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sldIdLst>
    <p:sldId id="278" r:id="rId5"/>
    <p:sldId id="279" r:id="rId6"/>
    <p:sldId id="280" r:id="rId7"/>
    <p:sldId id="298" r:id="rId8"/>
    <p:sldId id="281" r:id="rId9"/>
    <p:sldId id="284" r:id="rId10"/>
    <p:sldId id="282" r:id="rId11"/>
    <p:sldId id="294" r:id="rId12"/>
    <p:sldId id="295" r:id="rId13"/>
    <p:sldId id="297" r:id="rId14"/>
    <p:sldId id="296" r:id="rId15"/>
    <p:sldId id="285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250" y="21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Baseline</a:t>
            </a:r>
            <a:r>
              <a:rPr lang="en-IN" baseline="0" dirty="0"/>
              <a:t> comparison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Xai et al</c:v>
                </c:pt>
                <c:pt idx="1">
                  <c:v>Wan et al</c:v>
                </c:pt>
                <c:pt idx="2">
                  <c:v>TTAGN</c:v>
                </c:pt>
                <c:pt idx="3">
                  <c:v>Node2vec</c:v>
                </c:pt>
                <c:pt idx="4">
                  <c:v>Deepwalk</c:v>
                </c:pt>
                <c:pt idx="5">
                  <c:v>GCN</c:v>
                </c:pt>
                <c:pt idx="6">
                  <c:v>DyGCN</c:v>
                </c:pt>
                <c:pt idx="7">
                  <c:v>GIN</c:v>
                </c:pt>
                <c:pt idx="8">
                  <c:v>our model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82</c:v>
                </c:pt>
                <c:pt idx="1">
                  <c:v>73</c:v>
                </c:pt>
                <c:pt idx="2">
                  <c:v>83</c:v>
                </c:pt>
                <c:pt idx="3">
                  <c:v>47</c:v>
                </c:pt>
                <c:pt idx="4">
                  <c:v>55</c:v>
                </c:pt>
                <c:pt idx="5">
                  <c:v>51</c:v>
                </c:pt>
                <c:pt idx="6">
                  <c:v>76</c:v>
                </c:pt>
                <c:pt idx="7">
                  <c:v>61</c:v>
                </c:pt>
                <c:pt idx="8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E8-4705-9257-609957FE87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Xai et al</c:v>
                </c:pt>
                <c:pt idx="1">
                  <c:v>Wan et al</c:v>
                </c:pt>
                <c:pt idx="2">
                  <c:v>TTAGN</c:v>
                </c:pt>
                <c:pt idx="3">
                  <c:v>Node2vec</c:v>
                </c:pt>
                <c:pt idx="4">
                  <c:v>Deepwalk</c:v>
                </c:pt>
                <c:pt idx="5">
                  <c:v>GCN</c:v>
                </c:pt>
                <c:pt idx="6">
                  <c:v>DyGCN</c:v>
                </c:pt>
                <c:pt idx="7">
                  <c:v>GIN</c:v>
                </c:pt>
                <c:pt idx="8">
                  <c:v>our model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81</c:v>
                </c:pt>
                <c:pt idx="1">
                  <c:v>72</c:v>
                </c:pt>
                <c:pt idx="2">
                  <c:v>80</c:v>
                </c:pt>
                <c:pt idx="3">
                  <c:v>54</c:v>
                </c:pt>
                <c:pt idx="4">
                  <c:v>57</c:v>
                </c:pt>
                <c:pt idx="5">
                  <c:v>54</c:v>
                </c:pt>
                <c:pt idx="6">
                  <c:v>78</c:v>
                </c:pt>
                <c:pt idx="7">
                  <c:v>56</c:v>
                </c:pt>
                <c:pt idx="8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E8-4705-9257-609957FE87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Xai et al</c:v>
                </c:pt>
                <c:pt idx="1">
                  <c:v>Wan et al</c:v>
                </c:pt>
                <c:pt idx="2">
                  <c:v>TTAGN</c:v>
                </c:pt>
                <c:pt idx="3">
                  <c:v>Node2vec</c:v>
                </c:pt>
                <c:pt idx="4">
                  <c:v>Deepwalk</c:v>
                </c:pt>
                <c:pt idx="5">
                  <c:v>GCN</c:v>
                </c:pt>
                <c:pt idx="6">
                  <c:v>DyGCN</c:v>
                </c:pt>
                <c:pt idx="7">
                  <c:v>GIN</c:v>
                </c:pt>
                <c:pt idx="8">
                  <c:v>our model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81</c:v>
                </c:pt>
                <c:pt idx="1">
                  <c:v>78</c:v>
                </c:pt>
                <c:pt idx="2">
                  <c:v>82</c:v>
                </c:pt>
                <c:pt idx="3">
                  <c:v>46</c:v>
                </c:pt>
                <c:pt idx="4">
                  <c:v>54</c:v>
                </c:pt>
                <c:pt idx="5">
                  <c:v>50</c:v>
                </c:pt>
                <c:pt idx="6">
                  <c:v>76</c:v>
                </c:pt>
                <c:pt idx="7">
                  <c:v>62</c:v>
                </c:pt>
                <c:pt idx="8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E8-4705-9257-609957FE8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2813824"/>
        <c:axId val="536057088"/>
      </c:barChart>
      <c:catAx>
        <c:axId val="172281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57088"/>
        <c:crosses val="autoZero"/>
        <c:auto val="1"/>
        <c:lblAlgn val="ctr"/>
        <c:lblOffset val="100"/>
        <c:noMultiLvlLbl val="0"/>
      </c:catAx>
      <c:valAx>
        <c:axId val="53605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81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block.pro/#/dataset/9" TargetMode="External"/><Relationship Id="rId2" Type="http://schemas.openxmlformats.org/officeDocument/2006/relationships/hyperlink" Target="https://xblock.pro/#/dataset/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xblock.pro/#/dataset/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4248" y="1465438"/>
            <a:ext cx="5983504" cy="1225296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cap="none" dirty="0"/>
              <a:t>thereum</a:t>
            </a:r>
            <a:r>
              <a:rPr lang="en-US" dirty="0"/>
              <a:t>Guard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5422811"/>
            <a:ext cx="3493008" cy="87890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 guidance of </a:t>
            </a:r>
          </a:p>
          <a:p>
            <a:r>
              <a:rPr lang="en-US" dirty="0">
                <a:solidFill>
                  <a:schemeClr val="bg1"/>
                </a:solidFill>
              </a:rPr>
              <a:t>Dr . </a:t>
            </a:r>
            <a:r>
              <a:rPr lang="en-US" dirty="0" err="1">
                <a:solidFill>
                  <a:schemeClr val="bg1"/>
                </a:solidFill>
              </a:rPr>
              <a:t>Joydeep</a:t>
            </a:r>
            <a:r>
              <a:rPr lang="en-US" dirty="0">
                <a:solidFill>
                  <a:schemeClr val="bg1"/>
                </a:solidFill>
              </a:rPr>
              <a:t> Chandra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DCAB5-BF6A-C5B4-A22E-FE005DF445E6}"/>
              </a:ext>
            </a:extLst>
          </p:cNvPr>
          <p:cNvSpPr txBox="1"/>
          <p:nvPr/>
        </p:nvSpPr>
        <p:spPr>
          <a:xfrm>
            <a:off x="3346978" y="2209434"/>
            <a:ext cx="549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Temporal Graph Neural Networks </a:t>
            </a:r>
          </a:p>
          <a:p>
            <a:pPr algn="ctr"/>
            <a:r>
              <a:rPr lang="en-US" sz="1800" dirty="0"/>
              <a:t>Fraud User Classification and Future Attack Prediction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01995-9DBF-579B-0B0A-0117067D9119}"/>
              </a:ext>
            </a:extLst>
          </p:cNvPr>
          <p:cNvSpPr txBox="1"/>
          <p:nvPr/>
        </p:nvSpPr>
        <p:spPr>
          <a:xfrm>
            <a:off x="10720874" y="5977603"/>
            <a:ext cx="154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Prateek Rajesh </a:t>
            </a:r>
          </a:p>
          <a:p>
            <a:pPr algn="ctr"/>
            <a:r>
              <a:rPr lang="en-IN" dirty="0"/>
              <a:t>2001CS43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0303-AA17-AF87-1EF5-4FA4877F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7399528" cy="45719"/>
          </a:xfrm>
        </p:spPr>
        <p:txBody>
          <a:bodyPr/>
          <a:lstStyle/>
          <a:p>
            <a:r>
              <a:rPr lang="en-IN" sz="3200" dirty="0"/>
              <a:t>Baseline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CADB82-6D7A-218B-87A8-B6072CA9C7F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2652556"/>
              </p:ext>
            </p:extLst>
          </p:nvPr>
        </p:nvGraphicFramePr>
        <p:xfrm>
          <a:off x="3274060" y="2032595"/>
          <a:ext cx="5643880" cy="3609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970">
                  <a:extLst>
                    <a:ext uri="{9D8B030D-6E8A-4147-A177-3AD203B41FA5}">
                      <a16:colId xmlns:a16="http://schemas.microsoft.com/office/drawing/2014/main" val="3815470337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3968438320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2201418104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1504316808"/>
                    </a:ext>
                  </a:extLst>
                </a:gridCol>
              </a:tblGrid>
              <a:tr h="68422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 err="1">
                          <a:effectLst/>
                        </a:rPr>
                        <a:t>precission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recall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f1-score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901331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Xai et al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3028412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Wan et al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866014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TTAGN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196673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Node2vec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215941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Deepwalk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08921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GCN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24905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DyGCN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991865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GIN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1508193"/>
                  </a:ext>
                </a:extLst>
              </a:tr>
              <a:tr h="42566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our model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87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84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0159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7EB39-98EC-4D18-0F88-6861D78C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cap="none"/>
              <a:t>thereum</a:t>
            </a:r>
            <a:r>
              <a:rPr lang="en-US"/>
              <a:t>Guard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FAD26-4506-D31C-36FF-F77F66C2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5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73BB-17D7-213B-B620-5659758C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1448" y="813816"/>
            <a:ext cx="10671048" cy="768096"/>
          </a:xfrm>
        </p:spPr>
        <p:txBody>
          <a:bodyPr/>
          <a:lstStyle/>
          <a:p>
            <a:r>
              <a:rPr lang="en-IN" sz="3200" dirty="0"/>
              <a:t>baseline comparison 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5517F2E-5AE1-5CE2-0C96-10CE398AA0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644406"/>
              </p:ext>
            </p:extLst>
          </p:nvPr>
        </p:nvGraphicFramePr>
        <p:xfrm>
          <a:off x="621792" y="1906016"/>
          <a:ext cx="10671048" cy="3568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06402-19FC-F113-2968-802CF4B4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cap="none"/>
              <a:t>thereum</a:t>
            </a:r>
            <a:r>
              <a:rPr lang="en-US"/>
              <a:t>Guard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A61D8-86DF-3977-AFD0-1C63104E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4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cap="none"/>
              <a:t>thereum</a:t>
            </a:r>
            <a:r>
              <a:rPr lang="en-US"/>
              <a:t>Guard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5BD967-C8F3-2D30-D657-852604E568A9}"/>
              </a:ext>
            </a:extLst>
          </p:cNvPr>
          <p:cNvSpPr txBox="1"/>
          <p:nvPr/>
        </p:nvSpPr>
        <p:spPr>
          <a:xfrm>
            <a:off x="1249680" y="2550160"/>
            <a:ext cx="10237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Enhancing the model for improved performance and achieving superior metrics</a:t>
            </a:r>
          </a:p>
          <a:p>
            <a:r>
              <a:rPr lang="en-US" dirty="0"/>
              <a:t> in </a:t>
            </a:r>
            <a:r>
              <a:rPr lang="en-US" dirty="0" err="1"/>
              <a:t>EthereumGUARD</a:t>
            </a:r>
            <a:r>
              <a:rPr lang="en-US" dirty="0"/>
              <a:t>, culminating in a research paper documenting the advancements and findings.</a:t>
            </a:r>
            <a:endParaRPr lang="en-IN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44489AF-B024-D5CC-7ED1-77D70F8B1A94}"/>
              </a:ext>
            </a:extLst>
          </p:cNvPr>
          <p:cNvSpPr txBox="1">
            <a:spLocks/>
          </p:cNvSpPr>
          <p:nvPr/>
        </p:nvSpPr>
        <p:spPr>
          <a:xfrm>
            <a:off x="758952" y="4772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 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514A06-0D24-98B2-3BDD-EC933308B5F9}"/>
              </a:ext>
            </a:extLst>
          </p:cNvPr>
          <p:cNvSpPr txBox="1"/>
          <p:nvPr/>
        </p:nvSpPr>
        <p:spPr>
          <a:xfrm>
            <a:off x="5289608" y="5682488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Prateek Rajesh</a:t>
            </a:r>
          </a:p>
          <a:p>
            <a:pPr algn="ctr"/>
            <a:r>
              <a:rPr lang="en-IN" dirty="0"/>
              <a:t>2001CS43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581152"/>
            <a:ext cx="5693664" cy="76809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introduction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7" y="1464907"/>
            <a:ext cx="6894202" cy="4460032"/>
          </a:xfrm>
        </p:spPr>
        <p:txBody>
          <a:bodyPr/>
          <a:lstStyle/>
          <a:p>
            <a:r>
              <a:rPr lang="en-US" dirty="0"/>
              <a:t>Ethereum transactions: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Phishing: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Attackers use fake communication channels or websites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to trick users into revealing their private keys or other sensitive information.</a:t>
            </a:r>
            <a:endParaRPr lang="en-US" sz="16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r>
              <a:rPr lang="en-US" sz="1800" b="1" i="0" dirty="0">
                <a:effectLst/>
                <a:latin typeface="Söhne"/>
              </a:rPr>
              <a:t>Detection is crucial to prevent such activities </a:t>
            </a:r>
            <a:r>
              <a:rPr lang="en-US" sz="1400" b="1" i="0" dirty="0">
                <a:effectLst/>
                <a:latin typeface="Söhne"/>
              </a:rPr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26" name="Picture 2" descr="chain-of-states">
            <a:extLst>
              <a:ext uri="{FF2B5EF4-FFF2-40B4-BE49-F238E27FC236}">
                <a16:creationId xmlns:a16="http://schemas.microsoft.com/office/drawing/2014/main" id="{33BF0FE3-6448-6D8D-9817-B9975D78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7" y="2133019"/>
            <a:ext cx="5906278" cy="21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29126D-51E4-F2FB-DDF7-3EB70C6C8DBD}"/>
              </a:ext>
            </a:extLst>
          </p:cNvPr>
          <p:cNvSpPr/>
          <p:nvPr/>
        </p:nvSpPr>
        <p:spPr>
          <a:xfrm>
            <a:off x="7296539" y="699796"/>
            <a:ext cx="4102360" cy="547706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Goal : </a:t>
            </a:r>
          </a:p>
          <a:p>
            <a:pPr algn="ctr"/>
            <a:r>
              <a:rPr lang="en-IN" dirty="0"/>
              <a:t>This work mainly focusses on determining the fraud users in Ethereum transaction network, using neural network modelling and identifying the next prey of the fraud user using link prediction   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087" y="305339"/>
            <a:ext cx="6766560" cy="768096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981" y="2078736"/>
            <a:ext cx="6766560" cy="2700528"/>
          </a:xfrm>
        </p:spPr>
        <p:txBody>
          <a:bodyPr/>
          <a:lstStyle/>
          <a:p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Utilised a publicly available real-world Ethereum transactions dataset(D₀). This dataset contains six attributes: 'from', 'to', 'amount' 'timestamp', '</a:t>
            </a:r>
            <a:r>
              <a:rPr lang="en-IN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FromIsPhi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’, '</a:t>
            </a:r>
            <a:r>
              <a:rPr lang="en-IN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ToIsPhi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' and added a ‘</a:t>
            </a:r>
            <a:r>
              <a:rPr lang="en-IN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isPhi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’ attribute to it.</a:t>
            </a:r>
          </a:p>
          <a:p>
            <a:endParaRPr lang="en-IN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Extracted three more datasets namely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First-order Transaction Network of Phishing   Nodes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(D₁)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Second-order Transaction Network of Phishing Nodes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(D₂). Which were analyzed with the </a:t>
            </a:r>
            <a:r>
              <a:rPr lang="en-US" sz="1800" b="0" i="0" u="sng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Label of phishing account on Ethereum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(D₃),to make it resemble our original dataset (D₀).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0087" y="31019"/>
            <a:ext cx="3200400" cy="274320"/>
          </a:xfrm>
        </p:spPr>
        <p:txBody>
          <a:bodyPr/>
          <a:lstStyle/>
          <a:p>
            <a:r>
              <a:rPr lang="en-US"/>
              <a:t>E</a:t>
            </a:r>
            <a:r>
              <a:rPr lang="en-US" cap="none"/>
              <a:t>thereum</a:t>
            </a:r>
            <a:r>
              <a:rPr lang="en-US"/>
              <a:t>Guard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3FC124-9A55-BFA8-B895-C11A28771B12}"/>
              </a:ext>
            </a:extLst>
          </p:cNvPr>
          <p:cNvSpPr/>
          <p:nvPr/>
        </p:nvSpPr>
        <p:spPr>
          <a:xfrm>
            <a:off x="68966" y="2940924"/>
            <a:ext cx="993759" cy="9761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From(0)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BDB8ED-E68D-565F-82D2-920E22CEF092}"/>
              </a:ext>
            </a:extLst>
          </p:cNvPr>
          <p:cNvSpPr/>
          <p:nvPr/>
        </p:nvSpPr>
        <p:spPr>
          <a:xfrm>
            <a:off x="2170119" y="2940924"/>
            <a:ext cx="993759" cy="97615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To(1)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6C9B3A-5DFC-3C66-EE43-DB475DDA35C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062725" y="3429000"/>
            <a:ext cx="11073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39745D-133A-65DC-0B2D-D25139F60764}"/>
              </a:ext>
            </a:extLst>
          </p:cNvPr>
          <p:cNvSpPr txBox="1"/>
          <p:nvPr/>
        </p:nvSpPr>
        <p:spPr>
          <a:xfrm>
            <a:off x="1159130" y="2920232"/>
            <a:ext cx="110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Timestamp </a:t>
            </a:r>
          </a:p>
          <a:p>
            <a:pPr algn="ctr"/>
            <a:r>
              <a:rPr lang="en-IN" sz="1400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102B3-500B-59C3-75EE-2CF3359767EA}"/>
              </a:ext>
            </a:extLst>
          </p:cNvPr>
          <p:cNvSpPr txBox="1"/>
          <p:nvPr/>
        </p:nvSpPr>
        <p:spPr>
          <a:xfrm>
            <a:off x="1330958" y="3472182"/>
            <a:ext cx="1107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054C2C7-14E8-3B18-F141-7A40CA51F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76754"/>
              </p:ext>
            </p:extLst>
          </p:nvPr>
        </p:nvGraphicFramePr>
        <p:xfrm>
          <a:off x="4966506" y="4779264"/>
          <a:ext cx="4876800" cy="13411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6858164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69056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82275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3821813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DataSet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Node Count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1s (phishing nodes)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0s (legit nodes)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516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D0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45,868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1,262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44,606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8320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D1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38,792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891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37,901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7848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D2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3,13,806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3,13,773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5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C5E-CFD0-8598-9EE6-F3485A47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520" y="320040"/>
            <a:ext cx="9192768" cy="768096"/>
          </a:xfrm>
        </p:spPr>
        <p:txBody>
          <a:bodyPr/>
          <a:lstStyle/>
          <a:p>
            <a:r>
              <a:rPr lang="en-IN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F719-14BD-EE9D-61F2-2DC015AA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152" y="1591056"/>
            <a:ext cx="8816848" cy="4809744"/>
          </a:xfrm>
        </p:spPr>
        <p:txBody>
          <a:bodyPr/>
          <a:lstStyle/>
          <a:p>
            <a:r>
              <a:rPr lang="en-US" dirty="0"/>
              <a:t> The data set has been pre-processed and converted into several </a:t>
            </a:r>
            <a:r>
              <a:rPr lang="en-US" dirty="0" err="1"/>
              <a:t>npy</a:t>
            </a:r>
            <a:r>
              <a:rPr lang="en-US" dirty="0"/>
              <a:t> files mentioned below:  </a:t>
            </a:r>
          </a:p>
          <a:p>
            <a:endParaRPr lang="en-US" dirty="0"/>
          </a:p>
          <a:p>
            <a:r>
              <a:rPr lang="en-US" sz="1800" dirty="0"/>
              <a:t> - x: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17-dimensional node features.(node2vec)</a:t>
            </a:r>
          </a:p>
          <a:p>
            <a:r>
              <a:rPr lang="en-US" dirty="0"/>
              <a:t> </a:t>
            </a:r>
            <a:r>
              <a:rPr lang="en-US" sz="1800" dirty="0"/>
              <a:t>- y: node label </a:t>
            </a:r>
            <a:r>
              <a:rPr lang="en-US" sz="1800" dirty="0" err="1"/>
              <a:t>wrt</a:t>
            </a:r>
            <a:r>
              <a:rPr lang="en-US" sz="1800" dirty="0"/>
              <a:t> </a:t>
            </a:r>
            <a:r>
              <a:rPr lang="en-US" sz="1800" dirty="0" err="1"/>
              <a:t>idx</a:t>
            </a:r>
            <a:r>
              <a:rPr lang="en-US" sz="1800" dirty="0"/>
              <a:t>.  </a:t>
            </a:r>
            <a:endParaRPr lang="en-US" dirty="0"/>
          </a:p>
          <a:p>
            <a:r>
              <a:rPr lang="en-US" dirty="0"/>
              <a:t>     	</a:t>
            </a:r>
            <a:r>
              <a:rPr lang="en-US" dirty="0">
                <a:solidFill>
                  <a:schemeClr val="tx1"/>
                </a:solidFill>
              </a:rPr>
              <a:t>Nodes of Class 1 are fraud users and nodes of 0 are normal users, and they the two classes to be 	predicted.      </a:t>
            </a:r>
          </a:p>
          <a:p>
            <a:r>
              <a:rPr lang="en-US" dirty="0"/>
              <a:t> - </a:t>
            </a:r>
            <a:r>
              <a:rPr lang="en-US" sz="1800" dirty="0" err="1"/>
              <a:t>edge_index</a:t>
            </a:r>
            <a:r>
              <a:rPr lang="en-US" sz="1800" dirty="0"/>
              <a:t>: shape (n, 2).   </a:t>
            </a:r>
            <a:endParaRPr lang="en-US" dirty="0"/>
          </a:p>
          <a:p>
            <a:r>
              <a:rPr lang="en-US" dirty="0"/>
              <a:t>     	</a:t>
            </a:r>
            <a:r>
              <a:rPr lang="en-US" dirty="0">
                <a:solidFill>
                  <a:schemeClr val="tx1"/>
                </a:solidFill>
              </a:rPr>
              <a:t>Each edge is in the form (</a:t>
            </a:r>
            <a:r>
              <a:rPr lang="en-US" dirty="0" err="1">
                <a:solidFill>
                  <a:schemeClr val="tx1"/>
                </a:solidFill>
              </a:rPr>
              <a:t>id_a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id_b</a:t>
            </a:r>
            <a:r>
              <a:rPr lang="en-US" dirty="0">
                <a:solidFill>
                  <a:schemeClr val="tx1"/>
                </a:solidFill>
              </a:rPr>
              <a:t>), where ids are the indices in x.        </a:t>
            </a:r>
          </a:p>
          <a:p>
            <a:r>
              <a:rPr lang="en-US" dirty="0"/>
              <a:t> - </a:t>
            </a:r>
            <a:r>
              <a:rPr lang="en-US" sz="1800" dirty="0" err="1"/>
              <a:t>edge_type</a:t>
            </a:r>
            <a:r>
              <a:rPr lang="en-US" sz="1800" dirty="0"/>
              <a:t>: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2 types of edges.  </a:t>
            </a:r>
          </a:p>
          <a:p>
            <a:r>
              <a:rPr lang="en-US" dirty="0"/>
              <a:t> - </a:t>
            </a:r>
            <a:r>
              <a:rPr lang="en-US" sz="1800" dirty="0" err="1"/>
              <a:t>edge_timestamp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The desensitized timestamp of each edge.</a:t>
            </a:r>
          </a:p>
          <a:p>
            <a:r>
              <a:rPr lang="en-US" dirty="0"/>
              <a:t> - </a:t>
            </a:r>
            <a:r>
              <a:rPr lang="en-US" sz="1800" dirty="0" err="1"/>
              <a:t>train_mask</a:t>
            </a:r>
            <a:r>
              <a:rPr lang="en-US" sz="1800" dirty="0"/>
              <a:t>, </a:t>
            </a:r>
            <a:r>
              <a:rPr lang="en-US" sz="1800" dirty="0" err="1"/>
              <a:t>valid_mask</a:t>
            </a:r>
            <a:r>
              <a:rPr lang="en-US" sz="1800" dirty="0"/>
              <a:t>, </a:t>
            </a:r>
            <a:r>
              <a:rPr lang="en-US" sz="1800" dirty="0" err="1"/>
              <a:t>test_mask</a:t>
            </a:r>
            <a:r>
              <a:rPr lang="en-US" dirty="0"/>
              <a:t>:  </a:t>
            </a:r>
          </a:p>
          <a:p>
            <a:r>
              <a:rPr lang="en-US" dirty="0"/>
              <a:t>     	</a:t>
            </a:r>
            <a:r>
              <a:rPr lang="en-US" dirty="0">
                <a:solidFill>
                  <a:schemeClr val="tx1"/>
                </a:solidFill>
              </a:rPr>
              <a:t>Nodes of Class 0 and Class 1 are randomly </a:t>
            </a:r>
            <a:r>
              <a:rPr lang="en-US" dirty="0" err="1">
                <a:solidFill>
                  <a:schemeClr val="tx1"/>
                </a:solidFill>
              </a:rPr>
              <a:t>splitted</a:t>
            </a:r>
            <a:r>
              <a:rPr lang="en-US" dirty="0">
                <a:solidFill>
                  <a:schemeClr val="tx1"/>
                </a:solidFill>
              </a:rPr>
              <a:t> by 70/15/15.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1508D-BCFF-96E8-96CD-BB5D82F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272" y="182880"/>
            <a:ext cx="3200400" cy="274320"/>
          </a:xfrm>
        </p:spPr>
        <p:txBody>
          <a:bodyPr/>
          <a:lstStyle/>
          <a:p>
            <a:r>
              <a:rPr lang="en-US"/>
              <a:t>E</a:t>
            </a:r>
            <a:r>
              <a:rPr lang="en-US" cap="none"/>
              <a:t>thereum</a:t>
            </a:r>
            <a:r>
              <a:rPr lang="en-US"/>
              <a:t>Guard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CDF8-2BE2-6C30-81C2-26002CCB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5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5" y="328422"/>
            <a:ext cx="6400800" cy="76809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architecture</a:t>
            </a:r>
            <a:br>
              <a:rPr lang="en-IN" b="0">
                <a:effectLst/>
              </a:rPr>
            </a:br>
            <a:br>
              <a:rPr lang="en-IN"/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BCCFC6-50B8-2C8B-544D-AAA28B4F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1" y="2105281"/>
            <a:ext cx="5954385" cy="39468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97B4D78-5E46-BFFB-6B8D-EF08CC64A6B6}"/>
              </a:ext>
            </a:extLst>
          </p:cNvPr>
          <p:cNvSpPr/>
          <p:nvPr/>
        </p:nvSpPr>
        <p:spPr>
          <a:xfrm>
            <a:off x="7555832" y="2105281"/>
            <a:ext cx="3673642" cy="3946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Temporal Edge Aggregation</a:t>
            </a:r>
          </a:p>
          <a:p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Temporal Convolutional Layers</a:t>
            </a:r>
          </a:p>
          <a:p>
            <a:endParaRPr lang="en-IN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Node Memory Update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cap="none"/>
              <a:t>thereum</a:t>
            </a:r>
            <a:r>
              <a:rPr lang="en-US"/>
              <a:t>Guard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D06ADC-44EC-594B-CD77-FAC10444E46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904" y="946484"/>
                <a:ext cx="10537738" cy="4713652"/>
              </a:xfrm>
            </p:spPr>
            <p:txBody>
              <a:bodyPr/>
              <a:lstStyle/>
              <a:p>
                <a:r>
                  <a:rPr lang="en-IN" sz="2000" b="1" dirty="0"/>
                  <a:t>Activation Functions</a:t>
                </a:r>
                <a:r>
                  <a:rPr lang="en-IN" b="1" dirty="0"/>
                  <a:t>:</a:t>
                </a:r>
              </a:p>
              <a:p>
                <a:pPr lvl="1"/>
                <a:r>
                  <a:rPr lang="en-IN" sz="1800" i="0" dirty="0" err="1">
                    <a:solidFill>
                      <a:schemeClr val="tx1"/>
                    </a:solidFill>
                    <a:effectLst/>
                    <a:latin typeface="Söhne"/>
                  </a:rPr>
                  <a:t>ReLU</a:t>
                </a:r>
                <a:r>
                  <a:rPr lang="en-IN" sz="1800" i="0" dirty="0">
                    <a:solidFill>
                      <a:schemeClr val="tx1"/>
                    </a:solidFill>
                    <a:effectLst/>
                    <a:latin typeface="Söhne"/>
                  </a:rPr>
                  <a:t> (Rectified Linear Unit)</a:t>
                </a:r>
              </a:p>
              <a:p>
                <a:pPr lvl="1"/>
                <a:r>
                  <a:rPr lang="en-IN" sz="1800" i="0" dirty="0">
                    <a:solidFill>
                      <a:schemeClr val="tx1"/>
                    </a:solidFill>
                    <a:effectLst/>
                    <a:latin typeface="Söhne"/>
                  </a:rPr>
                  <a:t>Sigmoid</a:t>
                </a:r>
              </a:p>
              <a:p>
                <a:pPr marL="338328" lvl="1" indent="0">
                  <a:buNone/>
                </a:pPr>
                <a:endParaRPr lang="en-IN" sz="1800" dirty="0">
                  <a:solidFill>
                    <a:schemeClr val="tx1"/>
                  </a:solidFill>
                </a:endParaRPr>
              </a:p>
              <a:p>
                <a:r>
                  <a:rPr lang="en-IN" b="1" dirty="0"/>
                  <a:t>Loss function:</a:t>
                </a:r>
              </a:p>
              <a:p>
                <a:pPr lvl="1"/>
                <a:r>
                  <a:rPr lang="en-IN" dirty="0">
                    <a:solidFill>
                      <a:schemeClr val="tx1"/>
                    </a:solidFill>
                  </a:rPr>
                  <a:t>Binary cross entropy </a:t>
                </a:r>
                <a:r>
                  <a:rPr lang="en-IN" dirty="0" err="1"/>
                  <a:t>BCELoss</a:t>
                </a:r>
                <a:r>
                  <a:rPr lang="en-IN" dirty="0"/>
                  <a:t>() </a:t>
                </a:r>
                <a:r>
                  <a:rPr lang="en-IN" dirty="0">
                    <a:solidFill>
                      <a:schemeClr val="tx1"/>
                    </a:solidFill>
                  </a:rPr>
                  <a:t>/ </a:t>
                </a:r>
                <a:r>
                  <a:rPr lang="en-IN" dirty="0" err="1">
                    <a:solidFill>
                      <a:schemeClr val="tx1"/>
                    </a:solidFill>
                  </a:rPr>
                  <a:t>logloss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tx1"/>
                    </a:solidFill>
                  </a:rPr>
                  <a:t>Logloss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𝑦𝑖</m:t>
                        </m:r>
                        <m:func>
                          <m:func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𝑝𝑖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338328" lvl="1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r>
                  <a:rPr lang="en-IN" b="1" dirty="0"/>
                  <a:t>Training </a:t>
                </a:r>
              </a:p>
              <a:p>
                <a:pPr lvl="1"/>
                <a:r>
                  <a:rPr lang="en-IN" dirty="0">
                    <a:solidFill>
                      <a:schemeClr val="tx1"/>
                    </a:solidFill>
                  </a:rPr>
                  <a:t>Back propagation through time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effectLst/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b="1" i="1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IN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IN" b="1" i="0" dirty="0">
                  <a:latin typeface="Söhne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effectLst/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b="1" i="1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IN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IN" b="1" i="0" dirty="0">
                  <a:effectLst/>
                  <a:latin typeface="Söhne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error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function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be</m:t>
                    </m:r>
                  </m:oMath>
                </a14:m>
                <a:r>
                  <a:rPr lang="en-IN" b="1" i="0" dirty="0">
                    <a:effectLst/>
                    <a:latin typeface="Söhne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i="0" dirty="0">
                    <a:effectLst/>
                    <a:latin typeface="Söhne"/>
                  </a:rPr>
                  <a:t>=</a:t>
                </a:r>
                <a:r>
                  <a:rPr lang="pt-BR" b="1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i="0" dirty="0">
                    <a:effectLst/>
                    <a:latin typeface="Söhne"/>
                  </a:rPr>
                  <a:t>-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i="0" dirty="0">
                    <a:effectLst/>
                    <a:latin typeface="Söhne"/>
                  </a:rPr>
                  <a:t>)^2</a:t>
                </a:r>
              </a:p>
              <a:p>
                <a:pPr lvl="1"/>
                <a:r>
                  <a:rPr lang="en-IN" b="1" i="0" dirty="0">
                    <a:solidFill>
                      <a:schemeClr val="tx1"/>
                    </a:solidFill>
                    <a:effectLst/>
                    <a:latin typeface="Nunito" pitchFamily="2" charset="0"/>
                  </a:rPr>
                  <a:t>Adjusting Wy: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b="1" i="0" dirty="0">
                  <a:solidFill>
                    <a:schemeClr val="tx1"/>
                  </a:solidFill>
                  <a:effectLst/>
                  <a:latin typeface="Söhne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D06ADC-44EC-594B-CD77-FAC10444E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904" y="946484"/>
                <a:ext cx="10537738" cy="4713652"/>
              </a:xfrm>
              <a:blipFill>
                <a:blip r:embed="rId2"/>
                <a:stretch>
                  <a:fillRect l="-521" t="-646" b="-94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1FC7E2D6-6E76-A95D-EC2E-F630A5BA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70" y="2289175"/>
            <a:ext cx="57340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60" y="731520"/>
            <a:ext cx="7013448" cy="1627632"/>
          </a:xfrm>
        </p:spPr>
        <p:txBody>
          <a:bodyPr/>
          <a:lstStyle/>
          <a:p>
            <a:r>
              <a:rPr lang="en-IN" sz="2800" b="0" i="0" u="none" strike="noStrike" dirty="0">
                <a:effectLst/>
                <a:latin typeface="+mj-lt"/>
              </a:rPr>
              <a:t>Handling Temporal Aspects</a:t>
            </a:r>
            <a:r>
              <a:rPr lang="en-US" dirty="0"/>
              <a:t>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12A05C-13D4-AC19-945F-4DE3F00B7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6560" y="1554480"/>
            <a:ext cx="7551928" cy="3058479"/>
          </a:xfrm>
        </p:spPr>
        <p:txBody>
          <a:bodyPr/>
          <a:lstStyle/>
          <a:p>
            <a:r>
              <a:rPr lang="en-US" dirty="0"/>
              <a:t>Sliding Window</a:t>
            </a:r>
          </a:p>
          <a:p>
            <a:r>
              <a:rPr lang="en-US" dirty="0">
                <a:solidFill>
                  <a:schemeClr val="tx1"/>
                </a:solidFill>
              </a:rPr>
              <a:t>The input of the model is a temporal sequence of graph snapshots, where each snapshot represents the state of the graph at a specific time step.</a:t>
            </a:r>
          </a:p>
          <a:p>
            <a:r>
              <a:rPr lang="en-US" dirty="0">
                <a:solidFill>
                  <a:schemeClr val="tx1"/>
                </a:solidFill>
              </a:rPr>
              <a:t>A sliding window is initialized, processes the graph data within the sliding window to learn representations of nodes and edges</a:t>
            </a:r>
          </a:p>
          <a:p>
            <a:r>
              <a:rPr lang="en-US" dirty="0"/>
              <a:t>Graph Aggregation</a:t>
            </a:r>
          </a:p>
          <a:p>
            <a:r>
              <a:rPr lang="en-US" dirty="0">
                <a:solidFill>
                  <a:schemeClr val="tx1"/>
                </a:solidFill>
              </a:rPr>
              <a:t>To maintain hidden states that capture information from previous time steps. The hidden states are updated as new temporal information is processed,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2BED-E10F-29CF-CCFE-F306AA03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504" y="731520"/>
            <a:ext cx="10680192" cy="47132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link prediction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Aim is to detect the possible link/edge between nodes or users , so that we can estimate whom the phisher is going to attack in the future .</a:t>
            </a:r>
          </a:p>
          <a:p>
            <a:r>
              <a:rPr lang="en-US" dirty="0"/>
              <a:t>Temporal Sampling: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Pairs of nodes at different time steps are sampled to create positive training examples.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These positive examples represent pairs of nodes that are connected by an edge at a specific time step.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goal is to teach the model to recognize and predict such connections.</a:t>
            </a:r>
          </a:p>
          <a:p>
            <a:r>
              <a:rPr lang="en-US" dirty="0"/>
              <a:t>Negative Sampling: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create a balanced training set and avoid biases, negative samples are generated.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Negative samples represent pairs of nodes that do not have an edge between them at a specific time step.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step is crucial for preventing the model from learning a bias towards predicting edges all the time, especially in scenarios where the graph is sparse.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Compute probabilities for edges between sources and destination and between sources and negatives by first computing temporal embeddings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12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3668-1CA1-CEC4-E8A0-A82756C32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033272"/>
            <a:ext cx="10680192" cy="2834640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dirty="0">
                <a:effectLst/>
              </a:rPr>
              <a:t>Performance Metrics Calculation:</a:t>
            </a:r>
            <a:endParaRPr lang="en-IN" sz="3200" b="0" dirty="0">
              <a:effectLst/>
            </a:endParaRPr>
          </a:p>
          <a:p>
            <a:r>
              <a:rPr lang="en-IN" dirty="0"/>
              <a:t>ROC AUC , AP , PRECESSION RECALL AND F1 SCORE</a:t>
            </a:r>
          </a:p>
          <a:p>
            <a:r>
              <a:rPr lang="en-IN" dirty="0"/>
              <a:t>FOR NO OF hidden layers = 2</a:t>
            </a:r>
          </a:p>
          <a:p>
            <a:r>
              <a:rPr lang="en-IN" dirty="0"/>
              <a:t>link </a:t>
            </a:r>
            <a:r>
              <a:rPr lang="en-IN" dirty="0" err="1"/>
              <a:t>predection</a:t>
            </a:r>
            <a:endParaRPr lang="en-IN" dirty="0"/>
          </a:p>
          <a:p>
            <a:r>
              <a:rPr lang="en-IN" dirty="0" err="1">
                <a:solidFill>
                  <a:schemeClr val="tx1"/>
                </a:solidFill>
              </a:rPr>
              <a:t>INFO:root:Test</a:t>
            </a:r>
            <a:r>
              <a:rPr lang="en-IN" dirty="0">
                <a:solidFill>
                  <a:schemeClr val="tx1"/>
                </a:solidFill>
              </a:rPr>
              <a:t> statistics:</a:t>
            </a:r>
            <a:r>
              <a:rPr lang="en-IN" dirty="0"/>
              <a:t> </a:t>
            </a:r>
            <a:r>
              <a:rPr lang="en-IN" dirty="0" err="1"/>
              <a:t>auc</a:t>
            </a:r>
            <a:r>
              <a:rPr lang="en-IN" dirty="0"/>
              <a:t>: 0.9910711587185895, ap: 0.9889703899174705</a:t>
            </a:r>
          </a:p>
          <a:p>
            <a:r>
              <a:rPr lang="en-IN" dirty="0"/>
              <a:t>node classification</a:t>
            </a:r>
          </a:p>
          <a:p>
            <a:r>
              <a:rPr lang="en-IN" dirty="0">
                <a:solidFill>
                  <a:schemeClr val="tx1"/>
                </a:solidFill>
              </a:rPr>
              <a:t>with n</a:t>
            </a:r>
            <a:r>
              <a:rPr lang="en-IN" dirty="0"/>
              <a:t>=2</a:t>
            </a:r>
          </a:p>
          <a:p>
            <a:r>
              <a:rPr lang="en-IN" dirty="0" err="1">
                <a:solidFill>
                  <a:schemeClr val="tx1"/>
                </a:solidFill>
              </a:rPr>
              <a:t>INFO:root:Final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val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auc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dirty="0"/>
              <a:t>0.977224101517755 ± 0.001156373851952963</a:t>
            </a:r>
          </a:p>
          <a:p>
            <a:r>
              <a:rPr lang="en-IN" dirty="0" err="1">
                <a:solidFill>
                  <a:schemeClr val="tx1"/>
                </a:solidFill>
              </a:rPr>
              <a:t>INFO:root:Final</a:t>
            </a:r>
            <a:r>
              <a:rPr lang="en-IN" dirty="0">
                <a:solidFill>
                  <a:schemeClr val="tx1"/>
                </a:solidFill>
              </a:rPr>
              <a:t> test </a:t>
            </a:r>
            <a:r>
              <a:rPr lang="en-IN" dirty="0" err="1">
                <a:solidFill>
                  <a:schemeClr val="tx1"/>
                </a:solidFill>
              </a:rPr>
              <a:t>auc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dirty="0"/>
              <a:t>0.9777608113643679 ± 0.0009574188530518374</a:t>
            </a:r>
          </a:p>
          <a:p>
            <a:r>
              <a:rPr lang="en-IN" dirty="0" err="1">
                <a:solidFill>
                  <a:schemeClr val="tx1"/>
                </a:solidFill>
              </a:rPr>
              <a:t>INFO:root:Final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val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prec</a:t>
            </a:r>
            <a:r>
              <a:rPr lang="en-IN" dirty="0"/>
              <a:t>: 0.8632626849666023 ± 0.015892174615879613</a:t>
            </a:r>
          </a:p>
          <a:p>
            <a:r>
              <a:rPr lang="en-IN" dirty="0" err="1">
                <a:solidFill>
                  <a:schemeClr val="tx1"/>
                </a:solidFill>
              </a:rPr>
              <a:t>INFO:root:Final</a:t>
            </a:r>
            <a:r>
              <a:rPr lang="en-IN" dirty="0">
                <a:solidFill>
                  <a:schemeClr val="tx1"/>
                </a:solidFill>
              </a:rPr>
              <a:t> test </a:t>
            </a:r>
            <a:r>
              <a:rPr lang="en-IN" dirty="0" err="1">
                <a:solidFill>
                  <a:schemeClr val="tx1"/>
                </a:solidFill>
              </a:rPr>
              <a:t>prec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dirty="0"/>
              <a:t>0.8612875746082043 ± 0.010870547439176668</a:t>
            </a:r>
          </a:p>
          <a:p>
            <a:r>
              <a:rPr lang="en-IN" dirty="0" err="1">
                <a:solidFill>
                  <a:schemeClr val="tx1"/>
                </a:solidFill>
              </a:rPr>
              <a:t>INFO:root:Final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val</a:t>
            </a:r>
            <a:r>
              <a:rPr lang="en-IN" dirty="0">
                <a:solidFill>
                  <a:schemeClr val="tx1"/>
                </a:solidFill>
              </a:rPr>
              <a:t> rec: </a:t>
            </a:r>
            <a:r>
              <a:rPr lang="en-IN" dirty="0"/>
              <a:t>0.7938888888888889 ± 0.0058001702827281095</a:t>
            </a:r>
          </a:p>
          <a:p>
            <a:r>
              <a:rPr lang="en-IN" dirty="0" err="1">
                <a:solidFill>
                  <a:schemeClr val="tx1"/>
                </a:solidFill>
              </a:rPr>
              <a:t>INFO:root:Final</a:t>
            </a:r>
            <a:r>
              <a:rPr lang="en-IN" dirty="0">
                <a:solidFill>
                  <a:schemeClr val="tx1"/>
                </a:solidFill>
              </a:rPr>
              <a:t> test rec: </a:t>
            </a:r>
            <a:r>
              <a:rPr lang="en-IN" dirty="0"/>
              <a:t>0.8068181818181819 ± 0.009507500301523603</a:t>
            </a:r>
          </a:p>
          <a:p>
            <a:r>
              <a:rPr lang="en-IN" dirty="0">
                <a:solidFill>
                  <a:schemeClr val="tx1"/>
                </a:solidFill>
              </a:rPr>
              <a:t>f1 score : </a:t>
            </a:r>
            <a:r>
              <a:rPr lang="en-IN" dirty="0"/>
              <a:t>0.83316357166 </a:t>
            </a:r>
          </a:p>
          <a:p>
            <a:r>
              <a:rPr lang="en-IN" dirty="0"/>
              <a:t>For n=3 : f1 score = 0.84410950756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94E8E-6D61-FF81-51C5-1AE463F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cap="none"/>
              <a:t>thereum</a:t>
            </a:r>
            <a:r>
              <a:rPr lang="en-US"/>
              <a:t>Guard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C2CA2-26A1-0D00-F16F-B9CB6BE9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{9C4A843B-4FEA-4A1E-99EC-7C25CDDBDD21}tf78438558_win32</Template>
  <TotalTime>325</TotalTime>
  <Words>925</Words>
  <Application>Microsoft Office PowerPoint</Application>
  <PresentationFormat>Widescreen</PresentationFormat>
  <Paragraphs>178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Amasis MT Pro Medium</vt:lpstr>
      <vt:lpstr>Arial</vt:lpstr>
      <vt:lpstr>Arial Black</vt:lpstr>
      <vt:lpstr>Calibri</vt:lpstr>
      <vt:lpstr>Cambria Math</vt:lpstr>
      <vt:lpstr>Nunito</vt:lpstr>
      <vt:lpstr>Sabon Next LT</vt:lpstr>
      <vt:lpstr>Söhne</vt:lpstr>
      <vt:lpstr>Times New Roman</vt:lpstr>
      <vt:lpstr>Office Theme</vt:lpstr>
      <vt:lpstr>EthereumGuard</vt:lpstr>
      <vt:lpstr>introduction  </vt:lpstr>
      <vt:lpstr>Dataset description</vt:lpstr>
      <vt:lpstr>Data preprocessing </vt:lpstr>
      <vt:lpstr>model architecture  </vt:lpstr>
      <vt:lpstr>PowerPoint Presentation</vt:lpstr>
      <vt:lpstr>Handling Temporal Aspects.</vt:lpstr>
      <vt:lpstr>PowerPoint Presentation</vt:lpstr>
      <vt:lpstr>PowerPoint Presentation</vt:lpstr>
      <vt:lpstr>Baseline comparison</vt:lpstr>
      <vt:lpstr>baseline comparison :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EthereumGuard</dc:title>
  <dc:subject/>
  <dc:creator>PRATEEK RAJESH</dc:creator>
  <cp:lastModifiedBy>PRATEEK RAJESH</cp:lastModifiedBy>
  <cp:revision>1</cp:revision>
  <dcterms:created xsi:type="dcterms:W3CDTF">2023-12-04T16:19:22Z</dcterms:created>
  <dcterms:modified xsi:type="dcterms:W3CDTF">2023-12-04T21:44:37Z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