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2"/>
  </p:notesMasterIdLst>
  <p:sldIdLst>
    <p:sldId id="256" r:id="rId2"/>
    <p:sldId id="257" r:id="rId3"/>
    <p:sldId id="259" r:id="rId4"/>
    <p:sldId id="264" r:id="rId5"/>
    <p:sldId id="265" r:id="rId6"/>
    <p:sldId id="260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81" r:id="rId15"/>
    <p:sldId id="284" r:id="rId16"/>
    <p:sldId id="285" r:id="rId17"/>
    <p:sldId id="286" r:id="rId18"/>
    <p:sldId id="261" r:id="rId19"/>
    <p:sldId id="274" r:id="rId20"/>
    <p:sldId id="275" r:id="rId21"/>
    <p:sldId id="276" r:id="rId22"/>
    <p:sldId id="282" r:id="rId23"/>
    <p:sldId id="262" r:id="rId24"/>
    <p:sldId id="277" r:id="rId25"/>
    <p:sldId id="278" r:id="rId26"/>
    <p:sldId id="283" r:id="rId27"/>
    <p:sldId id="263" r:id="rId28"/>
    <p:sldId id="279" r:id="rId29"/>
    <p:sldId id="280" r:id="rId30"/>
    <p:sldId id="27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50" autoAdjust="0"/>
  </p:normalViewPr>
  <p:slideViewPr>
    <p:cSldViewPr snapToGrid="0">
      <p:cViewPr>
        <p:scale>
          <a:sx n="90" d="100"/>
          <a:sy n="90" d="100"/>
        </p:scale>
        <p:origin x="3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3EB7D-391F-4593-AA79-A4EFC5D03647}" type="datetimeFigureOut">
              <a:rPr lang="en-IN" smtClean="0"/>
              <a:t>03-05-2014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D670A-83CB-44A3-93BD-D795E20D07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8579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D670A-83CB-44A3-93BD-D795E20D070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773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D670A-83CB-44A3-93BD-D795E20D070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076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D670A-83CB-44A3-93BD-D795E20D070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06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6F8-FBD6-481D-BB9A-6E1A48684E5C}" type="datetimeFigureOut">
              <a:rPr lang="en-IN" smtClean="0"/>
              <a:t>03-05-2014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3199-CBD3-499A-BF57-C51CF5061F4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422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6F8-FBD6-481D-BB9A-6E1A48684E5C}" type="datetimeFigureOut">
              <a:rPr lang="en-IN" smtClean="0"/>
              <a:t>03-05-2014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3199-CBD3-499A-BF57-C51CF5061F4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24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6F8-FBD6-481D-BB9A-6E1A48684E5C}" type="datetimeFigureOut">
              <a:rPr lang="en-IN" smtClean="0"/>
              <a:t>03-05-2014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3199-CBD3-499A-BF57-C51CF5061F4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9991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6F8-FBD6-481D-BB9A-6E1A48684E5C}" type="datetimeFigureOut">
              <a:rPr lang="en-IN" smtClean="0"/>
              <a:t>03-05-2014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3199-CBD3-499A-BF57-C51CF5061F4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788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6F8-FBD6-481D-BB9A-6E1A48684E5C}" type="datetimeFigureOut">
              <a:rPr lang="en-IN" smtClean="0"/>
              <a:t>03-05-2014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3199-CBD3-499A-BF57-C51CF5061F4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0209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6F8-FBD6-481D-BB9A-6E1A48684E5C}" type="datetimeFigureOut">
              <a:rPr lang="en-IN" smtClean="0"/>
              <a:t>03-05-2014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3199-CBD3-499A-BF57-C51CF5061F4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0562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6F8-FBD6-481D-BB9A-6E1A48684E5C}" type="datetimeFigureOut">
              <a:rPr lang="en-IN" smtClean="0"/>
              <a:t>03-05-2014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3199-CBD3-499A-BF57-C51CF5061F4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725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6F8-FBD6-481D-BB9A-6E1A48684E5C}" type="datetimeFigureOut">
              <a:rPr lang="en-IN" smtClean="0"/>
              <a:t>03-05-2014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3199-CBD3-499A-BF57-C51CF5061F4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8466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6F8-FBD6-481D-BB9A-6E1A48684E5C}" type="datetimeFigureOut">
              <a:rPr lang="en-IN" smtClean="0"/>
              <a:t>03-05-2014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3199-CBD3-499A-BF57-C51CF5061F4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420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6F8-FBD6-481D-BB9A-6E1A48684E5C}" type="datetimeFigureOut">
              <a:rPr lang="en-IN" smtClean="0"/>
              <a:t>03-05-2014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4283199-CBD3-499A-BF57-C51CF5061F4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053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6F8-FBD6-481D-BB9A-6E1A48684E5C}" type="datetimeFigureOut">
              <a:rPr lang="en-IN" smtClean="0"/>
              <a:t>03-05-2014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3199-CBD3-499A-BF57-C51CF5061F4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51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6F8-FBD6-481D-BB9A-6E1A48684E5C}" type="datetimeFigureOut">
              <a:rPr lang="en-IN" smtClean="0"/>
              <a:t>03-05-2014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3199-CBD3-499A-BF57-C51CF5061F4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248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6F8-FBD6-481D-BB9A-6E1A48684E5C}" type="datetimeFigureOut">
              <a:rPr lang="en-IN" smtClean="0"/>
              <a:t>03-05-2014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3199-CBD3-499A-BF57-C51CF5061F4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615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6F8-FBD6-481D-BB9A-6E1A48684E5C}" type="datetimeFigureOut">
              <a:rPr lang="en-IN" smtClean="0"/>
              <a:t>03-05-2014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3199-CBD3-499A-BF57-C51CF5061F4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210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6F8-FBD6-481D-BB9A-6E1A48684E5C}" type="datetimeFigureOut">
              <a:rPr lang="en-IN" smtClean="0"/>
              <a:t>03-05-2014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3199-CBD3-499A-BF57-C51CF5061F4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97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6F8-FBD6-481D-BB9A-6E1A48684E5C}" type="datetimeFigureOut">
              <a:rPr lang="en-IN" smtClean="0"/>
              <a:t>03-05-2014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3199-CBD3-499A-BF57-C51CF5061F4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747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6F8-FBD6-481D-BB9A-6E1A48684E5C}" type="datetimeFigureOut">
              <a:rPr lang="en-IN" smtClean="0"/>
              <a:t>03-05-2014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3199-CBD3-499A-BF57-C51CF5061F4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294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1016F8-FBD6-481D-BB9A-6E1A48684E5C}" type="datetimeFigureOut">
              <a:rPr lang="en-IN" smtClean="0"/>
              <a:t>03-05-2014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283199-CBD3-499A-BF57-C51CF5061F4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1151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0" y="360564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Web Object Attention Model For Image and Text Object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292073"/>
            <a:ext cx="6987645" cy="2587732"/>
          </a:xfrm>
        </p:spPr>
        <p:txBody>
          <a:bodyPr>
            <a:normAutofit/>
          </a:bodyPr>
          <a:lstStyle/>
          <a:p>
            <a:pPr algn="ctr"/>
            <a:r>
              <a:rPr lang="en-IN" sz="2000" dirty="0" smtClean="0">
                <a:solidFill>
                  <a:schemeClr val="bg1"/>
                </a:solidFill>
              </a:rPr>
              <a:t>By</a:t>
            </a:r>
          </a:p>
          <a:p>
            <a:pPr algn="ctr"/>
            <a:r>
              <a:rPr lang="en-IN" dirty="0" smtClean="0">
                <a:solidFill>
                  <a:schemeClr val="bg1"/>
                </a:solidFill>
              </a:rPr>
              <a:t>Prateek Rastogi</a:t>
            </a:r>
          </a:p>
          <a:p>
            <a:pPr algn="ctr"/>
            <a:endParaRPr lang="en-IN" dirty="0" smtClean="0">
              <a:solidFill>
                <a:schemeClr val="bg1"/>
              </a:solidFill>
            </a:endParaRPr>
          </a:p>
          <a:p>
            <a:pPr algn="ctr"/>
            <a:r>
              <a:rPr lang="en-IN" dirty="0" smtClean="0">
                <a:solidFill>
                  <a:schemeClr val="bg1"/>
                </a:solidFill>
              </a:rPr>
              <a:t>Under The Guidance </a:t>
            </a:r>
            <a:r>
              <a:rPr lang="en-IN" dirty="0">
                <a:solidFill>
                  <a:schemeClr val="bg1"/>
                </a:solidFill>
              </a:rPr>
              <a:t>O</a:t>
            </a:r>
            <a:r>
              <a:rPr lang="en-IN" dirty="0" smtClean="0">
                <a:solidFill>
                  <a:schemeClr val="bg1"/>
                </a:solidFill>
              </a:rPr>
              <a:t>f</a:t>
            </a:r>
          </a:p>
          <a:p>
            <a:pPr algn="ctr"/>
            <a:r>
              <a:rPr lang="en-IN" dirty="0" err="1" smtClean="0">
                <a:solidFill>
                  <a:schemeClr val="bg1"/>
                </a:solidFill>
              </a:rPr>
              <a:t>Dr.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Samit</a:t>
            </a:r>
            <a:r>
              <a:rPr lang="en-IN" dirty="0" smtClean="0">
                <a:solidFill>
                  <a:schemeClr val="bg1"/>
                </a:solidFill>
              </a:rPr>
              <a:t> Bhattacharya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19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732" y="1142999"/>
            <a:ext cx="10018713" cy="1752599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>
                <a:solidFill>
                  <a:schemeClr val="bg1"/>
                </a:solidFill>
              </a:rPr>
              <a:t/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dirty="0" smtClean="0">
                <a:solidFill>
                  <a:schemeClr val="bg1"/>
                </a:solidFill>
              </a:rPr>
              <a:t>Model To Predict Attention Sequence of Web Objects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9732" y="1918291"/>
            <a:ext cx="10018713" cy="3234071"/>
          </a:xfrm>
        </p:spPr>
        <p:txBody>
          <a:bodyPr/>
          <a:lstStyle/>
          <a:p>
            <a:endParaRPr lang="en-IN" dirty="0" smtClean="0">
              <a:solidFill>
                <a:schemeClr val="bg1"/>
              </a:solidFill>
            </a:endParaRP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Extends Web Attention Model.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Removes Intensity Contrast and Includes x and y-position.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Works well on webpages that only have images</a:t>
            </a:r>
            <a:r>
              <a:rPr lang="en-IN" dirty="0" smtClean="0">
                <a:solidFill>
                  <a:schemeClr val="bg1"/>
                </a:solidFill>
                <a:latin typeface="Agency FB" panose="020B0503020202020204" pitchFamily="34" charset="0"/>
              </a:rPr>
              <a:t>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44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732" y="1142999"/>
            <a:ext cx="10018713" cy="1752599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>
                <a:solidFill>
                  <a:schemeClr val="bg1"/>
                </a:solidFill>
              </a:rPr>
              <a:t/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dirty="0" smtClean="0">
                <a:solidFill>
                  <a:schemeClr val="bg1"/>
                </a:solidFill>
              </a:rPr>
              <a:t>Model To Predict Attention Sequence of Both Image And Text Objects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9732" y="1918291"/>
            <a:ext cx="10018713" cy="3234071"/>
          </a:xfrm>
        </p:spPr>
        <p:txBody>
          <a:bodyPr/>
          <a:lstStyle/>
          <a:p>
            <a:endParaRPr lang="en-IN" dirty="0" smtClean="0">
              <a:solidFill>
                <a:schemeClr val="bg1"/>
              </a:solidFill>
            </a:endParaRP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Tries to broaden previous model to include both image and text objects.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Collects empirical data in the form of gaze plots of eye tracking instrument.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Evaluates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150 real webpages to identify object types</a:t>
            </a:r>
            <a:r>
              <a:rPr lang="en-IN" dirty="0" smtClean="0">
                <a:solidFill>
                  <a:schemeClr val="bg1"/>
                </a:solidFill>
                <a:latin typeface="Agency FB" panose="020B0503020202020204" pitchFamily="34" charset="0"/>
              </a:rPr>
              <a:t>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90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730" y="0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IN" dirty="0" smtClean="0">
                <a:solidFill>
                  <a:schemeClr val="bg1"/>
                </a:solidFill>
              </a:rPr>
              <a:t/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dirty="0" smtClean="0">
                <a:solidFill>
                  <a:schemeClr val="bg1"/>
                </a:solidFill>
              </a:rPr>
              <a:t>So what a web object is really?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2140" y="135563"/>
            <a:ext cx="10018713" cy="3234071"/>
          </a:xfrm>
        </p:spPr>
        <p:txBody>
          <a:bodyPr/>
          <a:lstStyle/>
          <a:p>
            <a:endParaRPr lang="en-IN" dirty="0" smtClean="0">
              <a:solidFill>
                <a:schemeClr val="bg1"/>
              </a:solidFill>
            </a:endParaRP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Coherent region of a webpage that conveys a single information.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467" y="2875199"/>
            <a:ext cx="3291428" cy="246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2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32" y="0"/>
            <a:ext cx="10018713" cy="1364510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chemeClr val="bg1"/>
                </a:solidFill>
              </a:rPr>
              <a:t/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dirty="0" smtClean="0">
                <a:solidFill>
                  <a:schemeClr val="bg1"/>
                </a:solidFill>
              </a:rPr>
              <a:t>Types of Web Object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33" y="682255"/>
            <a:ext cx="10018713" cy="5737151"/>
          </a:xfrm>
        </p:spPr>
        <p:txBody>
          <a:bodyPr>
            <a:normAutofit/>
          </a:bodyPr>
          <a:lstStyle/>
          <a:p>
            <a:endParaRPr lang="en-IN" dirty="0" smtClean="0">
              <a:solidFill>
                <a:schemeClr val="bg1"/>
              </a:solidFill>
            </a:endParaRP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Pure Image.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Image Overlapped with Text.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Image with caption.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Paragraph.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List.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Table.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Heading.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Menu.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Interactive Objects.</a:t>
            </a:r>
            <a:endParaRPr lang="en-IN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94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17098" y="1072115"/>
            <a:ext cx="8930747" cy="257485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6600" dirty="0" smtClean="0">
                <a:solidFill>
                  <a:schemeClr val="bg1"/>
                </a:solidFill>
              </a:rPr>
              <a:t>Data </a:t>
            </a:r>
            <a:r>
              <a:rPr lang="en-IN" sz="6600" dirty="0" smtClean="0">
                <a:solidFill>
                  <a:schemeClr val="bg1"/>
                </a:solidFill>
              </a:rPr>
              <a:t>Collection</a:t>
            </a:r>
            <a:endParaRPr lang="en-IN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30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399" y="447472"/>
            <a:ext cx="10018713" cy="1264596"/>
          </a:xfrm>
        </p:spPr>
        <p:txBody>
          <a:bodyPr>
            <a:noAutofit/>
          </a:bodyPr>
          <a:lstStyle/>
          <a:p>
            <a:pPr algn="l"/>
            <a:r>
              <a:rPr lang="en-IN" sz="2800" dirty="0" smtClean="0">
                <a:solidFill>
                  <a:schemeClr val="bg1"/>
                </a:solidFill>
              </a:rPr>
              <a:t>	</a:t>
            </a:r>
            <a:r>
              <a:rPr lang="en-IN" sz="2400" dirty="0" smtClean="0">
                <a:solidFill>
                  <a:schemeClr val="bg1"/>
                </a:solidFill>
              </a:rPr>
              <a:t>We have extracted the following </a:t>
            </a:r>
            <a:r>
              <a:rPr lang="en-IN" sz="2400" dirty="0" smtClean="0">
                <a:solidFill>
                  <a:schemeClr val="bg1"/>
                </a:solidFill>
              </a:rPr>
              <a:t>features</a:t>
            </a:r>
            <a:r>
              <a:rPr lang="en-IN" sz="2400" dirty="0" smtClean="0">
                <a:solidFill>
                  <a:schemeClr val="bg1"/>
                </a:solidFill>
              </a:rPr>
              <a:t> in </a:t>
            </a:r>
            <a:r>
              <a:rPr lang="en-IN" sz="2400" b="1" dirty="0" smtClean="0">
                <a:solidFill>
                  <a:schemeClr val="bg1"/>
                </a:solidFill>
              </a:rPr>
              <a:t>.</a:t>
            </a:r>
            <a:r>
              <a:rPr lang="en-IN" sz="2400" b="1" dirty="0" err="1" smtClean="0">
                <a:solidFill>
                  <a:schemeClr val="bg1"/>
                </a:solidFill>
              </a:rPr>
              <a:t>csv</a:t>
            </a:r>
            <a:r>
              <a:rPr lang="en-IN" sz="2400" dirty="0" smtClean="0">
                <a:solidFill>
                  <a:schemeClr val="bg1"/>
                </a:solidFill>
              </a:rPr>
              <a:t> format to determine the 	rank of web objects:  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445399" y="1712068"/>
            <a:ext cx="10018713" cy="5223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Area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 Area of web object in square pixels. Maximum area of the webpage is 1310720 </a:t>
            </a:r>
            <a:r>
              <a:rPr lang="en-US" dirty="0" smtClean="0">
                <a:solidFill>
                  <a:schemeClr val="bg1"/>
                </a:solidFill>
              </a:rPr>
              <a:t>pixel</a:t>
            </a:r>
            <a:r>
              <a:rPr lang="en-IN" baseline="30000" dirty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i.e. 1280*1024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IN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Mean:</a:t>
            </a:r>
            <a:r>
              <a:rPr lang="en-US" dirty="0">
                <a:solidFill>
                  <a:schemeClr val="bg1"/>
                </a:solidFill>
              </a:rPr>
              <a:t> Average </a:t>
            </a:r>
            <a:r>
              <a:rPr lang="en-US" dirty="0" smtClean="0">
                <a:solidFill>
                  <a:schemeClr val="bg1"/>
                </a:solidFill>
              </a:rPr>
              <a:t>gray scale value </a:t>
            </a:r>
            <a:r>
              <a:rPr lang="en-US" dirty="0">
                <a:solidFill>
                  <a:schemeClr val="bg1"/>
                </a:solidFill>
              </a:rPr>
              <a:t>of the object. This is the sum of the gray values of all the pixels in the object divided by the number of pixels.</a:t>
            </a:r>
            <a:endParaRPr lang="en-IN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StdDev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 Standard deviation of the gray values used to generate the mean gray value i.e. Root Mean Square Contrast of the object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IN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Mode:</a:t>
            </a:r>
            <a:r>
              <a:rPr lang="en-US" dirty="0">
                <a:solidFill>
                  <a:schemeClr val="bg1"/>
                </a:solidFill>
              </a:rPr>
              <a:t> Most frequently occurring grey value within the object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Centroid: </a:t>
            </a: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smtClean="0">
                <a:solidFill>
                  <a:schemeClr val="bg1"/>
                </a:solidFill>
              </a:rPr>
              <a:t>center </a:t>
            </a:r>
            <a:r>
              <a:rPr lang="en-US" dirty="0">
                <a:solidFill>
                  <a:schemeClr val="bg1"/>
                </a:solidFill>
              </a:rPr>
              <a:t>of the object. This is the average of the x and y coordinates of all of the pixels in the image or selection. Uses the X and Y Headings. Leftmost-Topmost point of the screen in taken as origin.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0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1445399" y="1148400"/>
            <a:ext cx="10018713" cy="45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Centre </a:t>
            </a:r>
            <a:r>
              <a:rPr lang="en-US" b="1" dirty="0">
                <a:solidFill>
                  <a:schemeClr val="bg1"/>
                </a:solidFill>
              </a:rPr>
              <a:t>of Mass: </a:t>
            </a:r>
            <a:r>
              <a:rPr lang="en-US" dirty="0">
                <a:solidFill>
                  <a:schemeClr val="bg1"/>
                </a:solidFill>
              </a:rPr>
              <a:t>This is the brightness-weighted average of the x and y coordinates all pixels in the image or selection. Uses the XM and YM headings. These coordinates are the first order spatial moments</a:t>
            </a:r>
            <a:r>
              <a:rPr lang="en-US" dirty="0" smtClean="0">
                <a:solidFill>
                  <a:schemeClr val="bg1"/>
                </a:solidFill>
              </a:rPr>
              <a:t>. In almost all cases, it is very close to Centroid. So, we have excluded it in our data analysis, but they may be feed into classifiers to get better accuracy.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Min: </a:t>
            </a:r>
            <a:r>
              <a:rPr lang="en-US" dirty="0">
                <a:solidFill>
                  <a:schemeClr val="bg1"/>
                </a:solidFill>
              </a:rPr>
              <a:t>Minimum grey value within the object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Max: </a:t>
            </a:r>
            <a:r>
              <a:rPr lang="en-US" dirty="0">
                <a:solidFill>
                  <a:schemeClr val="bg1"/>
                </a:solidFill>
              </a:rPr>
              <a:t>Maximum grey value inside an object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Median:</a:t>
            </a:r>
            <a:r>
              <a:rPr lang="en-US" dirty="0">
                <a:solidFill>
                  <a:schemeClr val="bg1"/>
                </a:solidFill>
              </a:rPr>
              <a:t> The median value of pixels in an object.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20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180" title="Sample features extracted from a webp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399" y="1294871"/>
            <a:ext cx="9199127" cy="28871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2" name="TextBox 181"/>
          <p:cNvSpPr txBox="1"/>
          <p:nvPr/>
        </p:nvSpPr>
        <p:spPr>
          <a:xfrm>
            <a:off x="4580459" y="4257675"/>
            <a:ext cx="419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2"/>
                </a:solidFill>
              </a:rPr>
              <a:t>Features of the web objects of a webpage</a:t>
            </a: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91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17098" y="1072115"/>
            <a:ext cx="8930747" cy="257485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6600" dirty="0" smtClean="0">
                <a:solidFill>
                  <a:schemeClr val="bg1"/>
                </a:solidFill>
              </a:rPr>
              <a:t>Data Analysis</a:t>
            </a:r>
            <a:endParaRPr lang="en-IN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23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00717"/>
            <a:ext cx="10018713" cy="790352"/>
          </a:xfrm>
        </p:spPr>
        <p:txBody>
          <a:bodyPr>
            <a:noAutofit/>
          </a:bodyPr>
          <a:lstStyle/>
          <a:p>
            <a:pPr algn="l"/>
            <a:r>
              <a:rPr lang="en-IN" sz="2800" dirty="0" smtClean="0">
                <a:solidFill>
                  <a:schemeClr val="bg1"/>
                </a:solidFill>
              </a:rPr>
              <a:t>Key </a:t>
            </a:r>
            <a:r>
              <a:rPr lang="en-IN" sz="2800" dirty="0">
                <a:solidFill>
                  <a:schemeClr val="bg1"/>
                </a:solidFill>
              </a:rPr>
              <a:t>f</a:t>
            </a:r>
            <a:r>
              <a:rPr lang="en-IN" sz="2800" dirty="0" smtClean="0">
                <a:solidFill>
                  <a:schemeClr val="bg1"/>
                </a:solidFill>
              </a:rPr>
              <a:t>actors revealed from the analysis of combined rank of objects:  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67516"/>
            <a:ext cx="10018713" cy="3124201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Y-axis </a:t>
            </a:r>
          </a:p>
          <a:p>
            <a:pPr lvl="1"/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</a:rPr>
              <a:t>81</a:t>
            </a:r>
            <a:r>
              <a:rPr lang="en-IN" dirty="0">
                <a:solidFill>
                  <a:schemeClr val="bg1"/>
                </a:solidFill>
              </a:rPr>
              <a:t> objects are ranked as per as their Y-distance from the top.</a:t>
            </a:r>
          </a:p>
          <a:p>
            <a:pPr lvl="1"/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</a:rPr>
              <a:t>25</a:t>
            </a:r>
            <a:r>
              <a:rPr lang="en-IN" dirty="0">
                <a:solidFill>
                  <a:schemeClr val="bg1"/>
                </a:solidFill>
              </a:rPr>
              <a:t> objects showed inconsistency in their </a:t>
            </a:r>
            <a:r>
              <a:rPr lang="en-IN" dirty="0" smtClean="0">
                <a:solidFill>
                  <a:schemeClr val="bg1"/>
                </a:solidFill>
              </a:rPr>
              <a:t>rank.  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Position</a:t>
            </a:r>
          </a:p>
          <a:p>
            <a:pPr lvl="1"/>
            <a:r>
              <a:rPr lang="en-IN" dirty="0" smtClean="0">
                <a:solidFill>
                  <a:schemeClr val="bg1"/>
                </a:solidFill>
              </a:rPr>
              <a:t>In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80</a:t>
            </a:r>
            <a:r>
              <a:rPr lang="en-IN" dirty="0" smtClean="0">
                <a:solidFill>
                  <a:schemeClr val="bg1"/>
                </a:solidFill>
              </a:rPr>
              <a:t>% of the cases, entry position of the user’s eye was the centre of screen. </a:t>
            </a:r>
          </a:p>
          <a:p>
            <a:pPr lvl="1"/>
            <a:endParaRPr lang="en-IN" dirty="0" smtClean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66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4214" y="691116"/>
            <a:ext cx="8574622" cy="1465718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chemeClr val="bg1"/>
                </a:solidFill>
              </a:rPr>
              <a:t>				Outline	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6131" y="2156834"/>
            <a:ext cx="6987645" cy="2872366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Introduction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Previous </a:t>
            </a:r>
            <a:r>
              <a:rPr lang="en-IN" dirty="0" smtClean="0">
                <a:solidFill>
                  <a:schemeClr val="bg1"/>
                </a:solidFill>
              </a:rPr>
              <a:t>Work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Data Collection</a:t>
            </a:r>
            <a:endParaRPr lang="en-IN" dirty="0" smtClean="0">
              <a:solidFill>
                <a:schemeClr val="bg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Data Analysis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Empirical Validation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Conclusion And Future Work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6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943" y="1092495"/>
            <a:ext cx="10018713" cy="4673010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X-axis 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Although in the data collected, we have taken leftmost-topmost corner of screen as (0,0</a:t>
            </a:r>
            <a:r>
              <a:rPr lang="en-IN" dirty="0" smtClean="0">
                <a:solidFill>
                  <a:schemeClr val="bg1"/>
                </a:solidFill>
              </a:rPr>
              <a:t>), but for </a:t>
            </a:r>
            <a:r>
              <a:rPr lang="en-IN" dirty="0">
                <a:solidFill>
                  <a:schemeClr val="bg1"/>
                </a:solidFill>
              </a:rPr>
              <a:t>analysis, consider the </a:t>
            </a:r>
            <a:r>
              <a:rPr lang="en-IN" dirty="0">
                <a:solidFill>
                  <a:schemeClr val="bg1"/>
                </a:solidFill>
              </a:rPr>
              <a:t>c</a:t>
            </a:r>
            <a:r>
              <a:rPr lang="en-IN" dirty="0">
                <a:solidFill>
                  <a:schemeClr val="bg1"/>
                </a:solidFill>
              </a:rPr>
              <a:t>entre of the screen is defined as </a:t>
            </a:r>
            <a:r>
              <a:rPr lang="en-IN" dirty="0" smtClean="0">
                <a:solidFill>
                  <a:schemeClr val="bg1"/>
                </a:solidFill>
              </a:rPr>
              <a:t>X=0, as it is more intuitive.</a:t>
            </a:r>
            <a:endParaRPr lang="en-IN" dirty="0">
              <a:solidFill>
                <a:schemeClr val="bg1"/>
              </a:solidFill>
            </a:endParaRPr>
          </a:p>
          <a:p>
            <a:pPr lvl="1"/>
            <a:r>
              <a:rPr lang="en-IN" dirty="0">
                <a:solidFill>
                  <a:schemeClr val="bg1"/>
                </a:solidFill>
              </a:rPr>
              <a:t>In 19 occasions, a object on the left side of the screen is seen before right side objects.</a:t>
            </a:r>
            <a:endParaRPr lang="en-IN" dirty="0">
              <a:solidFill>
                <a:schemeClr val="bg1"/>
              </a:solidFill>
            </a:endParaRPr>
          </a:p>
          <a:p>
            <a:pPr lvl="1"/>
            <a:r>
              <a:rPr lang="en-IN" dirty="0">
                <a:solidFill>
                  <a:schemeClr val="bg1"/>
                </a:solidFill>
              </a:rPr>
              <a:t>In 13 instances, </a:t>
            </a:r>
            <a:r>
              <a:rPr lang="en-IN" dirty="0">
                <a:solidFill>
                  <a:schemeClr val="bg1"/>
                </a:solidFill>
              </a:rPr>
              <a:t>a object on the </a:t>
            </a:r>
            <a:r>
              <a:rPr lang="en-IN" dirty="0">
                <a:solidFill>
                  <a:schemeClr val="bg1"/>
                </a:solidFill>
              </a:rPr>
              <a:t>right </a:t>
            </a:r>
            <a:r>
              <a:rPr lang="en-IN" dirty="0">
                <a:solidFill>
                  <a:schemeClr val="bg1"/>
                </a:solidFill>
              </a:rPr>
              <a:t>side of the screen is seen before </a:t>
            </a:r>
            <a:r>
              <a:rPr lang="en-IN" dirty="0">
                <a:solidFill>
                  <a:schemeClr val="bg1"/>
                </a:solidFill>
              </a:rPr>
              <a:t>left </a:t>
            </a:r>
            <a:r>
              <a:rPr lang="en-IN" dirty="0">
                <a:solidFill>
                  <a:schemeClr val="bg1"/>
                </a:solidFill>
              </a:rPr>
              <a:t>side </a:t>
            </a:r>
            <a:r>
              <a:rPr lang="en-IN" dirty="0">
                <a:solidFill>
                  <a:schemeClr val="bg1"/>
                </a:solidFill>
              </a:rPr>
              <a:t>objects.  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Size</a:t>
            </a:r>
          </a:p>
          <a:p>
            <a:pPr lvl="1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9</a:t>
            </a:r>
            <a:r>
              <a:rPr lang="en-IN" dirty="0" smtClean="0">
                <a:solidFill>
                  <a:schemeClr val="bg1"/>
                </a:solidFill>
              </a:rPr>
              <a:t> of the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15</a:t>
            </a:r>
            <a:r>
              <a:rPr lang="en-IN" dirty="0" smtClean="0">
                <a:solidFill>
                  <a:schemeClr val="bg1"/>
                </a:solidFill>
              </a:rPr>
              <a:t> objects that ranked first were large images overlapped with text. </a:t>
            </a:r>
          </a:p>
          <a:p>
            <a:pPr lvl="1"/>
            <a:r>
              <a:rPr lang="en-IN" dirty="0" smtClean="0">
                <a:solidFill>
                  <a:schemeClr val="bg1"/>
                </a:solidFill>
              </a:rPr>
              <a:t>These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9</a:t>
            </a:r>
            <a:r>
              <a:rPr lang="en-IN" dirty="0" smtClean="0">
                <a:solidFill>
                  <a:schemeClr val="bg1"/>
                </a:solidFill>
              </a:rPr>
              <a:t> objects were attended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97</a:t>
            </a:r>
            <a:r>
              <a:rPr lang="en-IN" dirty="0" smtClean="0">
                <a:solidFill>
                  <a:schemeClr val="bg1"/>
                </a:solidFill>
              </a:rPr>
              <a:t> out of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135</a:t>
            </a:r>
            <a:r>
              <a:rPr lang="en-IN" dirty="0" smtClean="0">
                <a:solidFill>
                  <a:schemeClr val="bg1"/>
                </a:solidFill>
              </a:rPr>
              <a:t> times.</a:t>
            </a:r>
          </a:p>
          <a:p>
            <a:pPr lvl="1"/>
            <a:endParaRPr lang="en-IN" dirty="0" smtClean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03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1599355" y="661480"/>
            <a:ext cx="10018713" cy="78794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Contrast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b="0" dirty="0" smtClean="0">
                <a:solidFill>
                  <a:schemeClr val="bg1"/>
                </a:solidFill>
              </a:rPr>
              <a:t>In 69.71% cases, high contrast objects generally grab user attention early.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IN" sz="2400" b="0" dirty="0" smtClean="0">
                <a:solidFill>
                  <a:schemeClr val="bg1"/>
                </a:solidFill>
              </a:rPr>
              <a:t>Mean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/>
                </a:solidFill>
              </a:rPr>
              <a:t>In 65.23% cases, we have seen that mean grey scale value increases </a:t>
            </a:r>
            <a:r>
              <a:rPr lang="en-US" sz="2000" b="0" dirty="0" smtClean="0">
                <a:solidFill>
                  <a:schemeClr val="bg1"/>
                </a:solidFill>
              </a:rPr>
              <a:t>for </a:t>
            </a:r>
            <a:r>
              <a:rPr lang="en-US" sz="2000" b="0" dirty="0">
                <a:solidFill>
                  <a:schemeClr val="bg1"/>
                </a:solidFill>
              </a:rPr>
              <a:t>the object seen later, if all other factors are constant</a:t>
            </a:r>
            <a:r>
              <a:rPr lang="en-US" sz="2000" b="0" dirty="0" smtClean="0">
                <a:solidFill>
                  <a:schemeClr val="bg1"/>
                </a:solidFill>
              </a:rPr>
              <a:t>.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</a:rPr>
              <a:t>Mode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It </a:t>
            </a:r>
            <a:r>
              <a:rPr lang="en-US" sz="2000" b="0" dirty="0">
                <a:solidFill>
                  <a:schemeClr val="bg1"/>
                </a:solidFill>
              </a:rPr>
              <a:t>is observed that mode grey value has no influence on the object rank.</a:t>
            </a:r>
            <a:endParaRPr lang="en-US" sz="2000" b="0" dirty="0">
              <a:solidFill>
                <a:schemeClr val="bg1"/>
              </a:solidFill>
            </a:endParaRPr>
          </a:p>
          <a:p>
            <a:pPr marL="457200" lvl="2" indent="-457200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bg1"/>
              </a:solidFill>
            </a:endParaRPr>
          </a:p>
          <a:p>
            <a:pPr marL="457200" lvl="2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</a:endParaRPr>
          </a:p>
          <a:p>
            <a:pPr lvl="2" indent="-457200">
              <a:buFont typeface="Arial" panose="020B0604020202020204" pitchFamily="34" charset="0"/>
              <a:buChar char="•"/>
            </a:pPr>
            <a:endParaRPr lang="en-IN" sz="2200" b="0" dirty="0" smtClean="0">
              <a:solidFill>
                <a:schemeClr val="bg1"/>
              </a:solidFill>
            </a:endParaRPr>
          </a:p>
          <a:p>
            <a:pPr lvl="2" indent="-457200">
              <a:buFont typeface="Arial" panose="020B0604020202020204" pitchFamily="34" charset="0"/>
              <a:buChar char="•"/>
            </a:pPr>
            <a:endParaRPr lang="en-IN" sz="2200" b="0" dirty="0">
              <a:solidFill>
                <a:schemeClr val="bg1"/>
              </a:solidFill>
            </a:endParaRPr>
          </a:p>
          <a:p>
            <a:pPr lvl="1"/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		</a:t>
            </a:r>
          </a:p>
          <a:p>
            <a:pPr lvl="1"/>
            <a:endParaRPr lang="en-IN" dirty="0" smtClean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82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032" y="1664929"/>
            <a:ext cx="10018713" cy="3528143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Median </a:t>
            </a:r>
            <a:endParaRPr lang="en-IN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Median grey scale value has little or no effect on the rank of object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  <a:endParaRPr lang="en-I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Min and Max Grey Value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Minimum grey scale value for most objects is 0 and maximum grey scale value for most objects is 255. Thus, min and max grey value of object has no considerable effect on object rank.</a:t>
            </a:r>
          </a:p>
          <a:p>
            <a:pPr lvl="1"/>
            <a:endParaRPr lang="en-IN" dirty="0" smtClean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36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17098" y="1072115"/>
            <a:ext cx="8930747" cy="257485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6600" dirty="0" smtClean="0">
                <a:solidFill>
                  <a:schemeClr val="bg1"/>
                </a:solidFill>
              </a:rPr>
              <a:t>Empirical Validation</a:t>
            </a:r>
            <a:endParaRPr lang="en-IN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49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00717"/>
            <a:ext cx="10018713" cy="790352"/>
          </a:xfrm>
        </p:spPr>
        <p:txBody>
          <a:bodyPr>
            <a:noAutofit/>
          </a:bodyPr>
          <a:lstStyle/>
          <a:p>
            <a:pPr algn="l"/>
            <a:r>
              <a:rPr lang="en-IN" sz="2800" dirty="0" smtClean="0">
                <a:solidFill>
                  <a:schemeClr val="bg1"/>
                </a:solidFill>
              </a:rPr>
              <a:t>For Validation, we tested our hypothesis on two sets of experimental data. The results obtained are: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67516"/>
            <a:ext cx="10018713" cy="3124201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Y-axis </a:t>
            </a:r>
          </a:p>
          <a:p>
            <a:pPr lvl="1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77% of the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objects </a:t>
            </a:r>
            <a:r>
              <a:rPr lang="en-IN" dirty="0" smtClean="0">
                <a:solidFill>
                  <a:schemeClr val="bg1"/>
                </a:solidFill>
              </a:rPr>
              <a:t>from the validation data are ranked correctly, according to their </a:t>
            </a:r>
            <a:r>
              <a:rPr lang="en-IN" dirty="0">
                <a:solidFill>
                  <a:schemeClr val="bg1"/>
                </a:solidFill>
              </a:rPr>
              <a:t>Y-distance </a:t>
            </a:r>
            <a:r>
              <a:rPr lang="en-IN" dirty="0" smtClean="0">
                <a:solidFill>
                  <a:schemeClr val="bg1"/>
                </a:solidFill>
              </a:rPr>
              <a:t>from the </a:t>
            </a:r>
            <a:r>
              <a:rPr lang="en-IN" dirty="0">
                <a:solidFill>
                  <a:schemeClr val="bg1"/>
                </a:solidFill>
              </a:rPr>
              <a:t>top.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Position</a:t>
            </a:r>
          </a:p>
          <a:p>
            <a:pPr lvl="1"/>
            <a:r>
              <a:rPr lang="en-IN" dirty="0" smtClean="0">
                <a:solidFill>
                  <a:schemeClr val="bg1"/>
                </a:solidFill>
              </a:rPr>
              <a:t>In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67.11</a:t>
            </a:r>
            <a:r>
              <a:rPr lang="en-IN" dirty="0" smtClean="0">
                <a:solidFill>
                  <a:schemeClr val="bg1"/>
                </a:solidFill>
              </a:rPr>
              <a:t>% of the slides, user’s eye was first fixated at the centre of the screen. </a:t>
            </a:r>
          </a:p>
          <a:p>
            <a:pPr lvl="1"/>
            <a:endParaRPr lang="en-IN" dirty="0" smtClean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70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943" y="1092495"/>
            <a:ext cx="10018713" cy="4673010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X-axis </a:t>
            </a:r>
            <a:endParaRPr lang="en-IN" dirty="0" smtClean="0">
              <a:solidFill>
                <a:schemeClr val="bg1"/>
              </a:solidFill>
            </a:endParaRPr>
          </a:p>
          <a:p>
            <a:pPr lvl="1"/>
            <a:r>
              <a:rPr lang="en-IN" dirty="0" smtClean="0">
                <a:solidFill>
                  <a:schemeClr val="bg1"/>
                </a:solidFill>
              </a:rPr>
              <a:t>In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53</a:t>
            </a:r>
            <a:r>
              <a:rPr lang="en-IN" dirty="0" smtClean="0">
                <a:solidFill>
                  <a:schemeClr val="bg1"/>
                </a:solidFill>
              </a:rPr>
              <a:t>% cases, left side object is seen before right side object. 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Size</a:t>
            </a:r>
          </a:p>
          <a:p>
            <a:pPr lvl="1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In 91.67</a:t>
            </a:r>
            <a:r>
              <a:rPr lang="en-IN" dirty="0" smtClean="0">
                <a:solidFill>
                  <a:schemeClr val="bg1"/>
                </a:solidFill>
              </a:rPr>
              <a:t>% occasions, larger objects ranked first.</a:t>
            </a:r>
            <a:endParaRPr lang="en-IN" dirty="0" smtClean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3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943" y="1092495"/>
            <a:ext cx="10018713" cy="4673010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Contrast </a:t>
            </a:r>
            <a:endParaRPr lang="en-IN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In validation data set I and set II, we have found that in 72.31% cases high contrast objects are seen earlier than low contrast objects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IN" dirty="0" smtClean="0">
                <a:solidFill>
                  <a:schemeClr val="bg1"/>
                </a:solidFill>
              </a:rPr>
              <a:t> 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Mean Grey Scale Value</a:t>
            </a:r>
            <a:endParaRPr lang="en-IN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In 63.57% cases in validation data, we have seen that mean grey scale value is lesser for the object seen earlier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  <a:endParaRPr lang="en-IN" dirty="0" smtClean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87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17098" y="2270052"/>
            <a:ext cx="8930747" cy="231789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6600" dirty="0" smtClean="0">
                <a:solidFill>
                  <a:schemeClr val="bg1"/>
                </a:solidFill>
              </a:rPr>
              <a:t>Conclusion And Future Work</a:t>
            </a:r>
            <a:endParaRPr lang="en-IN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42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8830" y="579474"/>
            <a:ext cx="10018713" cy="1752599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chemeClr val="bg1"/>
                </a:solidFill>
              </a:rPr>
              <a:t/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dirty="0" smtClean="0">
                <a:solidFill>
                  <a:schemeClr val="bg1"/>
                </a:solidFill>
              </a:rPr>
              <a:t>Conclusion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8830" y="1811965"/>
            <a:ext cx="10018713" cy="3479882"/>
          </a:xfrm>
        </p:spPr>
        <p:txBody>
          <a:bodyPr>
            <a:normAutofit lnSpcReduction="10000"/>
          </a:bodyPr>
          <a:lstStyle/>
          <a:p>
            <a:endParaRPr lang="en-IN" dirty="0" smtClean="0">
              <a:solidFill>
                <a:schemeClr val="bg1"/>
              </a:solidFill>
            </a:endParaRP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Larger objects are more likely to attract user’s attention.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Objects near the centre of the screen are noticed sooner.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High contrast </a:t>
            </a:r>
            <a:r>
              <a:rPr lang="en-IN" dirty="0" smtClean="0">
                <a:solidFill>
                  <a:schemeClr val="bg1"/>
                </a:solidFill>
              </a:rPr>
              <a:t>o</a:t>
            </a:r>
            <a:r>
              <a:rPr lang="en-IN" dirty="0" smtClean="0">
                <a:solidFill>
                  <a:schemeClr val="bg1"/>
                </a:solidFill>
              </a:rPr>
              <a:t>bjects catch user attention early.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Mean grey value increases for objects seen later.</a:t>
            </a:r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Objects on the top of screen are generally seen earlier.</a:t>
            </a:r>
          </a:p>
          <a:p>
            <a:endParaRPr lang="en-IN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60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8829" y="1270590"/>
            <a:ext cx="10018713" cy="1752599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chemeClr val="bg1"/>
                </a:solidFill>
              </a:rPr>
              <a:t/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dirty="0" smtClean="0">
                <a:solidFill>
                  <a:schemeClr val="bg1"/>
                </a:solidFill>
              </a:rPr>
              <a:t>Future Work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8830" y="1811965"/>
            <a:ext cx="10018713" cy="32340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Derivation </a:t>
            </a:r>
            <a:r>
              <a:rPr lang="en-IN" dirty="0" smtClean="0">
                <a:solidFill>
                  <a:schemeClr val="bg1"/>
                </a:solidFill>
              </a:rPr>
              <a:t>of mathematical equation by combining identified factors.</a:t>
            </a:r>
          </a:p>
          <a:p>
            <a:endParaRPr lang="en-IN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95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17098" y="1072115"/>
            <a:ext cx="8930747" cy="257485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6600" smtClean="0">
                <a:solidFill>
                  <a:schemeClr val="bg1"/>
                </a:solidFill>
              </a:rPr>
              <a:t>Introduction</a:t>
            </a:r>
            <a:endParaRPr lang="en-IN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29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17098" y="1072115"/>
            <a:ext cx="8930747" cy="257485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6600" dirty="0" smtClean="0">
                <a:solidFill>
                  <a:schemeClr val="bg1"/>
                </a:solidFill>
              </a:rPr>
              <a:t>Thank You</a:t>
            </a:r>
            <a:endParaRPr lang="en-IN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28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8831" y="760227"/>
            <a:ext cx="10018713" cy="1752599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chemeClr val="bg1"/>
                </a:solidFill>
              </a:rPr>
              <a:t/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dirty="0" smtClean="0">
                <a:solidFill>
                  <a:schemeClr val="bg1"/>
                </a:solidFill>
              </a:rPr>
              <a:t>Motivation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8831" y="1811965"/>
            <a:ext cx="10018713" cy="3234071"/>
          </a:xfrm>
        </p:spPr>
        <p:txBody>
          <a:bodyPr/>
          <a:lstStyle/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Webpage: Delivers information to the user.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Most important content should attract user attention early.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Web designer can use eye tracking instrument, but it is costly and the process is tedious.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92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8830" y="1142999"/>
            <a:ext cx="10018713" cy="1752599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chemeClr val="bg1"/>
                </a:solidFill>
              </a:rPr>
              <a:t>Objective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8830" y="1811965"/>
            <a:ext cx="10018713" cy="3234071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To develop a attention model for predicting the fixation sequence 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      of human eye on a webpage.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66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17098" y="1072115"/>
            <a:ext cx="8930747" cy="257485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6600" dirty="0" smtClean="0">
                <a:solidFill>
                  <a:schemeClr val="bg1"/>
                </a:solidFill>
              </a:rPr>
              <a:t>Previous Work</a:t>
            </a:r>
            <a:endParaRPr lang="en-IN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53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8830" y="1142999"/>
            <a:ext cx="10018713" cy="1752599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chemeClr val="bg1"/>
                </a:solidFill>
              </a:rPr>
              <a:t/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dirty="0" smtClean="0">
                <a:solidFill>
                  <a:schemeClr val="bg1"/>
                </a:solidFill>
              </a:rPr>
              <a:t>Guided Search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8830" y="1811965"/>
            <a:ext cx="10018713" cy="3234071"/>
          </a:xfrm>
        </p:spPr>
        <p:txBody>
          <a:bodyPr/>
          <a:lstStyle/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Parallel Processing followed by Limited Capacity Processing 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Applicable only when user has particular task in mind.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62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8830" y="1142999"/>
            <a:ext cx="10018713" cy="1752599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chemeClr val="bg1"/>
                </a:solidFill>
              </a:rPr>
              <a:t/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dirty="0" smtClean="0">
                <a:solidFill>
                  <a:schemeClr val="bg1"/>
                </a:solidFill>
              </a:rPr>
              <a:t>Visual Saliency Model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8830" y="1811965"/>
            <a:ext cx="10018713" cy="3234071"/>
          </a:xfrm>
        </p:spPr>
        <p:txBody>
          <a:bodyPr/>
          <a:lstStyle/>
          <a:p>
            <a:endParaRPr lang="en-IN" dirty="0" smtClean="0">
              <a:solidFill>
                <a:schemeClr val="bg1"/>
              </a:solidFill>
            </a:endParaRP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Three Factors: colour, intensity, orientation.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Generates Saliency Map.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Works only on images of resolution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640 x 480</a:t>
            </a:r>
            <a:r>
              <a:rPr lang="en-IN" dirty="0" smtClean="0">
                <a:solidFill>
                  <a:schemeClr val="bg1"/>
                </a:solidFill>
                <a:latin typeface="Agency FB" panose="020B0503020202020204" pitchFamily="34" charset="0"/>
              </a:rPr>
              <a:t>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00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732" y="1142999"/>
            <a:ext cx="10018713" cy="1752599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chemeClr val="bg1"/>
                </a:solidFill>
              </a:rPr>
              <a:t/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dirty="0" smtClean="0">
                <a:solidFill>
                  <a:schemeClr val="bg1"/>
                </a:solidFill>
              </a:rPr>
              <a:t>Web Attention Model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9731" y="1620579"/>
            <a:ext cx="10018713" cy="3234071"/>
          </a:xfrm>
        </p:spPr>
        <p:txBody>
          <a:bodyPr/>
          <a:lstStyle/>
          <a:p>
            <a:endParaRPr lang="en-IN" dirty="0" smtClean="0">
              <a:solidFill>
                <a:schemeClr val="bg1"/>
              </a:solidFill>
            </a:endParaRP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Tries to measure attention factor in the form of a mathematical equation.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Takes chromatic contrast, intensity contrast, and size of object into account.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Poor real world results</a:t>
            </a:r>
            <a:r>
              <a:rPr lang="en-IN" dirty="0" smtClean="0">
                <a:solidFill>
                  <a:schemeClr val="bg1"/>
                </a:solidFill>
                <a:latin typeface="Agency FB" panose="020B0503020202020204" pitchFamily="34" charset="0"/>
              </a:rPr>
              <a:t>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95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546</TotalTime>
  <Words>1001</Words>
  <Application>Microsoft Office PowerPoint</Application>
  <PresentationFormat>Widescreen</PresentationFormat>
  <Paragraphs>147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Agency FB</vt:lpstr>
      <vt:lpstr>Arial</vt:lpstr>
      <vt:lpstr>Calibri</vt:lpstr>
      <vt:lpstr>Corbel</vt:lpstr>
      <vt:lpstr>Parallax</vt:lpstr>
      <vt:lpstr>Web Object Attention Model For Image and Text Object</vt:lpstr>
      <vt:lpstr>    Outline </vt:lpstr>
      <vt:lpstr>PowerPoint Presentation</vt:lpstr>
      <vt:lpstr> Motivation</vt:lpstr>
      <vt:lpstr>Objective</vt:lpstr>
      <vt:lpstr>PowerPoint Presentation</vt:lpstr>
      <vt:lpstr> Guided Search</vt:lpstr>
      <vt:lpstr> Visual Saliency Model</vt:lpstr>
      <vt:lpstr> Web Attention Model</vt:lpstr>
      <vt:lpstr> Model To Predict Attention Sequence of Web Objects</vt:lpstr>
      <vt:lpstr> Model To Predict Attention Sequence of Both Image And Text Objects</vt:lpstr>
      <vt:lpstr> So what a web object is really?</vt:lpstr>
      <vt:lpstr> Types of Web Object</vt:lpstr>
      <vt:lpstr>PowerPoint Presentation</vt:lpstr>
      <vt:lpstr> We have extracted the following features in .csv format to determine the  rank of web objects:  </vt:lpstr>
      <vt:lpstr>PowerPoint Presentation</vt:lpstr>
      <vt:lpstr>PowerPoint Presentation</vt:lpstr>
      <vt:lpstr>PowerPoint Presentation</vt:lpstr>
      <vt:lpstr>Key factors revealed from the analysis of combined rank of objects:  </vt:lpstr>
      <vt:lpstr>PowerPoint Presentation</vt:lpstr>
      <vt:lpstr>PowerPoint Presentation</vt:lpstr>
      <vt:lpstr>PowerPoint Presentation</vt:lpstr>
      <vt:lpstr>PowerPoint Presentation</vt:lpstr>
      <vt:lpstr>For Validation, we tested our hypothesis on two sets of experimental data. The results obtained are:</vt:lpstr>
      <vt:lpstr>PowerPoint Presentation</vt:lpstr>
      <vt:lpstr>PowerPoint Presentation</vt:lpstr>
      <vt:lpstr>PowerPoint Presentation</vt:lpstr>
      <vt:lpstr> Conclusion</vt:lpstr>
      <vt:lpstr> Future Work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jkjhkjhkjh</dc:title>
  <dc:creator>Devang Rastogi</dc:creator>
  <cp:lastModifiedBy>Windows User</cp:lastModifiedBy>
  <cp:revision>282</cp:revision>
  <dcterms:created xsi:type="dcterms:W3CDTF">2013-11-20T16:04:43Z</dcterms:created>
  <dcterms:modified xsi:type="dcterms:W3CDTF">2014-05-03T08:13:11Z</dcterms:modified>
</cp:coreProperties>
</file>