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59" r:id="rId4"/>
    <p:sldId id="261" r:id="rId5"/>
    <p:sldId id="260" r:id="rId6"/>
    <p:sldId id="276" r:id="rId7"/>
    <p:sldId id="277" r:id="rId8"/>
    <p:sldId id="269" r:id="rId9"/>
    <p:sldId id="270" r:id="rId10"/>
    <p:sldId id="271" r:id="rId11"/>
    <p:sldId id="279" r:id="rId12"/>
    <p:sldId id="272" r:id="rId13"/>
    <p:sldId id="273" r:id="rId14"/>
    <p:sldId id="274" r:id="rId15"/>
    <p:sldId id="263" r:id="rId16"/>
    <p:sldId id="262" r:id="rId17"/>
    <p:sldId id="264" r:id="rId18"/>
    <p:sldId id="265" r:id="rId19"/>
    <p:sldId id="266" r:id="rId20"/>
    <p:sldId id="278"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38"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2AD572-345B-4505-A5D5-F87AADBE3369}" type="datetimeFigureOut">
              <a:rPr lang="en-US" smtClean="0"/>
              <a:pPr/>
              <a:t>12/22/2012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B89695-6706-4D78-8501-82FF79B7EE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4DE43B-7C9C-4AD6-9EA3-0840854EBE4C}"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B89695-6706-4D78-8501-82FF79B7EE8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995916F-2F91-4434-A029-EB02F819A370}" type="datetimeFigureOut">
              <a:rPr lang="en-US" smtClean="0"/>
              <a:pPr/>
              <a:t>12/22/2012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D7C341-8AED-4088-9CB5-71C84499A1A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95916F-2F91-4434-A029-EB02F819A370}" type="datetimeFigureOut">
              <a:rPr lang="en-US" smtClean="0"/>
              <a:pPr/>
              <a:t>12/22/2012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D7C341-8AED-4088-9CB5-71C84499A1A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95916F-2F91-4434-A029-EB02F819A370}" type="datetimeFigureOut">
              <a:rPr lang="en-US" smtClean="0"/>
              <a:pPr/>
              <a:t>12/22/2012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D7C341-8AED-4088-9CB5-71C84499A1A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995916F-2F91-4434-A029-EB02F819A370}" type="datetimeFigureOut">
              <a:rPr lang="en-US" smtClean="0"/>
              <a:pPr/>
              <a:t>12/22/2012</a:t>
            </a:fld>
            <a:endParaRPr lang="en-US" dirty="0"/>
          </a:p>
        </p:txBody>
      </p:sp>
      <p:sp>
        <p:nvSpPr>
          <p:cNvPr id="9" name="Slide Number Placeholder 8"/>
          <p:cNvSpPr>
            <a:spLocks noGrp="1"/>
          </p:cNvSpPr>
          <p:nvPr>
            <p:ph type="sldNum" sz="quarter" idx="15"/>
          </p:nvPr>
        </p:nvSpPr>
        <p:spPr/>
        <p:txBody>
          <a:bodyPr rtlCol="0"/>
          <a:lstStyle/>
          <a:p>
            <a:fld id="{78D7C341-8AED-4088-9CB5-71C84499A1A8}"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995916F-2F91-4434-A029-EB02F819A370}" type="datetimeFigureOut">
              <a:rPr lang="en-US" smtClean="0"/>
              <a:pPr/>
              <a:t>12/22/2012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8D7C341-8AED-4088-9CB5-71C84499A1A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995916F-2F91-4434-A029-EB02F819A370}" type="datetimeFigureOut">
              <a:rPr lang="en-US" smtClean="0"/>
              <a:pPr/>
              <a:t>12/22/2012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D7C341-8AED-4088-9CB5-71C84499A1A8}"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995916F-2F91-4434-A029-EB02F819A370}" type="datetimeFigureOut">
              <a:rPr lang="en-US" smtClean="0"/>
              <a:pPr/>
              <a:t>12/22/2012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D7C341-8AED-4088-9CB5-71C84499A1A8}"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995916F-2F91-4434-A029-EB02F819A370}" type="datetimeFigureOut">
              <a:rPr lang="en-US" smtClean="0"/>
              <a:pPr/>
              <a:t>12/22/2012</a:t>
            </a:fld>
            <a:endParaRPr lang="en-US" dirty="0"/>
          </a:p>
        </p:txBody>
      </p:sp>
      <p:sp>
        <p:nvSpPr>
          <p:cNvPr id="7" name="Slide Number Placeholder 6"/>
          <p:cNvSpPr>
            <a:spLocks noGrp="1"/>
          </p:cNvSpPr>
          <p:nvPr>
            <p:ph type="sldNum" sz="quarter" idx="11"/>
          </p:nvPr>
        </p:nvSpPr>
        <p:spPr/>
        <p:txBody>
          <a:bodyPr rtlCol="0"/>
          <a:lstStyle/>
          <a:p>
            <a:fld id="{78D7C341-8AED-4088-9CB5-71C84499A1A8}"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5916F-2F91-4434-A029-EB02F819A370}" type="datetimeFigureOut">
              <a:rPr lang="en-US" smtClean="0"/>
              <a:pPr/>
              <a:t>12/22/2012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D7C341-8AED-4088-9CB5-71C84499A1A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995916F-2F91-4434-A029-EB02F819A370}" type="datetimeFigureOut">
              <a:rPr lang="en-US" smtClean="0"/>
              <a:pPr/>
              <a:t>12/22/2012</a:t>
            </a:fld>
            <a:endParaRPr lang="en-US" dirty="0"/>
          </a:p>
        </p:txBody>
      </p:sp>
      <p:sp>
        <p:nvSpPr>
          <p:cNvPr id="22" name="Slide Number Placeholder 21"/>
          <p:cNvSpPr>
            <a:spLocks noGrp="1"/>
          </p:cNvSpPr>
          <p:nvPr>
            <p:ph type="sldNum" sz="quarter" idx="15"/>
          </p:nvPr>
        </p:nvSpPr>
        <p:spPr/>
        <p:txBody>
          <a:bodyPr rtlCol="0"/>
          <a:lstStyle/>
          <a:p>
            <a:fld id="{78D7C341-8AED-4088-9CB5-71C84499A1A8}"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995916F-2F91-4434-A029-EB02F819A370}" type="datetimeFigureOut">
              <a:rPr lang="en-US" smtClean="0"/>
              <a:pPr/>
              <a:t>12/22/2012</a:t>
            </a:fld>
            <a:endParaRPr lang="en-US" dirty="0"/>
          </a:p>
        </p:txBody>
      </p:sp>
      <p:sp>
        <p:nvSpPr>
          <p:cNvPr id="18" name="Slide Number Placeholder 17"/>
          <p:cNvSpPr>
            <a:spLocks noGrp="1"/>
          </p:cNvSpPr>
          <p:nvPr>
            <p:ph type="sldNum" sz="quarter" idx="11"/>
          </p:nvPr>
        </p:nvSpPr>
        <p:spPr/>
        <p:txBody>
          <a:bodyPr rtlCol="0"/>
          <a:lstStyle/>
          <a:p>
            <a:fld id="{78D7C341-8AED-4088-9CB5-71C84499A1A8}"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995916F-2F91-4434-A029-EB02F819A370}" type="datetimeFigureOut">
              <a:rPr lang="en-US" smtClean="0"/>
              <a:pPr/>
              <a:t>12/22/2012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D7C341-8AED-4088-9CB5-71C84499A1A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ATS\Downloads\images (2).jpg"/>
          <p:cNvPicPr>
            <a:picLocks noChangeAspect="1" noChangeArrowheads="1"/>
          </p:cNvPicPr>
          <p:nvPr/>
        </p:nvPicPr>
        <p:blipFill>
          <a:blip r:embed="rId2" cstate="print"/>
          <a:srcRect/>
          <a:stretch>
            <a:fillRect/>
          </a:stretch>
        </p:blipFill>
        <p:spPr bwMode="auto">
          <a:xfrm>
            <a:off x="838200" y="1066800"/>
            <a:ext cx="6749716" cy="5181600"/>
          </a:xfrm>
          <a:prstGeom prst="rect">
            <a:avLst/>
          </a:prstGeom>
          <a:noFill/>
        </p:spPr>
      </p:pic>
      <p:sp>
        <p:nvSpPr>
          <p:cNvPr id="5" name="TextBox 4"/>
          <p:cNvSpPr txBox="1"/>
          <p:nvPr/>
        </p:nvSpPr>
        <p:spPr>
          <a:xfrm>
            <a:off x="381000" y="457200"/>
            <a:ext cx="8183779" cy="830997"/>
          </a:xfrm>
          <a:prstGeom prst="rect">
            <a:avLst/>
          </a:prstGeom>
          <a:noFill/>
        </p:spPr>
        <p:txBody>
          <a:bodyPr wrap="none" rtlCol="0">
            <a:spAutoFit/>
          </a:bodyPr>
          <a:lstStyle/>
          <a:p>
            <a:r>
              <a:rPr lang="en-US" sz="2400" dirty="0" smtClean="0">
                <a:latin typeface="Arial Rounded MT Bold" pitchFamily="34" charset="0"/>
              </a:rPr>
              <a:t>STOCK MINING USING GENETIC ALGORITHM BASED</a:t>
            </a:r>
          </a:p>
          <a:p>
            <a:r>
              <a:rPr lang="en-US" sz="2400" dirty="0">
                <a:latin typeface="Arial Rounded MT Bold" pitchFamily="34" charset="0"/>
              </a:rPr>
              <a:t> </a:t>
            </a:r>
            <a:r>
              <a:rPr lang="en-US" sz="2400" dirty="0" smtClean="0">
                <a:latin typeface="Arial Rounded MT Bold" pitchFamily="34" charset="0"/>
              </a:rPr>
              <a:t>                            NEURAL NETWORKS</a:t>
            </a:r>
            <a:endParaRPr lang="en-US" sz="2400" dirty="0">
              <a:latin typeface="Arial Rounded MT Bold" pitchFamily="34" charset="0"/>
            </a:endParaRPr>
          </a:p>
        </p:txBody>
      </p:sp>
      <p:sp>
        <p:nvSpPr>
          <p:cNvPr id="6" name="TextBox 5"/>
          <p:cNvSpPr txBox="1"/>
          <p:nvPr/>
        </p:nvSpPr>
        <p:spPr>
          <a:xfrm>
            <a:off x="6096000" y="3962400"/>
            <a:ext cx="4017734" cy="2677656"/>
          </a:xfrm>
          <a:prstGeom prst="rect">
            <a:avLst/>
          </a:prstGeom>
          <a:noFill/>
        </p:spPr>
        <p:txBody>
          <a:bodyPr wrap="square" rtlCol="0">
            <a:spAutoFit/>
          </a:bodyPr>
          <a:lstStyle/>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i="1" dirty="0" smtClean="0">
                <a:latin typeface="Times New Roman" pitchFamily="18" charset="0"/>
                <a:cs typeface="Times New Roman" pitchFamily="18" charset="0"/>
              </a:rPr>
              <a:t>Presented by:</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Sweta Rout</a:t>
            </a:r>
          </a:p>
          <a:p>
            <a:r>
              <a:rPr lang="en-US" sz="2400" b="1" dirty="0" smtClean="0">
                <a:latin typeface="Times New Roman" pitchFamily="18" charset="0"/>
                <a:cs typeface="Times New Roman" pitchFamily="18" charset="0"/>
              </a:rPr>
              <a:t>Prateek Roy</a:t>
            </a:r>
          </a:p>
          <a:p>
            <a:r>
              <a:rPr lang="en-US" sz="2400" b="1" dirty="0" smtClean="0">
                <a:latin typeface="Times New Roman" pitchFamily="18" charset="0"/>
                <a:cs typeface="Times New Roman" pitchFamily="18" charset="0"/>
              </a:rPr>
              <a:t>Pratishruti Nayak</a:t>
            </a:r>
            <a:endParaRPr lang="en-US" sz="2400" b="1" dirty="0">
              <a:latin typeface="Times New Roman" pitchFamily="18" charset="0"/>
              <a:cs typeface="Times New Roman" pitchFamily="18" charset="0"/>
            </a:endParaRPr>
          </a:p>
        </p:txBody>
      </p:sp>
      <p:sp>
        <p:nvSpPr>
          <p:cNvPr id="8" name="TextBox 7"/>
          <p:cNvSpPr txBox="1"/>
          <p:nvPr/>
        </p:nvSpPr>
        <p:spPr>
          <a:xfrm>
            <a:off x="838200" y="5486400"/>
            <a:ext cx="4023858" cy="1200329"/>
          </a:xfrm>
          <a:prstGeom prst="rect">
            <a:avLst/>
          </a:prstGeom>
          <a:noFill/>
        </p:spPr>
        <p:txBody>
          <a:bodyPr wrap="square" rtlCol="0">
            <a:spAutoFit/>
          </a:bodyPr>
          <a:lstStyle/>
          <a:p>
            <a:r>
              <a:rPr lang="en-US" sz="2400" b="1" i="1" dirty="0" smtClean="0">
                <a:latin typeface="Times New Roman" pitchFamily="18" charset="0"/>
                <a:cs typeface="Times New Roman" pitchFamily="18" charset="0"/>
              </a:rPr>
              <a:t> Guided by:</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Mrs. Pushpanjali Mohapatra</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Implementation</a:t>
            </a:r>
            <a:endParaRPr lang="en-US" dirty="0"/>
          </a:p>
        </p:txBody>
      </p:sp>
      <p:sp>
        <p:nvSpPr>
          <p:cNvPr id="3" name="Content Placeholder 2"/>
          <p:cNvSpPr>
            <a:spLocks noGrp="1"/>
          </p:cNvSpPr>
          <p:nvPr>
            <p:ph idx="1"/>
          </p:nvPr>
        </p:nvSpPr>
        <p:spPr>
          <a:xfrm>
            <a:off x="228600" y="1447800"/>
            <a:ext cx="8458200" cy="5410200"/>
          </a:xfrm>
        </p:spPr>
        <p:txBody>
          <a:bodyPr>
            <a:normAutofit/>
          </a:bodyPr>
          <a:lstStyle/>
          <a:p>
            <a:pPr>
              <a:buNone/>
            </a:pPr>
            <a:r>
              <a:rPr lang="en-US" sz="2400" dirty="0" smtClean="0"/>
              <a:t>				                 </a:t>
            </a:r>
            <a:r>
              <a:rPr lang="en-US" sz="2400" u="sng" dirty="0" smtClean="0"/>
              <a:t>t</a:t>
            </a:r>
            <a:r>
              <a:rPr lang="en-US" sz="2400" dirty="0" smtClean="0"/>
              <a:t>    	</a:t>
            </a:r>
          </a:p>
          <a:p>
            <a:pPr>
              <a:buNone/>
            </a:pPr>
            <a:r>
              <a:rPr lang="en-US" sz="2400" dirty="0" smtClean="0"/>
              <a:t>Input matrix(n) =                                            </a:t>
            </a:r>
            <a:endParaRPr lang="en-US" sz="2400" dirty="0"/>
          </a:p>
          <a:p>
            <a:pPr>
              <a:buNone/>
            </a:pPr>
            <a:r>
              <a:rPr lang="en-US" sz="2400" dirty="0" smtClean="0"/>
              <a:t>		                       			Weight </a:t>
            </a:r>
          </a:p>
          <a:p>
            <a:pPr>
              <a:buNone/>
            </a:pPr>
            <a:r>
              <a:rPr lang="en-US" dirty="0" smtClean="0"/>
              <a:t>							</a:t>
            </a:r>
            <a:r>
              <a:rPr lang="en-US" sz="2400" dirty="0" smtClean="0"/>
              <a:t>matrix(w) = </a:t>
            </a:r>
          </a:p>
          <a:p>
            <a:pPr>
              <a:buNone/>
            </a:pPr>
            <a:endParaRPr lang="en-US" sz="2400" dirty="0"/>
          </a:p>
          <a:p>
            <a:pPr>
              <a:buNone/>
            </a:pPr>
            <a:endParaRPr lang="en-US" sz="2400" dirty="0" smtClean="0"/>
          </a:p>
          <a:p>
            <a:pPr>
              <a:buNone/>
            </a:pPr>
            <a:endParaRPr lang="en-US" sz="2400" dirty="0"/>
          </a:p>
          <a:p>
            <a:pPr>
              <a:buNone/>
            </a:pPr>
            <a:endParaRPr lang="en-US" sz="2400" dirty="0" smtClean="0"/>
          </a:p>
          <a:p>
            <a:pPr>
              <a:buNone/>
            </a:pPr>
            <a:r>
              <a:rPr lang="en-US" sz="2400" dirty="0" smtClean="0"/>
              <a:t>Normalized value = n-max(n) /max(n) – min(n)</a:t>
            </a:r>
            <a:endParaRPr lang="en-US" sz="2800" dirty="0"/>
          </a:p>
          <a:p>
            <a:pPr>
              <a:buNone/>
            </a:pPr>
            <a:r>
              <a:rPr lang="en-US" sz="2800" dirty="0" smtClean="0"/>
              <a:t>-</a:t>
            </a:r>
            <a:r>
              <a:rPr lang="en-US" sz="2000" dirty="0" smtClean="0"/>
              <a:t>Weight matrix is taken as random values.			     </a:t>
            </a:r>
          </a:p>
          <a:p>
            <a:pPr>
              <a:buNone/>
            </a:pPr>
            <a:r>
              <a:rPr lang="en-US" sz="2000" dirty="0" smtClean="0"/>
              <a:t>Implementation is done through back propagation and LMS(Least Mean Square) Algorithm.</a:t>
            </a:r>
          </a:p>
          <a:p>
            <a:pPr>
              <a:buNone/>
            </a:pPr>
            <a:endParaRPr lang="en-US" sz="2400" dirty="0" smtClean="0"/>
          </a:p>
        </p:txBody>
      </p:sp>
      <p:pic>
        <p:nvPicPr>
          <p:cNvPr id="2053" name="Picture 5" descr="G:\documents\project\diag\w mat.jpg"/>
          <p:cNvPicPr>
            <a:picLocks noChangeAspect="1" noChangeArrowheads="1"/>
          </p:cNvPicPr>
          <p:nvPr/>
        </p:nvPicPr>
        <p:blipFill>
          <a:blip r:embed="rId3" cstate="print"/>
          <a:srcRect/>
          <a:stretch>
            <a:fillRect/>
          </a:stretch>
        </p:blipFill>
        <p:spPr bwMode="auto">
          <a:xfrm>
            <a:off x="7772400" y="1447800"/>
            <a:ext cx="914400" cy="2895600"/>
          </a:xfrm>
          <a:prstGeom prst="rect">
            <a:avLst/>
          </a:prstGeom>
          <a:noFill/>
        </p:spPr>
      </p:pic>
      <p:sp>
        <p:nvSpPr>
          <p:cNvPr id="8" name="Down Arrow 7"/>
          <p:cNvSpPr/>
          <p:nvPr/>
        </p:nvSpPr>
        <p:spPr>
          <a:xfrm>
            <a:off x="4419600" y="1828800"/>
            <a:ext cx="228600" cy="15240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G:\documents\project\diag\input mat.jpg"/>
          <p:cNvPicPr>
            <a:picLocks noChangeAspect="1" noChangeArrowheads="1"/>
          </p:cNvPicPr>
          <p:nvPr/>
        </p:nvPicPr>
        <p:blipFill>
          <a:blip r:embed="rId4" cstate="print"/>
          <a:srcRect/>
          <a:stretch>
            <a:fillRect/>
          </a:stretch>
        </p:blipFill>
        <p:spPr bwMode="auto">
          <a:xfrm>
            <a:off x="2743200" y="2057400"/>
            <a:ext cx="2524125" cy="28003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a:t>
            </a:r>
            <a:endParaRPr lang="en-US" dirty="0"/>
          </a:p>
        </p:txBody>
      </p:sp>
      <p:sp>
        <p:nvSpPr>
          <p:cNvPr id="3" name="Content Placeholder 2"/>
          <p:cNvSpPr>
            <a:spLocks noGrp="1"/>
          </p:cNvSpPr>
          <p:nvPr>
            <p:ph sz="quarter" idx="1"/>
          </p:nvPr>
        </p:nvSpPr>
        <p:spPr>
          <a:xfrm>
            <a:off x="457200" y="1600200"/>
            <a:ext cx="7696200" cy="4873752"/>
          </a:xfrm>
        </p:spPr>
        <p:txBody>
          <a:bodyPr>
            <a:normAutofit fontScale="85000" lnSpcReduction="10000"/>
          </a:bodyPr>
          <a:lstStyle/>
          <a:p>
            <a:pPr>
              <a:buNone/>
            </a:pPr>
            <a:r>
              <a:rPr lang="en-US" dirty="0" smtClean="0"/>
              <a:t>The basic back propagation algorithm consists of three steps.</a:t>
            </a:r>
          </a:p>
          <a:p>
            <a:r>
              <a:rPr lang="en-US" dirty="0" smtClean="0"/>
              <a:t>The input pattern is presented to the input layer of the network. These inputs are propagated through the network until they reach the output units. This forward pass produces the actual or predicted output pattern.</a:t>
            </a:r>
          </a:p>
          <a:p>
            <a:r>
              <a:rPr lang="en-US" dirty="0" smtClean="0"/>
              <a:t>Because back propagation is a supervised learning algorithm, the desired outputs are given as part of the training vector. The actual network outputs are subtracted from the desired outputs and an error signal is produced.</a:t>
            </a:r>
          </a:p>
          <a:p>
            <a:r>
              <a:rPr lang="en-US" dirty="0" smtClean="0"/>
              <a:t>This error signal is then the basis for the back propagation step, whereby the errors are passed back through the neural network by computing the contribution of each hidden processing unit and deriving the corresponding adjustment needed to produce the correct output. The connection weights are then adjusted and the neural network has just “learned” from an experience.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t>Derivation by LMS Algorithm</a:t>
            </a:r>
            <a:endParaRPr lang="en-US" dirty="0"/>
          </a:p>
        </p:txBody>
      </p:sp>
      <p:sp>
        <p:nvSpPr>
          <p:cNvPr id="3" name="Content Placeholder 2"/>
          <p:cNvSpPr>
            <a:spLocks noGrp="1"/>
          </p:cNvSpPr>
          <p:nvPr>
            <p:ph idx="1"/>
          </p:nvPr>
        </p:nvSpPr>
        <p:spPr>
          <a:xfrm>
            <a:off x="457200" y="1600200"/>
            <a:ext cx="8229600" cy="4525963"/>
          </a:xfrm>
        </p:spPr>
        <p:txBody>
          <a:bodyPr>
            <a:normAutofit lnSpcReduction="10000"/>
          </a:bodyPr>
          <a:lstStyle/>
          <a:p>
            <a:pPr>
              <a:buNone/>
            </a:pPr>
            <a:r>
              <a:rPr lang="en-US" sz="1800" dirty="0" smtClean="0"/>
              <a:t>Summed output(</a:t>
            </a:r>
            <a:r>
              <a:rPr lang="en-US" sz="1800" b="1" dirty="0" smtClean="0"/>
              <a:t>s</a:t>
            </a:r>
            <a:r>
              <a:rPr lang="en-US" sz="1800" dirty="0" smtClean="0"/>
              <a:t>) = ∑ </a:t>
            </a:r>
            <a:r>
              <a:rPr lang="en-US" sz="1800" dirty="0" err="1" smtClean="0"/>
              <a:t>n</a:t>
            </a:r>
            <a:r>
              <a:rPr lang="en-US" sz="1800" baseline="-25000" dirty="0" err="1" smtClean="0"/>
              <a:t>k</a:t>
            </a:r>
            <a:r>
              <a:rPr lang="en-US" sz="1800" dirty="0" smtClean="0"/>
              <a:t> * w</a:t>
            </a:r>
            <a:r>
              <a:rPr lang="en-US" sz="1800" baseline="-25000" dirty="0" smtClean="0"/>
              <a:t>k</a:t>
            </a:r>
            <a:r>
              <a:rPr lang="en-US" sz="1800" dirty="0" smtClean="0"/>
              <a:t> </a:t>
            </a:r>
          </a:p>
          <a:p>
            <a:pPr>
              <a:buNone/>
            </a:pPr>
            <a:r>
              <a:rPr lang="en-US" sz="1800" dirty="0" smtClean="0"/>
              <a:t>Activation function output(</a:t>
            </a:r>
            <a:r>
              <a:rPr lang="en-US" sz="1800" b="1" dirty="0" smtClean="0"/>
              <a:t>f</a:t>
            </a:r>
            <a:r>
              <a:rPr lang="en-US" sz="1800" dirty="0" smtClean="0"/>
              <a:t>) = </a:t>
            </a:r>
            <a:r>
              <a:rPr lang="en-US" sz="1800" dirty="0" err="1" smtClean="0"/>
              <a:t>tanh</a:t>
            </a:r>
            <a:r>
              <a:rPr lang="en-US" sz="1800" dirty="0" smtClean="0"/>
              <a:t> (s) </a:t>
            </a:r>
          </a:p>
          <a:p>
            <a:pPr>
              <a:buNone/>
            </a:pPr>
            <a:r>
              <a:rPr lang="en-US" sz="1800" dirty="0" smtClean="0"/>
              <a:t>Error(</a:t>
            </a:r>
            <a:r>
              <a:rPr lang="en-US" sz="1800" b="1" dirty="0" smtClean="0"/>
              <a:t>e</a:t>
            </a:r>
            <a:r>
              <a:rPr lang="en-US" sz="1800" dirty="0" smtClean="0"/>
              <a:t>) = t - f</a:t>
            </a:r>
          </a:p>
          <a:p>
            <a:pPr>
              <a:buNone/>
            </a:pPr>
            <a:r>
              <a:rPr lang="en-US" sz="1800" dirty="0" smtClean="0"/>
              <a:t>Mean square error(</a:t>
            </a:r>
            <a:r>
              <a:rPr lang="en-US" sz="1800" b="1" dirty="0" smtClean="0"/>
              <a:t>J</a:t>
            </a:r>
            <a:r>
              <a:rPr lang="en-US" sz="1800" dirty="0" smtClean="0"/>
              <a:t>) = 1/2 e ²</a:t>
            </a:r>
          </a:p>
          <a:p>
            <a:pPr>
              <a:buNone/>
            </a:pPr>
            <a:r>
              <a:rPr lang="pt-BR" sz="1800" dirty="0" smtClean="0"/>
              <a:t>W</a:t>
            </a:r>
            <a:r>
              <a:rPr lang="pt-BR" sz="1800" baseline="-25000" dirty="0" smtClean="0"/>
              <a:t>k</a:t>
            </a:r>
            <a:r>
              <a:rPr lang="pt-BR" sz="1800" dirty="0" smtClean="0"/>
              <a:t>(i+1) = W</a:t>
            </a:r>
            <a:r>
              <a:rPr lang="pt-BR" sz="1800" baseline="-25000" dirty="0" smtClean="0"/>
              <a:t>k</a:t>
            </a:r>
            <a:r>
              <a:rPr lang="pt-BR" sz="1800" dirty="0" smtClean="0"/>
              <a:t>(i) -  µ (d J(i)/dw</a:t>
            </a:r>
            <a:r>
              <a:rPr lang="pt-BR" sz="1800" baseline="-25000" dirty="0" smtClean="0"/>
              <a:t>k</a:t>
            </a:r>
            <a:r>
              <a:rPr lang="pt-BR" sz="1800" dirty="0" smtClean="0"/>
              <a:t> )</a:t>
            </a:r>
          </a:p>
          <a:p>
            <a:pPr>
              <a:buNone/>
            </a:pPr>
            <a:endParaRPr lang="pt-BR" sz="1800" dirty="0" smtClean="0"/>
          </a:p>
          <a:p>
            <a:pPr>
              <a:buNone/>
            </a:pPr>
            <a:r>
              <a:rPr lang="pt-BR" sz="1800" dirty="0" smtClean="0"/>
              <a:t>W</a:t>
            </a:r>
            <a:r>
              <a:rPr lang="pt-BR" sz="1800" baseline="-25000" dirty="0" smtClean="0"/>
              <a:t>k</a:t>
            </a:r>
            <a:r>
              <a:rPr lang="pt-BR" sz="1800" dirty="0" smtClean="0"/>
              <a:t>(i+1) = W</a:t>
            </a:r>
            <a:r>
              <a:rPr lang="pt-BR" sz="1800" baseline="-25000" dirty="0" smtClean="0"/>
              <a:t>k</a:t>
            </a:r>
            <a:r>
              <a:rPr lang="pt-BR" sz="1800" dirty="0" smtClean="0"/>
              <a:t>(i) - µ ( ½ * 2 * e * d e/dw</a:t>
            </a:r>
            <a:r>
              <a:rPr lang="pt-BR" sz="1800" baseline="-25000" dirty="0" smtClean="0"/>
              <a:t>k</a:t>
            </a:r>
            <a:r>
              <a:rPr lang="pt-BR" sz="1800" dirty="0" smtClean="0"/>
              <a:t> )</a:t>
            </a:r>
          </a:p>
          <a:p>
            <a:pPr>
              <a:buNone/>
            </a:pPr>
            <a:endParaRPr lang="pt-BR" sz="1800" dirty="0" smtClean="0"/>
          </a:p>
          <a:p>
            <a:pPr>
              <a:buNone/>
            </a:pPr>
            <a:r>
              <a:rPr lang="pt-BR" sz="1800" dirty="0" smtClean="0"/>
              <a:t>W</a:t>
            </a:r>
            <a:r>
              <a:rPr lang="pt-BR" sz="1800" baseline="-25000" dirty="0" smtClean="0"/>
              <a:t>k</a:t>
            </a:r>
            <a:r>
              <a:rPr lang="pt-BR" sz="1800" dirty="0" smtClean="0"/>
              <a:t>(i+1) = W</a:t>
            </a:r>
            <a:r>
              <a:rPr lang="pt-BR" sz="1800" baseline="-25000" dirty="0" smtClean="0"/>
              <a:t>k</a:t>
            </a:r>
            <a:r>
              <a:rPr lang="pt-BR" sz="1800" dirty="0" smtClean="0"/>
              <a:t>(i) - µ ( e * d (t – f)/dw</a:t>
            </a:r>
            <a:r>
              <a:rPr lang="pt-BR" sz="1800" baseline="-25000" dirty="0" smtClean="0"/>
              <a:t>k</a:t>
            </a:r>
            <a:r>
              <a:rPr lang="pt-BR" sz="1800" dirty="0" smtClean="0"/>
              <a:t> )</a:t>
            </a:r>
          </a:p>
          <a:p>
            <a:pPr>
              <a:buNone/>
            </a:pPr>
            <a:endParaRPr lang="pt-BR" sz="1800" dirty="0" smtClean="0"/>
          </a:p>
          <a:p>
            <a:pPr>
              <a:buNone/>
            </a:pPr>
            <a:r>
              <a:rPr lang="pl-PL" sz="1800" dirty="0" smtClean="0"/>
              <a:t>W</a:t>
            </a:r>
            <a:r>
              <a:rPr lang="en-US" sz="1800" dirty="0" smtClean="0"/>
              <a:t>(i+1)</a:t>
            </a:r>
            <a:r>
              <a:rPr lang="pl-PL" sz="1800" dirty="0" smtClean="0"/>
              <a:t>=</a:t>
            </a:r>
            <a:r>
              <a:rPr lang="en-US" sz="1800" dirty="0" smtClean="0"/>
              <a:t> </a:t>
            </a:r>
            <a:r>
              <a:rPr lang="pl-PL" sz="1800" dirty="0" smtClean="0"/>
              <a:t>w(</a:t>
            </a:r>
            <a:r>
              <a:rPr lang="en-US" sz="1800" dirty="0" err="1" smtClean="0"/>
              <a:t>i</a:t>
            </a:r>
            <a:r>
              <a:rPr lang="en-US" sz="1800" dirty="0" smtClean="0"/>
              <a:t>)</a:t>
            </a:r>
            <a:r>
              <a:rPr lang="en-US" sz="1800" baseline="-25000" dirty="0" smtClean="0"/>
              <a:t> </a:t>
            </a:r>
            <a:r>
              <a:rPr lang="pl-PL" sz="1800" dirty="0" smtClean="0"/>
              <a:t>+</a:t>
            </a:r>
            <a:r>
              <a:rPr lang="en-US" sz="1800" dirty="0" smtClean="0"/>
              <a:t> </a:t>
            </a:r>
            <a:r>
              <a:rPr lang="pl-PL" sz="1800" dirty="0" smtClean="0"/>
              <a:t>(</a:t>
            </a:r>
            <a:r>
              <a:rPr lang="pt-BR" sz="1800" dirty="0" smtClean="0"/>
              <a:t>µ</a:t>
            </a:r>
            <a:r>
              <a:rPr lang="en-US" sz="1800" dirty="0" smtClean="0"/>
              <a:t> </a:t>
            </a:r>
            <a:r>
              <a:rPr lang="pl-PL" sz="1800" dirty="0" smtClean="0"/>
              <a:t>*</a:t>
            </a:r>
            <a:r>
              <a:rPr lang="en-US" sz="1800" dirty="0" smtClean="0"/>
              <a:t> </a:t>
            </a:r>
            <a:r>
              <a:rPr lang="pl-PL" sz="1800" dirty="0" smtClean="0"/>
              <a:t>e</a:t>
            </a:r>
            <a:r>
              <a:rPr lang="en-US" sz="1800" dirty="0" smtClean="0"/>
              <a:t> </a:t>
            </a:r>
            <a:r>
              <a:rPr lang="pl-PL" sz="1800" dirty="0" smtClean="0"/>
              <a:t>*</a:t>
            </a:r>
            <a:r>
              <a:rPr lang="en-US" sz="1800" dirty="0" smtClean="0"/>
              <a:t> d/</a:t>
            </a:r>
            <a:r>
              <a:rPr lang="en-US" sz="1800" dirty="0" err="1" smtClean="0"/>
              <a:t>dw</a:t>
            </a:r>
            <a:r>
              <a:rPr lang="en-US" sz="1800" baseline="-25000" dirty="0" err="1" smtClean="0"/>
              <a:t>i</a:t>
            </a:r>
            <a:r>
              <a:rPr lang="en-US" sz="1800" baseline="-25000" dirty="0" smtClean="0"/>
              <a:t> </a:t>
            </a:r>
            <a:r>
              <a:rPr lang="pl-PL" sz="1800" dirty="0" smtClean="0"/>
              <a:t>(</a:t>
            </a:r>
            <a:r>
              <a:rPr lang="en-US" sz="1800" dirty="0" smtClean="0"/>
              <a:t>tan</a:t>
            </a:r>
            <a:r>
              <a:rPr lang="pl-PL" sz="1800" dirty="0" smtClean="0"/>
              <a:t>h</a:t>
            </a:r>
            <a:r>
              <a:rPr lang="en-US" sz="1800" dirty="0" smtClean="0"/>
              <a:t> </a:t>
            </a:r>
            <a:r>
              <a:rPr lang="pl-PL" sz="1800" dirty="0" smtClean="0"/>
              <a:t>(s(i))</a:t>
            </a:r>
            <a:r>
              <a:rPr lang="en-US" sz="1800" dirty="0" smtClean="0"/>
              <a:t>)</a:t>
            </a:r>
          </a:p>
          <a:p>
            <a:pPr>
              <a:buNone/>
            </a:pPr>
            <a:r>
              <a:rPr lang="en-US" sz="1800" dirty="0" smtClean="0"/>
              <a:t> </a:t>
            </a:r>
          </a:p>
          <a:p>
            <a:pPr>
              <a:buNone/>
            </a:pPr>
            <a:r>
              <a:rPr lang="pl-PL" sz="1800" dirty="0" smtClean="0"/>
              <a:t>W</a:t>
            </a:r>
            <a:r>
              <a:rPr lang="en-US" sz="1800" dirty="0" smtClean="0"/>
              <a:t>(i+1)</a:t>
            </a:r>
            <a:r>
              <a:rPr lang="pl-PL" sz="1800" dirty="0" smtClean="0"/>
              <a:t>=</a:t>
            </a:r>
            <a:r>
              <a:rPr lang="en-US" sz="1800" dirty="0" smtClean="0"/>
              <a:t> </a:t>
            </a:r>
            <a:r>
              <a:rPr lang="pl-PL" sz="1800" dirty="0" smtClean="0"/>
              <a:t>w(</a:t>
            </a:r>
            <a:r>
              <a:rPr lang="en-US" sz="1800" dirty="0" err="1" smtClean="0"/>
              <a:t>i</a:t>
            </a:r>
            <a:r>
              <a:rPr lang="en-US" sz="1800" dirty="0" smtClean="0"/>
              <a:t>)</a:t>
            </a:r>
            <a:r>
              <a:rPr lang="en-US" sz="1800" baseline="-25000" dirty="0" smtClean="0"/>
              <a:t> </a:t>
            </a:r>
            <a:r>
              <a:rPr lang="pl-PL" sz="1800" dirty="0" smtClean="0"/>
              <a:t>+</a:t>
            </a:r>
            <a:r>
              <a:rPr lang="en-US" sz="1800" dirty="0" smtClean="0"/>
              <a:t> </a:t>
            </a:r>
            <a:r>
              <a:rPr lang="pl-PL" sz="1800" dirty="0" smtClean="0"/>
              <a:t>(</a:t>
            </a:r>
            <a:r>
              <a:rPr lang="pt-BR" sz="1800" dirty="0" smtClean="0"/>
              <a:t>µ</a:t>
            </a:r>
            <a:r>
              <a:rPr lang="en-US" sz="1800" dirty="0" smtClean="0"/>
              <a:t> </a:t>
            </a:r>
            <a:r>
              <a:rPr lang="pl-PL" sz="1800" dirty="0" smtClean="0"/>
              <a:t>*</a:t>
            </a:r>
            <a:r>
              <a:rPr lang="en-US" sz="1800" dirty="0" smtClean="0"/>
              <a:t> </a:t>
            </a:r>
            <a:r>
              <a:rPr lang="pl-PL" sz="1800" dirty="0" smtClean="0"/>
              <a:t>e</a:t>
            </a:r>
            <a:r>
              <a:rPr lang="en-US" sz="1800" dirty="0" smtClean="0"/>
              <a:t> </a:t>
            </a:r>
            <a:r>
              <a:rPr lang="pl-PL" sz="1800" dirty="0" smtClean="0"/>
              <a:t>*</a:t>
            </a:r>
            <a:r>
              <a:rPr lang="en-US" sz="1800" dirty="0" smtClean="0"/>
              <a:t> sech² (s(</a:t>
            </a:r>
            <a:r>
              <a:rPr lang="en-US" sz="1800" dirty="0" err="1" smtClean="0"/>
              <a:t>i</a:t>
            </a:r>
            <a:r>
              <a:rPr lang="en-US" sz="1800" dirty="0" smtClean="0"/>
              <a:t>)) * n(</a:t>
            </a:r>
            <a:r>
              <a:rPr lang="en-US" sz="1800" dirty="0" err="1" smtClean="0"/>
              <a:t>i</a:t>
            </a:r>
            <a:r>
              <a:rPr lang="en-US" sz="1800" dirty="0" smtClean="0"/>
              <a:t>) )</a:t>
            </a:r>
          </a:p>
          <a:p>
            <a:pPr>
              <a:buNone/>
            </a:pPr>
            <a:endParaRPr lang="en-US" sz="1800" dirty="0" smtClean="0"/>
          </a:p>
          <a:p>
            <a:endParaRPr lang="en-US" sz="1800" dirty="0"/>
          </a:p>
        </p:txBody>
      </p:sp>
      <p:cxnSp>
        <p:nvCxnSpPr>
          <p:cNvPr id="6" name="Straight Arrow Connector 5"/>
          <p:cNvCxnSpPr/>
          <p:nvPr/>
        </p:nvCxnSpPr>
        <p:spPr>
          <a:xfrm>
            <a:off x="3124200" y="3200400"/>
            <a:ext cx="6096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8100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57600" y="4419600"/>
            <a:ext cx="152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124200" y="51054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52800" y="44958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352800" y="4724400"/>
            <a:ext cx="2057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76400" y="4572000"/>
            <a:ext cx="533400" cy="369332"/>
          </a:xfrm>
          <a:prstGeom prst="rect">
            <a:avLst/>
          </a:prstGeom>
          <a:noFill/>
        </p:spPr>
        <p:txBody>
          <a:bodyPr wrap="square" rtlCol="0">
            <a:spAutoFit/>
          </a:bodyPr>
          <a:lstStyle/>
          <a:p>
            <a:endParaRPr lang="en-US" dirty="0"/>
          </a:p>
        </p:txBody>
      </p:sp>
      <p:sp>
        <p:nvSpPr>
          <p:cNvPr id="26" name="TextBox 25"/>
          <p:cNvSpPr txBox="1"/>
          <p:nvPr/>
        </p:nvSpPr>
        <p:spPr>
          <a:xfrm>
            <a:off x="5562600" y="4572000"/>
            <a:ext cx="1676400" cy="369332"/>
          </a:xfrm>
          <a:prstGeom prst="rect">
            <a:avLst/>
          </a:prstGeom>
          <a:noFill/>
        </p:spPr>
        <p:txBody>
          <a:bodyPr wrap="square" rtlCol="0">
            <a:spAutoFit/>
          </a:bodyPr>
          <a:lstStyle/>
          <a:p>
            <a:r>
              <a:rPr lang="en-US" dirty="0" smtClean="0"/>
              <a:t>Constant</a:t>
            </a:r>
            <a:endParaRPr lang="en-US" dirty="0"/>
          </a:p>
        </p:txBody>
      </p:sp>
      <p:cxnSp>
        <p:nvCxnSpPr>
          <p:cNvPr id="28" name="Straight Connector 27"/>
          <p:cNvCxnSpPr/>
          <p:nvPr/>
        </p:nvCxnSpPr>
        <p:spPr>
          <a:xfrm>
            <a:off x="2514600" y="3200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514600" y="3429000"/>
            <a:ext cx="2514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57800" y="3200400"/>
            <a:ext cx="2286000" cy="369332"/>
          </a:xfrm>
          <a:prstGeom prst="rect">
            <a:avLst/>
          </a:prstGeom>
          <a:noFill/>
        </p:spPr>
        <p:txBody>
          <a:bodyPr wrap="square" rtlCol="0">
            <a:spAutoFit/>
          </a:bodyPr>
          <a:lstStyle/>
          <a:p>
            <a:r>
              <a:rPr lang="en-US" dirty="0" smtClean="0"/>
              <a:t>Learning Rate</a:t>
            </a:r>
            <a:endParaRPr lang="en-US" dirty="0"/>
          </a:p>
        </p:txBody>
      </p:sp>
      <p:cxnSp>
        <p:nvCxnSpPr>
          <p:cNvPr id="27" name="Straight Arrow Connector 26"/>
          <p:cNvCxnSpPr/>
          <p:nvPr/>
        </p:nvCxnSpPr>
        <p:spPr>
          <a:xfrm>
            <a:off x="4343400" y="5105400"/>
            <a:ext cx="76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Observation</a:t>
            </a:r>
            <a:endParaRPr lang="en-US" dirty="0"/>
          </a:p>
        </p:txBody>
      </p:sp>
      <p:sp>
        <p:nvSpPr>
          <p:cNvPr id="19" name="Content Placeholder 18"/>
          <p:cNvSpPr>
            <a:spLocks noGrp="1"/>
          </p:cNvSpPr>
          <p:nvPr>
            <p:ph idx="1"/>
          </p:nvPr>
        </p:nvSpPr>
        <p:spPr/>
        <p:txBody>
          <a:bodyPr/>
          <a:lstStyle/>
          <a:p>
            <a:r>
              <a:rPr lang="en-US" sz="2400" dirty="0" smtClean="0"/>
              <a:t>In training phase : The optimum value of weight matrix is calculated so that the error is minimized.</a:t>
            </a:r>
          </a:p>
          <a:p>
            <a:r>
              <a:rPr lang="en-US" sz="2400" dirty="0" smtClean="0"/>
              <a:t>MSE = 0.0528</a:t>
            </a:r>
          </a:p>
          <a:p>
            <a:pPr>
              <a:buNone/>
            </a:pPr>
            <a:r>
              <a:rPr lang="en-US" dirty="0" smtClean="0"/>
              <a:t> </a:t>
            </a:r>
            <a:endParaRPr lang="en-US" dirty="0"/>
          </a:p>
        </p:txBody>
      </p:sp>
      <p:pic>
        <p:nvPicPr>
          <p:cNvPr id="1040" name="Picture 16"/>
          <p:cNvPicPr>
            <a:picLocks noChangeAspect="1" noChangeArrowheads="1"/>
          </p:cNvPicPr>
          <p:nvPr/>
        </p:nvPicPr>
        <p:blipFill>
          <a:blip r:embed="rId3" cstate="print"/>
          <a:srcRect/>
          <a:stretch>
            <a:fillRect/>
          </a:stretch>
        </p:blipFill>
        <p:spPr bwMode="auto">
          <a:xfrm>
            <a:off x="2895600" y="2438400"/>
            <a:ext cx="5334000" cy="400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830763"/>
          </a:xfrm>
        </p:spPr>
        <p:txBody>
          <a:bodyPr>
            <a:normAutofit/>
          </a:bodyPr>
          <a:lstStyle/>
          <a:p>
            <a:r>
              <a:rPr lang="en-US" sz="2400" dirty="0" smtClean="0"/>
              <a:t>In testing phase : The error is almost zero as we have </a:t>
            </a:r>
            <a:r>
              <a:rPr lang="en-US" sz="2400" dirty="0" err="1" smtClean="0"/>
              <a:t>freezed</a:t>
            </a:r>
            <a:r>
              <a:rPr lang="en-US" sz="2400" dirty="0" smtClean="0"/>
              <a:t> the optimum weight matrix values and used them as inputs for out neural network model.</a:t>
            </a:r>
          </a:p>
          <a:p>
            <a:r>
              <a:rPr lang="en-US" sz="2400" dirty="0" smtClean="0"/>
              <a:t>MSE = 9.9013e-006</a:t>
            </a:r>
            <a:endParaRPr lang="en-US" sz="2400" dirty="0"/>
          </a:p>
        </p:txBody>
      </p:sp>
      <p:pic>
        <p:nvPicPr>
          <p:cNvPr id="2050" name="Picture 2" descr="G:\documents\project\testing.jpg"/>
          <p:cNvPicPr>
            <a:picLocks noChangeAspect="1" noChangeArrowheads="1"/>
          </p:cNvPicPr>
          <p:nvPr/>
        </p:nvPicPr>
        <p:blipFill>
          <a:blip r:embed="rId2" cstate="print"/>
          <a:srcRect/>
          <a:stretch>
            <a:fillRect/>
          </a:stretch>
        </p:blipFill>
        <p:spPr bwMode="auto">
          <a:xfrm>
            <a:off x="2438400" y="2362200"/>
            <a:ext cx="5334000" cy="40005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5870518" cy="553998"/>
          </a:xfrm>
          <a:prstGeom prst="rect">
            <a:avLst/>
          </a:prstGeom>
          <a:noFill/>
        </p:spPr>
        <p:txBody>
          <a:bodyPr wrap="none" rtlCol="0">
            <a:spAutoFit/>
          </a:bodyPr>
          <a:lstStyle/>
          <a:p>
            <a:r>
              <a:rPr lang="en-US" sz="3000" cap="small" dirty="0" smtClean="0">
                <a:solidFill>
                  <a:srgbClr val="575F6D"/>
                </a:solidFill>
                <a:ea typeface="+mj-ea"/>
                <a:cs typeface="+mj-cs"/>
              </a:rPr>
              <a:t>What Is Genetic Algorithm??</a:t>
            </a:r>
            <a:endParaRPr lang="en-US" sz="3600" b="1" u="sng" dirty="0"/>
          </a:p>
        </p:txBody>
      </p:sp>
      <p:pic>
        <p:nvPicPr>
          <p:cNvPr id="6146" name="Picture 2"/>
          <p:cNvPicPr>
            <a:picLocks noChangeAspect="1" noChangeArrowheads="1"/>
          </p:cNvPicPr>
          <p:nvPr/>
        </p:nvPicPr>
        <p:blipFill>
          <a:blip r:embed="rId2" cstate="print"/>
          <a:srcRect/>
          <a:stretch>
            <a:fillRect/>
          </a:stretch>
        </p:blipFill>
        <p:spPr bwMode="auto">
          <a:xfrm>
            <a:off x="7010400" y="1295400"/>
            <a:ext cx="1771650" cy="5334000"/>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457200" y="1600200"/>
            <a:ext cx="5943600" cy="4953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3810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INITIALIZE POPULATION</a:t>
            </a:r>
            <a:endParaRPr lang="en-US" dirty="0"/>
          </a:p>
        </p:txBody>
      </p:sp>
      <p:sp>
        <p:nvSpPr>
          <p:cNvPr id="4" name="Rectangle 3"/>
          <p:cNvSpPr/>
          <p:nvPr/>
        </p:nvSpPr>
        <p:spPr>
          <a:xfrm>
            <a:off x="914400" y="17526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CALCULATE FITNESS</a:t>
            </a:r>
            <a:endParaRPr lang="en-US" dirty="0"/>
          </a:p>
        </p:txBody>
      </p:sp>
      <p:sp>
        <p:nvSpPr>
          <p:cNvPr id="5" name="Rectangle 4"/>
          <p:cNvSpPr/>
          <p:nvPr/>
        </p:nvSpPr>
        <p:spPr>
          <a:xfrm>
            <a:off x="914400" y="30480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SELECTION</a:t>
            </a:r>
            <a:endParaRPr lang="en-US" dirty="0"/>
          </a:p>
        </p:txBody>
      </p:sp>
      <p:sp>
        <p:nvSpPr>
          <p:cNvPr id="6" name="Rectangle 5"/>
          <p:cNvSpPr/>
          <p:nvPr/>
        </p:nvSpPr>
        <p:spPr>
          <a:xfrm>
            <a:off x="914400" y="43434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CROSSOVER AND MUTATION</a:t>
            </a:r>
            <a:endParaRPr lang="en-US" dirty="0"/>
          </a:p>
        </p:txBody>
      </p:sp>
      <p:sp>
        <p:nvSpPr>
          <p:cNvPr id="7" name="Rectangle 6"/>
          <p:cNvSpPr/>
          <p:nvPr/>
        </p:nvSpPr>
        <p:spPr>
          <a:xfrm>
            <a:off x="914400" y="54102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CHECK CONVERGENCE</a:t>
            </a:r>
            <a:endParaRPr lang="en-US" dirty="0"/>
          </a:p>
        </p:txBody>
      </p:sp>
      <p:sp>
        <p:nvSpPr>
          <p:cNvPr id="8" name="Rectangle 7"/>
          <p:cNvSpPr/>
          <p:nvPr/>
        </p:nvSpPr>
        <p:spPr>
          <a:xfrm>
            <a:off x="5181600" y="3810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 FOR TRAINING</a:t>
            </a:r>
            <a:endParaRPr lang="en-US" dirty="0"/>
          </a:p>
        </p:txBody>
      </p:sp>
      <p:sp>
        <p:nvSpPr>
          <p:cNvPr id="9" name="Rectangle 8"/>
          <p:cNvSpPr/>
          <p:nvPr/>
        </p:nvSpPr>
        <p:spPr>
          <a:xfrm>
            <a:off x="5257800" y="19050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PROBLEM REPRESENT</a:t>
            </a:r>
          </a:p>
        </p:txBody>
      </p:sp>
      <p:sp>
        <p:nvSpPr>
          <p:cNvPr id="10" name="Rectangle 9"/>
          <p:cNvSpPr/>
          <p:nvPr/>
        </p:nvSpPr>
        <p:spPr>
          <a:xfrm>
            <a:off x="5486400" y="54102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APPLY TRADING RULES</a:t>
            </a:r>
            <a:endParaRPr lang="en-US" dirty="0"/>
          </a:p>
        </p:txBody>
      </p:sp>
      <p:cxnSp>
        <p:nvCxnSpPr>
          <p:cNvPr id="12" name="Straight Connector 11"/>
          <p:cNvCxnSpPr>
            <a:stCxn id="3" idx="2"/>
            <a:endCxn id="4" idx="0"/>
          </p:cNvCxnSpPr>
          <p:nvPr/>
        </p:nvCxnSpPr>
        <p:spPr>
          <a:xfrm>
            <a:off x="2286000" y="1295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2"/>
            <a:endCxn id="5" idx="0"/>
          </p:cNvCxnSpPr>
          <p:nvPr/>
        </p:nvCxnSpPr>
        <p:spPr>
          <a:xfrm>
            <a:off x="2286000" y="2667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2"/>
            <a:endCxn id="6" idx="0"/>
          </p:cNvCxnSpPr>
          <p:nvPr/>
        </p:nvCxnSpPr>
        <p:spPr>
          <a:xfrm>
            <a:off x="2286000" y="3962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2"/>
            <a:endCxn id="7" idx="0"/>
          </p:cNvCxnSpPr>
          <p:nvPr/>
        </p:nvCxnSpPr>
        <p:spPr>
          <a:xfrm>
            <a:off x="2286000" y="5257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2"/>
          </p:cNvCxnSpPr>
          <p:nvPr/>
        </p:nvCxnSpPr>
        <p:spPr>
          <a:xfrm>
            <a:off x="6553200" y="1295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3"/>
          </p:cNvCxnSpPr>
          <p:nvPr/>
        </p:nvCxnSpPr>
        <p:spPr>
          <a:xfrm>
            <a:off x="3657600" y="8382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3"/>
            <a:endCxn id="10" idx="1"/>
          </p:cNvCxnSpPr>
          <p:nvPr/>
        </p:nvCxnSpPr>
        <p:spPr>
          <a:xfrm>
            <a:off x="3657600" y="5867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7" idx="1"/>
            <a:endCxn id="4" idx="1"/>
          </p:cNvCxnSpPr>
          <p:nvPr/>
        </p:nvCxnSpPr>
        <p:spPr>
          <a:xfrm rot="10800000">
            <a:off x="914400" y="2209800"/>
            <a:ext cx="12700" cy="3657600"/>
          </a:xfrm>
          <a:prstGeom prst="curvedConnector3">
            <a:avLst>
              <a:gd name="adj1" fmla="val 180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00" y="2743200"/>
            <a:ext cx="2362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PARENTS</a:t>
            </a:r>
            <a:endParaRPr lang="en-US" dirty="0"/>
          </a:p>
        </p:txBody>
      </p:sp>
      <p:sp>
        <p:nvSpPr>
          <p:cNvPr id="4" name="Rectangle 3"/>
          <p:cNvSpPr/>
          <p:nvPr/>
        </p:nvSpPr>
        <p:spPr>
          <a:xfrm>
            <a:off x="3276600" y="228600"/>
            <a:ext cx="2667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POPULATION(chromosomes)</a:t>
            </a:r>
            <a:endParaRPr lang="en-US" sz="1600" dirty="0"/>
          </a:p>
        </p:txBody>
      </p:sp>
      <p:sp>
        <p:nvSpPr>
          <p:cNvPr id="5" name="Rectangle 4"/>
          <p:cNvSpPr/>
          <p:nvPr/>
        </p:nvSpPr>
        <p:spPr>
          <a:xfrm>
            <a:off x="3581400" y="5638800"/>
            <a:ext cx="2362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OFFSPRING</a:t>
            </a:r>
            <a:endParaRPr lang="en-US" dirty="0"/>
          </a:p>
        </p:txBody>
      </p:sp>
      <p:sp>
        <p:nvSpPr>
          <p:cNvPr id="6" name="Rectangle 5"/>
          <p:cNvSpPr/>
          <p:nvPr/>
        </p:nvSpPr>
        <p:spPr>
          <a:xfrm>
            <a:off x="6781800" y="2514600"/>
            <a:ext cx="2362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OBJECTIVE FUNCTION</a:t>
            </a:r>
            <a:endParaRPr lang="en-US" dirty="0"/>
          </a:p>
        </p:txBody>
      </p:sp>
      <p:cxnSp>
        <p:nvCxnSpPr>
          <p:cNvPr id="8" name="Straight Arrow Connector 7"/>
          <p:cNvCxnSpPr>
            <a:endCxn id="3" idx="0"/>
          </p:cNvCxnSpPr>
          <p:nvPr/>
        </p:nvCxnSpPr>
        <p:spPr>
          <a:xfrm>
            <a:off x="4610100" y="1143000"/>
            <a:ext cx="76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p:cNvCxnSpPr>
          <p:nvPr/>
        </p:nvCxnSpPr>
        <p:spPr>
          <a:xfrm flipH="1">
            <a:off x="4648200" y="3657600"/>
            <a:ext cx="381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4" idx="3"/>
            <a:endCxn id="6" idx="0"/>
          </p:cNvCxnSpPr>
          <p:nvPr/>
        </p:nvCxnSpPr>
        <p:spPr>
          <a:xfrm>
            <a:off x="5943600" y="685800"/>
            <a:ext cx="2019300" cy="1828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a:stCxn id="5" idx="3"/>
          </p:cNvCxnSpPr>
          <p:nvPr/>
        </p:nvCxnSpPr>
        <p:spPr>
          <a:xfrm flipV="1">
            <a:off x="5943600" y="3429000"/>
            <a:ext cx="2133600" cy="2667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6" idx="1"/>
          </p:cNvCxnSpPr>
          <p:nvPr/>
        </p:nvCxnSpPr>
        <p:spPr>
          <a:xfrm rot="10800000">
            <a:off x="5181600" y="1143000"/>
            <a:ext cx="1600200" cy="1828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6" idx="1"/>
          </p:cNvCxnSpPr>
          <p:nvPr/>
        </p:nvCxnSpPr>
        <p:spPr>
          <a:xfrm rot="10800000" flipV="1">
            <a:off x="5562600" y="2971800"/>
            <a:ext cx="1219200" cy="2667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5" idx="1"/>
            <a:endCxn id="4" idx="1"/>
          </p:cNvCxnSpPr>
          <p:nvPr/>
        </p:nvCxnSpPr>
        <p:spPr>
          <a:xfrm rot="10800000">
            <a:off x="3276600" y="685800"/>
            <a:ext cx="304800" cy="5410200"/>
          </a:xfrm>
          <a:prstGeom prst="curvedConnector3">
            <a:avLst>
              <a:gd name="adj1" fmla="val 769916"/>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371600" y="3276600"/>
            <a:ext cx="1416029" cy="369332"/>
          </a:xfrm>
          <a:prstGeom prst="rect">
            <a:avLst/>
          </a:prstGeom>
          <a:noFill/>
        </p:spPr>
        <p:txBody>
          <a:bodyPr wrap="none" rtlCol="0">
            <a:spAutoFit/>
          </a:bodyPr>
          <a:lstStyle/>
          <a:p>
            <a:r>
              <a:rPr lang="en-US" dirty="0" smtClean="0"/>
              <a:t>Replacement</a:t>
            </a:r>
            <a:endParaRPr lang="en-US" dirty="0"/>
          </a:p>
        </p:txBody>
      </p:sp>
      <p:sp>
        <p:nvSpPr>
          <p:cNvPr id="38" name="TextBox 37"/>
          <p:cNvSpPr txBox="1"/>
          <p:nvPr/>
        </p:nvSpPr>
        <p:spPr>
          <a:xfrm>
            <a:off x="2514600" y="4724400"/>
            <a:ext cx="1909433" cy="369332"/>
          </a:xfrm>
          <a:prstGeom prst="rect">
            <a:avLst/>
          </a:prstGeom>
          <a:noFill/>
        </p:spPr>
        <p:txBody>
          <a:bodyPr wrap="none" rtlCol="0">
            <a:spAutoFit/>
          </a:bodyPr>
          <a:lstStyle/>
          <a:p>
            <a:pPr algn="ctr"/>
            <a:r>
              <a:rPr lang="en-US" dirty="0" smtClean="0"/>
              <a:t>Genetic Operation</a:t>
            </a:r>
            <a:endParaRPr lang="en-US" dirty="0"/>
          </a:p>
        </p:txBody>
      </p:sp>
      <p:sp>
        <p:nvSpPr>
          <p:cNvPr id="40" name="TextBox 39"/>
          <p:cNvSpPr txBox="1"/>
          <p:nvPr/>
        </p:nvSpPr>
        <p:spPr>
          <a:xfrm>
            <a:off x="3352800" y="1676400"/>
            <a:ext cx="1045479" cy="369332"/>
          </a:xfrm>
          <a:prstGeom prst="rect">
            <a:avLst/>
          </a:prstGeom>
          <a:noFill/>
        </p:spPr>
        <p:txBody>
          <a:bodyPr wrap="none" rtlCol="0">
            <a:spAutoFit/>
          </a:bodyPr>
          <a:lstStyle/>
          <a:p>
            <a:r>
              <a:rPr lang="en-US" dirty="0" smtClean="0"/>
              <a:t>Selection</a:t>
            </a:r>
            <a:endParaRPr lang="en-US" dirty="0"/>
          </a:p>
        </p:txBody>
      </p:sp>
      <p:sp>
        <p:nvSpPr>
          <p:cNvPr id="41" name="TextBox 40"/>
          <p:cNvSpPr txBox="1"/>
          <p:nvPr/>
        </p:nvSpPr>
        <p:spPr>
          <a:xfrm>
            <a:off x="5562600" y="1524000"/>
            <a:ext cx="837089" cy="369332"/>
          </a:xfrm>
          <a:prstGeom prst="rect">
            <a:avLst/>
          </a:prstGeom>
          <a:noFill/>
        </p:spPr>
        <p:txBody>
          <a:bodyPr wrap="none" rtlCol="0">
            <a:spAutoFit/>
          </a:bodyPr>
          <a:lstStyle/>
          <a:p>
            <a:r>
              <a:rPr lang="en-US" dirty="0" smtClean="0"/>
              <a:t>Fitness</a:t>
            </a:r>
            <a:endParaRPr lang="en-US" dirty="0"/>
          </a:p>
        </p:txBody>
      </p:sp>
      <p:sp>
        <p:nvSpPr>
          <p:cNvPr id="42" name="TextBox 41"/>
          <p:cNvSpPr txBox="1"/>
          <p:nvPr/>
        </p:nvSpPr>
        <p:spPr>
          <a:xfrm>
            <a:off x="6858000" y="533400"/>
            <a:ext cx="1202573" cy="369332"/>
          </a:xfrm>
          <a:prstGeom prst="rect">
            <a:avLst/>
          </a:prstGeom>
          <a:noFill/>
        </p:spPr>
        <p:txBody>
          <a:bodyPr wrap="none" rtlCol="0">
            <a:spAutoFit/>
          </a:bodyPr>
          <a:lstStyle/>
          <a:p>
            <a:r>
              <a:rPr lang="en-US" dirty="0" smtClean="0"/>
              <a:t>Phenotype</a:t>
            </a:r>
            <a:endParaRPr lang="en-US" dirty="0"/>
          </a:p>
        </p:txBody>
      </p:sp>
      <p:sp>
        <p:nvSpPr>
          <p:cNvPr id="43" name="Rectangle 42"/>
          <p:cNvSpPr/>
          <p:nvPr/>
        </p:nvSpPr>
        <p:spPr>
          <a:xfrm>
            <a:off x="7315200" y="5410200"/>
            <a:ext cx="1202573" cy="369332"/>
          </a:xfrm>
          <a:prstGeom prst="rect">
            <a:avLst/>
          </a:prstGeom>
        </p:spPr>
        <p:txBody>
          <a:bodyPr wrap="none">
            <a:spAutoFit/>
          </a:bodyPr>
          <a:lstStyle/>
          <a:p>
            <a:r>
              <a:rPr lang="en-US" dirty="0" smtClean="0"/>
              <a:t>Phenotype</a:t>
            </a:r>
            <a:endParaRPr lang="en-US" dirty="0"/>
          </a:p>
        </p:txBody>
      </p:sp>
      <p:sp>
        <p:nvSpPr>
          <p:cNvPr id="44" name="Rectangle 43"/>
          <p:cNvSpPr/>
          <p:nvPr/>
        </p:nvSpPr>
        <p:spPr>
          <a:xfrm>
            <a:off x="5867400" y="4495800"/>
            <a:ext cx="837089" cy="369332"/>
          </a:xfrm>
          <a:prstGeom prst="rect">
            <a:avLst/>
          </a:prstGeom>
        </p:spPr>
        <p:txBody>
          <a:bodyPr wrap="none">
            <a:spAutoFit/>
          </a:bodyPr>
          <a:lstStyle/>
          <a:p>
            <a:r>
              <a:rPr lang="en-US" dirty="0" smtClean="0"/>
              <a:t>Fitness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5410455" cy="553998"/>
          </a:xfrm>
          <a:prstGeom prst="rect">
            <a:avLst/>
          </a:prstGeom>
        </p:spPr>
        <p:txBody>
          <a:bodyPr wrap="none">
            <a:spAutoFit/>
          </a:bodyPr>
          <a:lstStyle/>
          <a:p>
            <a:r>
              <a:rPr lang="en-US" sz="3000" cap="small" dirty="0" smtClean="0">
                <a:solidFill>
                  <a:srgbClr val="575F6D"/>
                </a:solidFill>
                <a:ea typeface="+mj-ea"/>
                <a:cs typeface="+mj-cs"/>
              </a:rPr>
              <a:t>Genetic Algorithm For GA</a:t>
            </a:r>
            <a:endParaRPr lang="en-US" sz="4400" u="sng" dirty="0"/>
          </a:p>
        </p:txBody>
      </p:sp>
      <p:sp>
        <p:nvSpPr>
          <p:cNvPr id="3" name="TextBox 2"/>
          <p:cNvSpPr txBox="1"/>
          <p:nvPr/>
        </p:nvSpPr>
        <p:spPr>
          <a:xfrm>
            <a:off x="1066800" y="1371600"/>
            <a:ext cx="5867400" cy="4924425"/>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OUTLINE</a:t>
            </a:r>
          </a:p>
          <a:p>
            <a:endParaRPr lang="en-US" sz="2800" b="1" i="1" u="sng"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START</a:t>
            </a:r>
          </a:p>
          <a:p>
            <a:pPr>
              <a:buFont typeface="Wingdings" pitchFamily="2" charset="2"/>
              <a:buChar char="Ø"/>
            </a:pPr>
            <a:r>
              <a:rPr lang="en-US" sz="2400" dirty="0" smtClean="0">
                <a:latin typeface="Times New Roman" pitchFamily="18" charset="0"/>
                <a:cs typeface="Times New Roman" pitchFamily="18" charset="0"/>
              </a:rPr>
              <a:t> FITNESS</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NEW POPULATION</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SELECTION</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CROSSOVER</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MUTATION</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ACCEPTING</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REPLACEMENT</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TEST</a:t>
            </a:r>
          </a:p>
          <a:p>
            <a:pP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Go To STEP 2</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4572000" cy="553998"/>
          </a:xfrm>
          <a:prstGeom prst="rect">
            <a:avLst/>
          </a:prstGeom>
          <a:noFill/>
        </p:spPr>
        <p:txBody>
          <a:bodyPr wrap="square" rtlCol="0">
            <a:spAutoFit/>
          </a:bodyPr>
          <a:lstStyle/>
          <a:p>
            <a:r>
              <a:rPr lang="en-US" sz="3000" cap="small" dirty="0" smtClean="0">
                <a:solidFill>
                  <a:srgbClr val="575F6D"/>
                </a:solidFill>
              </a:rPr>
              <a:t>Why GA??</a:t>
            </a:r>
            <a:endParaRPr lang="en-US" sz="5400" b="1" dirty="0">
              <a:latin typeface="Times New Roman" pitchFamily="18" charset="0"/>
              <a:cs typeface="Times New Roman" pitchFamily="18" charset="0"/>
            </a:endParaRPr>
          </a:p>
        </p:txBody>
      </p:sp>
      <p:sp>
        <p:nvSpPr>
          <p:cNvPr id="3" name="TextBox 2"/>
          <p:cNvSpPr txBox="1"/>
          <p:nvPr/>
        </p:nvSpPr>
        <p:spPr>
          <a:xfrm>
            <a:off x="228600" y="533401"/>
            <a:ext cx="8458200" cy="5632311"/>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 The first and most important point is that genetic algorithms are intrinsically parallel</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 Another notable strength of genetic algorithms is that they   perform well in problems for which the fitness landscape is complex - ones where the fitness function is discontinuous, noisy, changes over time, or has many local optima</a:t>
            </a:r>
            <a:r>
              <a:rPr lang="en-US" dirty="0" smtClean="0"/>
              <a:t>. </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Another area in which genetic algorithms excel is their ability to manipulate many parameters simultaneously</a:t>
            </a:r>
            <a:r>
              <a:rPr lang="en-US" dirty="0" smtClean="0"/>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7153072" cy="553998"/>
          </a:xfrm>
          <a:prstGeom prst="rect">
            <a:avLst/>
          </a:prstGeom>
          <a:noFill/>
        </p:spPr>
        <p:txBody>
          <a:bodyPr wrap="square" rtlCol="0">
            <a:spAutoFit/>
          </a:bodyPr>
          <a:lstStyle/>
          <a:p>
            <a:r>
              <a:rPr lang="en-US" sz="3000" cap="small" dirty="0" smtClean="0">
                <a:solidFill>
                  <a:srgbClr val="575F6D"/>
                </a:solidFill>
                <a:ea typeface="+mj-ea"/>
                <a:cs typeface="+mj-cs"/>
              </a:rPr>
              <a:t>Introduction To Stock Market</a:t>
            </a:r>
            <a:endParaRPr lang="en-US" sz="2800" dirty="0">
              <a:latin typeface="+mj-lt"/>
              <a:cs typeface="Times New Roman" pitchFamily="18" charset="0"/>
            </a:endParaRPr>
          </a:p>
        </p:txBody>
      </p:sp>
      <p:pic>
        <p:nvPicPr>
          <p:cNvPr id="3074" name="Picture 2" descr="C:\Users\PRATS\Downloads\images (3).jpg"/>
          <p:cNvPicPr>
            <a:picLocks noChangeAspect="1" noChangeArrowheads="1"/>
          </p:cNvPicPr>
          <p:nvPr/>
        </p:nvPicPr>
        <p:blipFill>
          <a:blip r:embed="rId2" cstate="print"/>
          <a:srcRect/>
          <a:stretch>
            <a:fillRect/>
          </a:stretch>
        </p:blipFill>
        <p:spPr bwMode="auto">
          <a:xfrm>
            <a:off x="762000" y="1447800"/>
            <a:ext cx="3962400" cy="4953000"/>
          </a:xfrm>
          <a:prstGeom prst="rect">
            <a:avLst/>
          </a:prstGeom>
          <a:noFill/>
        </p:spPr>
      </p:pic>
      <p:pic>
        <p:nvPicPr>
          <p:cNvPr id="3075" name="Picture 3" descr="C:\Users\PRATS\Downloads\images (4).jpg"/>
          <p:cNvPicPr>
            <a:picLocks noChangeAspect="1" noChangeArrowheads="1"/>
          </p:cNvPicPr>
          <p:nvPr/>
        </p:nvPicPr>
        <p:blipFill>
          <a:blip r:embed="rId3" cstate="print"/>
          <a:srcRect/>
          <a:stretch>
            <a:fillRect/>
          </a:stretch>
        </p:blipFill>
        <p:spPr bwMode="auto">
          <a:xfrm rot="21166687">
            <a:off x="4487392" y="1360016"/>
            <a:ext cx="3765149" cy="4953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a:xfrm>
            <a:off x="457200" y="1600200"/>
            <a:ext cx="7772400" cy="4873752"/>
          </a:xfrm>
        </p:spPr>
        <p:txBody>
          <a:bodyPr>
            <a:normAutofit/>
          </a:bodyPr>
          <a:lstStyle/>
          <a:p>
            <a:pPr algn="just"/>
            <a:r>
              <a:rPr lang="en-US" dirty="0" smtClean="0">
                <a:latin typeface="Times New Roman" pitchFamily="18" charset="0"/>
                <a:cs typeface="Times New Roman" pitchFamily="18" charset="0"/>
              </a:rPr>
              <a:t>To make the Genetic Algorithm applicable for generating rules for large data sets it should be made scalable and for this purpose an incremental Genetic Algorithm is discussed in this paper which builds the model in a fine granular way.</a:t>
            </a:r>
          </a:p>
          <a:p>
            <a:pPr algn="just"/>
            <a:r>
              <a:rPr lang="en-US" dirty="0" smtClean="0">
                <a:latin typeface="Times New Roman" pitchFamily="18" charset="0"/>
                <a:cs typeface="Times New Roman" pitchFamily="18" charset="0"/>
              </a:rPr>
              <a:t>The application of GA in NN for reinforcement learning can also prove to be a worth-while area for future work. Combination of GA and NN are likely to also continue to impact the field of artificial life</a:t>
            </a:r>
            <a:r>
              <a:rPr lang="en-US" dirty="0" smtClean="0"/>
              <a:t>.</a:t>
            </a:r>
          </a:p>
          <a:p>
            <a:pPr algn="just"/>
            <a:r>
              <a:rPr lang="en-US" dirty="0" smtClean="0">
                <a:latin typeface="Times New Roman" pitchFamily="18" charset="0"/>
                <a:cs typeface="Times New Roman" pitchFamily="18" charset="0"/>
              </a:rPr>
              <a:t>To make genetic algorithm more effective and efficient it can be incorporated with other techniques within its framework to produce a hybrid genetic algorithm that can reap best from its combination.</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743200"/>
            <a:ext cx="4419600" cy="769441"/>
          </a:xfrm>
          <a:prstGeom prst="rect">
            <a:avLst/>
          </a:prstGeom>
          <a:noFill/>
        </p:spPr>
        <p:txBody>
          <a:bodyPr wrap="square" rtlCol="0">
            <a:spAutoFit/>
          </a:bodyPr>
          <a:lstStyle/>
          <a:p>
            <a:r>
              <a:rPr lang="en-US" sz="4400" b="1" dirty="0" smtClean="0">
                <a:latin typeface="+mj-lt"/>
              </a:rPr>
              <a:t>THANK YOU</a:t>
            </a:r>
            <a:endParaRPr lang="en-US" b="1"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33600" y="457200"/>
            <a:ext cx="8229600" cy="1143000"/>
          </a:xfrm>
          <a:prstGeom prst="rect">
            <a:avLst/>
          </a:prstGeom>
        </p:spPr>
        <p:txBody>
          <a:bodyPr/>
          <a:lstStyle/>
          <a:p>
            <a:pPr lvl="0" algn="ctr">
              <a:spcBef>
                <a:spcPct val="0"/>
              </a:spcBef>
              <a:defRPr/>
            </a:pPr>
            <a:r>
              <a:rPr lang="en-US" sz="3000" cap="small" dirty="0" smtClean="0">
                <a:solidFill>
                  <a:srgbClr val="575F6D"/>
                </a:solidFill>
                <a:ea typeface="+mj-ea"/>
                <a:cs typeface="+mj-cs"/>
              </a:rPr>
              <a:t>Data Mining</a:t>
            </a:r>
            <a:endParaRPr kumimoji="0" lang="en-US" sz="4400" strike="noStrike" kern="1200" cap="none" spc="0" normalizeH="0" baseline="0" noProof="0" dirty="0" smtClean="0">
              <a:ln>
                <a:noFill/>
              </a:ln>
              <a:solidFill>
                <a:schemeClr val="tx1"/>
              </a:solidFill>
              <a:effectLst/>
              <a:uLnTx/>
              <a:uFillTx/>
              <a:latin typeface="+mj-lt"/>
              <a:ea typeface="+mj-ea"/>
              <a:cs typeface="Times New Roman" pitchFamily="18" charset="0"/>
            </a:endParaRPr>
          </a:p>
        </p:txBody>
      </p:sp>
      <p:sp>
        <p:nvSpPr>
          <p:cNvPr id="3" name="Rectangle 3"/>
          <p:cNvSpPr txBox="1">
            <a:spLocks noChangeArrowheads="1"/>
          </p:cNvSpPr>
          <p:nvPr/>
        </p:nvSpPr>
        <p:spPr>
          <a:xfrm>
            <a:off x="457200" y="1600200"/>
            <a:ext cx="8229600" cy="4530725"/>
          </a:xfrm>
          <a:prstGeom prst="rect">
            <a:avLst/>
          </a:prstGeom>
        </p:spPr>
        <p:txBody>
          <a:bodyPr/>
          <a:lstStyle/>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What is Data Mining?</a:t>
            </a: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Why do we need/use it?</a:t>
            </a:r>
          </a:p>
        </p:txBody>
      </p:sp>
      <p:pic>
        <p:nvPicPr>
          <p:cNvPr id="5" name="Picture 4" descr="Zeitungspapier"/>
          <p:cNvPicPr>
            <a:picLocks noChangeAspect="1" noChangeArrowheads="1"/>
          </p:cNvPicPr>
          <p:nvPr/>
        </p:nvPicPr>
        <p:blipFill>
          <a:blip r:embed="rId2" cstate="print"/>
          <a:srcRect/>
          <a:stretch>
            <a:fillRect/>
          </a:stretch>
        </p:blipFill>
        <p:spPr bwMode="auto">
          <a:xfrm>
            <a:off x="5562600" y="685800"/>
            <a:ext cx="3203575" cy="444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2819400" y="762000"/>
            <a:ext cx="2286000"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PROBLEM DEFINITION</a:t>
            </a:r>
            <a:endParaRPr lang="en-US" dirty="0"/>
          </a:p>
        </p:txBody>
      </p:sp>
      <p:sp>
        <p:nvSpPr>
          <p:cNvPr id="67" name="Rounded Rectangle 66"/>
          <p:cNvSpPr/>
          <p:nvPr/>
        </p:nvSpPr>
        <p:spPr>
          <a:xfrm>
            <a:off x="6096000" y="762000"/>
            <a:ext cx="2286000"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 EXPLORATION</a:t>
            </a:r>
            <a:endParaRPr lang="en-US" dirty="0"/>
          </a:p>
        </p:txBody>
      </p:sp>
      <p:sp>
        <p:nvSpPr>
          <p:cNvPr id="68" name="Rounded Rectangle 67"/>
          <p:cNvSpPr/>
          <p:nvPr/>
        </p:nvSpPr>
        <p:spPr>
          <a:xfrm>
            <a:off x="1524000" y="3352800"/>
            <a:ext cx="2209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DEPLOYMENT</a:t>
            </a:r>
            <a:endParaRPr lang="en-US" dirty="0"/>
          </a:p>
        </p:txBody>
      </p:sp>
      <p:sp>
        <p:nvSpPr>
          <p:cNvPr id="69" name="Rounded Rectangle 68"/>
          <p:cNvSpPr/>
          <p:nvPr/>
        </p:nvSpPr>
        <p:spPr>
          <a:xfrm>
            <a:off x="6553200" y="2362200"/>
            <a:ext cx="2286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 PREPARATION</a:t>
            </a:r>
            <a:endParaRPr lang="en-US" dirty="0"/>
          </a:p>
        </p:txBody>
      </p:sp>
      <p:sp>
        <p:nvSpPr>
          <p:cNvPr id="70" name="Rounded Rectangle 69"/>
          <p:cNvSpPr/>
          <p:nvPr/>
        </p:nvSpPr>
        <p:spPr>
          <a:xfrm>
            <a:off x="6629400" y="3810000"/>
            <a:ext cx="2209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MODELING</a:t>
            </a:r>
            <a:endParaRPr lang="en-US" dirty="0"/>
          </a:p>
        </p:txBody>
      </p:sp>
      <p:sp>
        <p:nvSpPr>
          <p:cNvPr id="71" name="Rounded Rectangle 70"/>
          <p:cNvSpPr/>
          <p:nvPr/>
        </p:nvSpPr>
        <p:spPr>
          <a:xfrm>
            <a:off x="2895600" y="5334000"/>
            <a:ext cx="2590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EVALUATION</a:t>
            </a:r>
            <a:endParaRPr lang="en-US" dirty="0"/>
          </a:p>
        </p:txBody>
      </p:sp>
      <p:sp>
        <p:nvSpPr>
          <p:cNvPr id="72" name="Can 71"/>
          <p:cNvSpPr/>
          <p:nvPr/>
        </p:nvSpPr>
        <p:spPr>
          <a:xfrm>
            <a:off x="4114800" y="2895600"/>
            <a:ext cx="914400" cy="121615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a:t>
            </a:r>
            <a:endParaRPr lang="en-US" dirty="0"/>
          </a:p>
        </p:txBody>
      </p:sp>
      <p:sp>
        <p:nvSpPr>
          <p:cNvPr id="73" name="Can 72"/>
          <p:cNvSpPr/>
          <p:nvPr/>
        </p:nvSpPr>
        <p:spPr>
          <a:xfrm>
            <a:off x="4343400" y="3124200"/>
            <a:ext cx="914400" cy="121615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a:t>
            </a:r>
            <a:endParaRPr lang="en-US" dirty="0"/>
          </a:p>
        </p:txBody>
      </p:sp>
      <p:sp>
        <p:nvSpPr>
          <p:cNvPr id="74" name="Can 73"/>
          <p:cNvSpPr/>
          <p:nvPr/>
        </p:nvSpPr>
        <p:spPr>
          <a:xfrm>
            <a:off x="4495800" y="3352800"/>
            <a:ext cx="914400" cy="121615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a:t>
            </a:r>
            <a:endParaRPr lang="en-US" dirty="0"/>
          </a:p>
        </p:txBody>
      </p:sp>
      <p:cxnSp>
        <p:nvCxnSpPr>
          <p:cNvPr id="76" name="Curved Connector 75"/>
          <p:cNvCxnSpPr>
            <a:stCxn id="71" idx="3"/>
            <a:endCxn id="65" idx="3"/>
          </p:cNvCxnSpPr>
          <p:nvPr/>
        </p:nvCxnSpPr>
        <p:spPr>
          <a:xfrm flipH="1" flipV="1">
            <a:off x="5105400" y="1333500"/>
            <a:ext cx="381000" cy="4457700"/>
          </a:xfrm>
          <a:prstGeom prst="curvedConnector3">
            <a:avLst>
              <a:gd name="adj1" fmla="val -192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hape 79"/>
          <p:cNvCxnSpPr>
            <a:stCxn id="71" idx="1"/>
          </p:cNvCxnSpPr>
          <p:nvPr/>
        </p:nvCxnSpPr>
        <p:spPr>
          <a:xfrm rot="10800000">
            <a:off x="2209800" y="4267200"/>
            <a:ext cx="685800" cy="1524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hape 82"/>
          <p:cNvCxnSpPr>
            <a:stCxn id="70" idx="2"/>
          </p:cNvCxnSpPr>
          <p:nvPr/>
        </p:nvCxnSpPr>
        <p:spPr>
          <a:xfrm rot="5400000">
            <a:off x="5962650" y="4248150"/>
            <a:ext cx="1295400" cy="22479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7" idx="2"/>
            <a:endCxn id="69" idx="0"/>
          </p:cNvCxnSpPr>
          <p:nvPr/>
        </p:nvCxnSpPr>
        <p:spPr>
          <a:xfrm rot="16200000" flipH="1">
            <a:off x="7239000" y="1905000"/>
            <a:ext cx="457200" cy="457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5105400" y="990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239000" y="3276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8229600" y="3276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5105400" y="1600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9600" y="228600"/>
            <a:ext cx="2819400" cy="553998"/>
          </a:xfrm>
          <a:prstGeom prst="rect">
            <a:avLst/>
          </a:prstGeom>
          <a:noFill/>
        </p:spPr>
        <p:txBody>
          <a:bodyPr wrap="square" rtlCol="0">
            <a:spAutoFit/>
          </a:bodyPr>
          <a:lstStyle/>
          <a:p>
            <a:r>
              <a:rPr lang="en-US" sz="3000" b="1" cap="small" dirty="0" smtClean="0">
                <a:solidFill>
                  <a:srgbClr val="575F6D"/>
                </a:solidFill>
                <a:ea typeface="+mj-ea"/>
                <a:cs typeface="+mj-cs"/>
              </a:rPr>
              <a:t>Process</a:t>
            </a:r>
            <a:endParaRPr lang="en-US" sz="4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lvl="0" algn="ctr">
              <a:spcBef>
                <a:spcPct val="0"/>
              </a:spcBef>
              <a:defRPr/>
            </a:pPr>
            <a:r>
              <a:rPr lang="en-US" sz="3000" cap="small" dirty="0" smtClean="0">
                <a:solidFill>
                  <a:srgbClr val="575F6D"/>
                </a:solidFill>
                <a:ea typeface="+mj-ea"/>
                <a:cs typeface="+mj-cs"/>
              </a:rPr>
              <a:t>Data Mining Tools</a:t>
            </a:r>
            <a:endParaRPr kumimoji="0" lang="en-US" sz="4400" b="1" i="0" u="sng"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 name="Rectangle 3"/>
          <p:cNvSpPr txBox="1">
            <a:spLocks noChangeArrowheads="1"/>
          </p:cNvSpPr>
          <p:nvPr/>
        </p:nvSpPr>
        <p:spPr>
          <a:xfrm>
            <a:off x="381000" y="1524000"/>
            <a:ext cx="8229600" cy="45307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Decision Trees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Regression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Neural Networks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Neural Network??</a:t>
            </a:r>
            <a:endParaRPr lang="en-US" dirty="0"/>
          </a:p>
        </p:txBody>
      </p:sp>
      <p:sp>
        <p:nvSpPr>
          <p:cNvPr id="3" name="Content Placeholder 2"/>
          <p:cNvSpPr>
            <a:spLocks noGrp="1"/>
          </p:cNvSpPr>
          <p:nvPr>
            <p:ph sz="quarter" idx="1"/>
          </p:nvPr>
        </p:nvSpPr>
        <p:spPr/>
        <p:txBody>
          <a:bodyPr>
            <a:normAutofit fontScale="92500"/>
          </a:bodyPr>
          <a:lstStyle/>
          <a:p>
            <a:r>
              <a:rPr lang="en-US" dirty="0" smtClean="0"/>
              <a:t>Neural networks take a different approach to problem solving than that of conventional computers. Conventional computers use an algorithmic approach i.e. the computer follows a set of instructions in order to solve a problem. Unless the specific steps that the computer needs to follow are known the computer cannot solve the problem. </a:t>
            </a:r>
          </a:p>
          <a:p>
            <a:r>
              <a:rPr lang="en-US" dirty="0" smtClean="0"/>
              <a:t>Neural networks process information in a similar way the human brain does. The network is composed of a large number of highly interconnected processing elements(neurons) working in parallel to solve a specific problem. Neural networks learn by example. They cannot be programmed to perform a specific task.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
          </p:nvPr>
        </p:nvSpPr>
        <p:spPr>
          <a:xfrm>
            <a:off x="4371975" y="1219200"/>
            <a:ext cx="3657600" cy="5029200"/>
          </a:xfrm>
        </p:spPr>
        <p:txBody>
          <a:bodyPr>
            <a:normAutofit fontScale="92500"/>
          </a:bodyPr>
          <a:lstStyle/>
          <a:p>
            <a:r>
              <a:rPr lang="en-US" dirty="0" smtClean="0"/>
              <a:t>Poor Transparency</a:t>
            </a:r>
          </a:p>
          <a:p>
            <a:pPr lvl="1"/>
            <a:r>
              <a:rPr lang="en-US" dirty="0" smtClean="0"/>
              <a:t>Operate as “black boxes” with little/no knowledge of the algorithms used</a:t>
            </a:r>
          </a:p>
          <a:p>
            <a:r>
              <a:rPr lang="en-US" dirty="0" smtClean="0"/>
              <a:t>Trial-and-Error Design</a:t>
            </a:r>
          </a:p>
          <a:p>
            <a:pPr lvl="1"/>
            <a:r>
              <a:rPr lang="en-US" dirty="0" smtClean="0"/>
              <a:t>The selection of hidden nodes and training parameters are heuristic</a:t>
            </a:r>
          </a:p>
          <a:p>
            <a:r>
              <a:rPr lang="en-US" dirty="0" smtClean="0"/>
              <a:t>Data Hungry</a:t>
            </a:r>
          </a:p>
          <a:p>
            <a:pPr lvl="1"/>
            <a:r>
              <a:rPr lang="en-US" dirty="0" smtClean="0"/>
              <a:t>Requires large amounts of data to be accurate which also means more computing power</a:t>
            </a:r>
          </a:p>
          <a:p>
            <a:endParaRPr lang="en-US" dirty="0"/>
          </a:p>
        </p:txBody>
      </p:sp>
      <p:sp>
        <p:nvSpPr>
          <p:cNvPr id="5" name="Text Placeholder 4"/>
          <p:cNvSpPr>
            <a:spLocks noGrp="1"/>
          </p:cNvSpPr>
          <p:nvPr>
            <p:ph type="body" sz="quarter" idx="1"/>
          </p:nvPr>
        </p:nvSpPr>
        <p:spPr>
          <a:xfrm>
            <a:off x="381000" y="304800"/>
            <a:ext cx="3657600" cy="658368"/>
          </a:xfrm>
        </p:spPr>
        <p:txBody>
          <a:bodyPr/>
          <a:lstStyle/>
          <a:p>
            <a:pPr algn="ctr"/>
            <a:r>
              <a:rPr lang="en-US" dirty="0" smtClean="0"/>
              <a:t>Advantages</a:t>
            </a:r>
            <a:endParaRPr lang="en-US" dirty="0"/>
          </a:p>
        </p:txBody>
      </p:sp>
      <p:sp>
        <p:nvSpPr>
          <p:cNvPr id="6" name="Text Placeholder 5"/>
          <p:cNvSpPr>
            <a:spLocks noGrp="1"/>
          </p:cNvSpPr>
          <p:nvPr>
            <p:ph type="body" sz="quarter" idx="3"/>
          </p:nvPr>
        </p:nvSpPr>
        <p:spPr>
          <a:xfrm>
            <a:off x="4267200" y="304800"/>
            <a:ext cx="3657600" cy="658368"/>
          </a:xfrm>
        </p:spPr>
        <p:txBody>
          <a:bodyPr/>
          <a:lstStyle/>
          <a:p>
            <a:pPr algn="ctr"/>
            <a:r>
              <a:rPr lang="en-US" dirty="0" smtClean="0"/>
              <a:t>Disadvantages</a:t>
            </a:r>
            <a:endParaRPr lang="en-US" dirty="0"/>
          </a:p>
        </p:txBody>
      </p:sp>
      <p:sp>
        <p:nvSpPr>
          <p:cNvPr id="7" name="Content Placeholder 6"/>
          <p:cNvSpPr>
            <a:spLocks noGrp="1"/>
          </p:cNvSpPr>
          <p:nvPr>
            <p:ph sz="quarter" idx="2"/>
          </p:nvPr>
        </p:nvSpPr>
        <p:spPr>
          <a:xfrm>
            <a:off x="457200" y="1219200"/>
            <a:ext cx="3657600" cy="5029200"/>
          </a:xfrm>
        </p:spPr>
        <p:txBody>
          <a:bodyPr>
            <a:normAutofit lnSpcReduction="10000"/>
          </a:bodyPr>
          <a:lstStyle/>
          <a:p>
            <a:r>
              <a:rPr lang="en-US" dirty="0" smtClean="0"/>
              <a:t>High Accuracy</a:t>
            </a:r>
          </a:p>
          <a:p>
            <a:pPr lvl="1"/>
            <a:r>
              <a:rPr lang="en-US" dirty="0" smtClean="0"/>
              <a:t>Able to approx. complex non-linear mapping</a:t>
            </a:r>
          </a:p>
          <a:p>
            <a:r>
              <a:rPr lang="en-US" dirty="0" smtClean="0"/>
              <a:t>Noise Tolerance</a:t>
            </a:r>
          </a:p>
          <a:p>
            <a:pPr lvl="1"/>
            <a:r>
              <a:rPr lang="en-US" dirty="0" smtClean="0"/>
              <a:t>Flexible with respect to missing and noisy data</a:t>
            </a:r>
          </a:p>
          <a:p>
            <a:r>
              <a:rPr lang="en-US" dirty="0" smtClean="0"/>
              <a:t>Ease of maintenance</a:t>
            </a:r>
          </a:p>
          <a:p>
            <a:pPr lvl="1"/>
            <a:r>
              <a:rPr lang="en-US" dirty="0" smtClean="0"/>
              <a:t>Can be implemented in parallel hardware</a:t>
            </a:r>
          </a:p>
          <a:p>
            <a:pPr lvl="1"/>
            <a:r>
              <a:rPr lang="en-US" dirty="0" smtClean="0"/>
              <a:t>Can be updated with new data, making them dynamic</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dirty="0" smtClean="0"/>
              <a:t>Important terminology</a:t>
            </a: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sz="2400" u="sng" dirty="0" smtClean="0"/>
              <a:t>Weights</a:t>
            </a:r>
            <a:r>
              <a:rPr lang="en-US" sz="2400" dirty="0" smtClean="0"/>
              <a:t> :  </a:t>
            </a:r>
            <a:r>
              <a:rPr lang="en-US" sz="1600" dirty="0" smtClean="0"/>
              <a:t>In architecture of ANN, each neuron is connected to other neurons by means of directed communication links, and each communication link is associated with weights. The weights contain information about the input signal. This information is used by the network to solve the problem. The weight can be represented in terms of matrix.</a:t>
            </a:r>
            <a:endParaRPr lang="en-US" sz="1600" dirty="0"/>
          </a:p>
          <a:p>
            <a:r>
              <a:rPr lang="en-US" sz="2400" u="sng" dirty="0" smtClean="0"/>
              <a:t>Bias </a:t>
            </a:r>
            <a:r>
              <a:rPr lang="en-US" sz="2400" dirty="0" smtClean="0"/>
              <a:t> : </a:t>
            </a:r>
            <a:r>
              <a:rPr lang="en-US" sz="1600" dirty="0" smtClean="0"/>
              <a:t>the bias included in the network has its impact in calculating the net input. The bias is included by adding a component x</a:t>
            </a:r>
            <a:r>
              <a:rPr lang="en-US" sz="1600" baseline="-25000" dirty="0" smtClean="0"/>
              <a:t>o </a:t>
            </a:r>
            <a:r>
              <a:rPr lang="en-US" sz="1600" dirty="0" smtClean="0"/>
              <a:t> = 1 to the input vector X. Thus the input vector becomes               </a:t>
            </a:r>
            <a:r>
              <a:rPr lang="en-US" dirty="0" smtClean="0"/>
              <a:t> </a:t>
            </a:r>
            <a:r>
              <a:rPr lang="en-US" sz="1800" dirty="0"/>
              <a:t>X</a:t>
            </a:r>
            <a:r>
              <a:rPr lang="en-US" sz="1800" dirty="0" smtClean="0"/>
              <a:t>=(1,X</a:t>
            </a:r>
            <a:r>
              <a:rPr lang="en-US" sz="1800" baseline="-25000" dirty="0" smtClean="0"/>
              <a:t>1</a:t>
            </a:r>
            <a:r>
              <a:rPr lang="en-US" sz="1800" dirty="0" smtClean="0"/>
              <a:t> ………,X</a:t>
            </a:r>
            <a:r>
              <a:rPr lang="en-US" sz="1800" baseline="-25000" dirty="0" smtClean="0"/>
              <a:t>i</a:t>
            </a:r>
            <a:r>
              <a:rPr lang="en-US" sz="1800" dirty="0" smtClean="0"/>
              <a:t> ……….,</a:t>
            </a:r>
            <a:r>
              <a:rPr lang="en-US" sz="1800" dirty="0" err="1" smtClean="0"/>
              <a:t>X</a:t>
            </a:r>
            <a:r>
              <a:rPr lang="en-US" sz="1800" baseline="-25000" dirty="0" err="1" smtClean="0"/>
              <a:t>n</a:t>
            </a:r>
            <a:r>
              <a:rPr lang="en-US" sz="1800" baseline="-25000" dirty="0" smtClean="0"/>
              <a:t> </a:t>
            </a:r>
            <a:r>
              <a:rPr lang="en-US" sz="1800" dirty="0" smtClean="0"/>
              <a:t> )</a:t>
            </a:r>
          </a:p>
          <a:p>
            <a:r>
              <a:rPr lang="en-US" sz="2400" u="sng" dirty="0" smtClean="0"/>
              <a:t>Learning Rate </a:t>
            </a:r>
            <a:r>
              <a:rPr lang="en-US" sz="2400" b="1" dirty="0" smtClean="0"/>
              <a:t>: </a:t>
            </a:r>
            <a:r>
              <a:rPr lang="en-US" sz="1800" dirty="0" smtClean="0"/>
              <a:t>The learning rate is denoted by </a:t>
            </a:r>
            <a:r>
              <a:rPr lang="en-US" sz="1800" dirty="0" smtClean="0"/>
              <a:t>‘</a:t>
            </a:r>
            <a:r>
              <a:rPr lang="pt-BR" sz="1800" dirty="0" smtClean="0"/>
              <a:t>µ</a:t>
            </a:r>
            <a:r>
              <a:rPr lang="en-US" sz="1800" dirty="0" smtClean="0"/>
              <a:t>’. </a:t>
            </a:r>
            <a:r>
              <a:rPr lang="en-US" sz="1800" dirty="0" smtClean="0"/>
              <a:t>It is used to control the amount of weight adjustment at each step of training. The learning rate, ranging from 0 to 1, determines the rate of learning at each time step.</a:t>
            </a:r>
          </a:p>
          <a:p>
            <a:r>
              <a:rPr lang="en-US" sz="2400" u="sng" dirty="0" smtClean="0"/>
              <a:t>Activation Functions</a:t>
            </a:r>
            <a:r>
              <a:rPr lang="en-US" sz="2400" dirty="0" smtClean="0"/>
              <a:t> : </a:t>
            </a:r>
            <a:r>
              <a:rPr lang="en-US" sz="1800" dirty="0"/>
              <a:t>T</a:t>
            </a:r>
            <a:r>
              <a:rPr lang="en-US" sz="1800" dirty="0" smtClean="0"/>
              <a:t>he activation function is applied over the net input to calculate the output of an ANN. It is used to ensure that a neuron’s response is bounded – that is, the actual response of the neuron is conditioned or dampened as a result of large or small activating stimuli and is thus controllable. </a:t>
            </a:r>
            <a:endParaRPr lang="en-US" sz="1800" dirty="0"/>
          </a:p>
          <a:p>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dirty="0" smtClean="0"/>
              <a:t>Basic </a:t>
            </a:r>
            <a:r>
              <a:rPr lang="en-US" dirty="0" err="1" smtClean="0"/>
              <a:t>Perceptron</a:t>
            </a:r>
            <a:r>
              <a:rPr lang="en-US" dirty="0" smtClean="0"/>
              <a:t> Model</a:t>
            </a:r>
            <a:endParaRPr lang="en-US" dirty="0"/>
          </a:p>
        </p:txBody>
      </p:sp>
      <p:cxnSp>
        <p:nvCxnSpPr>
          <p:cNvPr id="8" name="Straight Connector 7"/>
          <p:cNvCxnSpPr/>
          <p:nvPr/>
        </p:nvCxnSpPr>
        <p:spPr>
          <a:xfrm>
            <a:off x="1066800" y="1752600"/>
            <a:ext cx="0" cy="3200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6800" y="4953000"/>
            <a:ext cx="457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66800" y="16002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2209800"/>
            <a:ext cx="457200" cy="2585323"/>
          </a:xfrm>
          <a:prstGeom prst="rect">
            <a:avLst/>
          </a:prstGeom>
          <a:noFill/>
        </p:spPr>
        <p:txBody>
          <a:bodyPr wrap="square" rtlCol="0">
            <a:spAutoFit/>
          </a:bodyPr>
          <a:lstStyle/>
          <a:p>
            <a:r>
              <a:rPr lang="en-US" dirty="0" smtClean="0"/>
              <a:t>I</a:t>
            </a:r>
          </a:p>
          <a:p>
            <a:endParaRPr lang="en-US" dirty="0" smtClean="0"/>
          </a:p>
          <a:p>
            <a:r>
              <a:rPr lang="en-US" dirty="0" smtClean="0"/>
              <a:t>N</a:t>
            </a:r>
          </a:p>
          <a:p>
            <a:endParaRPr lang="en-US" dirty="0" smtClean="0"/>
          </a:p>
          <a:p>
            <a:r>
              <a:rPr lang="en-US" dirty="0" smtClean="0"/>
              <a:t>P</a:t>
            </a:r>
          </a:p>
          <a:p>
            <a:endParaRPr lang="en-US" dirty="0" smtClean="0"/>
          </a:p>
          <a:p>
            <a:r>
              <a:rPr lang="en-US" dirty="0" smtClean="0"/>
              <a:t>U</a:t>
            </a:r>
          </a:p>
          <a:p>
            <a:endParaRPr lang="en-US" dirty="0" smtClean="0"/>
          </a:p>
          <a:p>
            <a:r>
              <a:rPr lang="en-US" dirty="0" smtClean="0"/>
              <a:t>T</a:t>
            </a:r>
            <a:endParaRPr lang="en-US" dirty="0"/>
          </a:p>
        </p:txBody>
      </p:sp>
      <p:pic>
        <p:nvPicPr>
          <p:cNvPr id="1026" name="Picture 2" descr="G:\documents\project\diag\model.jpg"/>
          <p:cNvPicPr>
            <a:picLocks noChangeAspect="1" noChangeArrowheads="1"/>
          </p:cNvPicPr>
          <p:nvPr/>
        </p:nvPicPr>
        <p:blipFill>
          <a:blip r:embed="rId2" cstate="print"/>
          <a:srcRect/>
          <a:stretch>
            <a:fillRect/>
          </a:stretch>
        </p:blipFill>
        <p:spPr bwMode="auto">
          <a:xfrm>
            <a:off x="1295400" y="1447800"/>
            <a:ext cx="7326928" cy="44577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431</TotalTime>
  <Words>1082</Words>
  <Application>Microsoft Office PowerPoint</Application>
  <PresentationFormat>On-screen Show (4:3)</PresentationFormat>
  <Paragraphs>156</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Slide 1</vt:lpstr>
      <vt:lpstr>Slide 2</vt:lpstr>
      <vt:lpstr>Slide 3</vt:lpstr>
      <vt:lpstr>Slide 4</vt:lpstr>
      <vt:lpstr>Slide 5</vt:lpstr>
      <vt:lpstr>Why Neural Network??</vt:lpstr>
      <vt:lpstr>Slide 7</vt:lpstr>
      <vt:lpstr>Important terminology</vt:lpstr>
      <vt:lpstr>Basic Perceptron Model</vt:lpstr>
      <vt:lpstr>Implementation</vt:lpstr>
      <vt:lpstr>Back Propagation</vt:lpstr>
      <vt:lpstr>Derivation by LMS Algorithm</vt:lpstr>
      <vt:lpstr>Results and Observation</vt:lpstr>
      <vt:lpstr>Slide 14</vt:lpstr>
      <vt:lpstr>Slide 15</vt:lpstr>
      <vt:lpstr>Slide 16</vt:lpstr>
      <vt:lpstr>Slide 17</vt:lpstr>
      <vt:lpstr>Slide 18</vt:lpstr>
      <vt:lpstr>Slide 19</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PRATS</dc:creator>
  <cp:lastModifiedBy>PRATEEK</cp:lastModifiedBy>
  <cp:revision>32</cp:revision>
  <dcterms:created xsi:type="dcterms:W3CDTF">2012-12-21T05:25:34Z</dcterms:created>
  <dcterms:modified xsi:type="dcterms:W3CDTF">2012-12-22T03:27:53Z</dcterms:modified>
</cp:coreProperties>
</file>