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3" roundtripDataSignature="AMtx7mhF0TPYywaV1ljY9rKbGur3MCBq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1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1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1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1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 name="Google Shape;40;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1" name="Google Shape;4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7" name="Google Shape;47;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8" name="Google Shape;4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24827" r="33930" t="0"/>
          <a:stretch/>
        </p:blipFill>
        <p:spPr>
          <a:xfrm>
            <a:off x="2667000" y="700087"/>
            <a:ext cx="1219200" cy="1662112"/>
          </a:xfrm>
          <a:prstGeom prst="rect">
            <a:avLst/>
          </a:prstGeom>
          <a:noFill/>
          <a:ln>
            <a:noFill/>
          </a:ln>
        </p:spPr>
      </p:pic>
      <p:sp>
        <p:nvSpPr>
          <p:cNvPr id="90" name="Google Shape;90;p1"/>
          <p:cNvSpPr/>
          <p:nvPr/>
        </p:nvSpPr>
        <p:spPr>
          <a:xfrm>
            <a:off x="2628900" y="2514600"/>
            <a:ext cx="4610100" cy="196451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FF"/>
              </a:buClr>
              <a:buSzPts val="2800"/>
              <a:buFont typeface="Calibri"/>
              <a:buNone/>
            </a:pPr>
            <a:r>
              <a:rPr b="1" i="0" lang="en-US" sz="2800" u="none" cap="none" strike="noStrike">
                <a:solidFill>
                  <a:srgbClr val="0000FF"/>
                </a:solidFill>
                <a:latin typeface="Calibri"/>
                <a:ea typeface="Calibri"/>
                <a:cs typeface="Calibri"/>
                <a:sym typeface="Calibri"/>
              </a:rPr>
              <a:t>ENCRYPTION AND DECRYPTION APPLICATION USING JAVA</a:t>
            </a:r>
            <a:endParaRPr/>
          </a:p>
        </p:txBody>
      </p:sp>
      <p:sp>
        <p:nvSpPr>
          <p:cNvPr id="91" name="Google Shape;91;p1"/>
          <p:cNvSpPr/>
          <p:nvPr/>
        </p:nvSpPr>
        <p:spPr>
          <a:xfrm>
            <a:off x="4285860" y="1992470"/>
            <a:ext cx="2313518"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800"/>
              <a:buFont typeface="Arial"/>
              <a:buNone/>
            </a:pPr>
            <a:r>
              <a:rPr b="1" i="0" lang="en-US" sz="1800" u="none" cap="none" strike="noStrike">
                <a:solidFill>
                  <a:srgbClr val="C00000"/>
                </a:solidFill>
                <a:latin typeface="Arial"/>
                <a:ea typeface="Arial"/>
                <a:cs typeface="Arial"/>
                <a:sym typeface="Arial"/>
              </a:rPr>
              <a:t>DEPT. OF IT &amp; MCA</a:t>
            </a:r>
            <a:endParaRPr b="1" i="0" sz="1800" u="none" cap="none" strike="noStrike">
              <a:solidFill>
                <a:srgbClr val="C00000"/>
              </a:solidFill>
              <a:latin typeface="Arial"/>
              <a:ea typeface="Arial"/>
              <a:cs typeface="Arial"/>
              <a:sym typeface="Arial"/>
            </a:endParaRPr>
          </a:p>
        </p:txBody>
      </p:sp>
      <p:pic>
        <p:nvPicPr>
          <p:cNvPr descr="perfect-bunch-of-red-roses-medium_5a0617b1e2f12a960b18e344f4fcfe54.jpg" id="92" name="Google Shape;92;p1"/>
          <p:cNvPicPr preferRelativeResize="0"/>
          <p:nvPr/>
        </p:nvPicPr>
        <p:blipFill rotWithShape="1">
          <a:blip r:embed="rId4">
            <a:alphaModFix/>
          </a:blip>
          <a:srcRect b="0" l="0" r="0" t="0"/>
          <a:stretch/>
        </p:blipFill>
        <p:spPr>
          <a:xfrm>
            <a:off x="762000" y="2790825"/>
            <a:ext cx="1866900" cy="1866900"/>
          </a:xfrm>
          <a:prstGeom prst="rect">
            <a:avLst/>
          </a:prstGeom>
          <a:noFill/>
          <a:ln>
            <a:noFill/>
          </a:ln>
        </p:spPr>
      </p:pic>
      <p:pic>
        <p:nvPicPr>
          <p:cNvPr descr="perfect-bunch-of-red-roses-medium_5a0617b1e2f12a960b18e344f4fcfe54.jpg" id="93" name="Google Shape;93;p1"/>
          <p:cNvPicPr preferRelativeResize="0"/>
          <p:nvPr/>
        </p:nvPicPr>
        <p:blipFill rotWithShape="1">
          <a:blip r:embed="rId4">
            <a:alphaModFix/>
          </a:blip>
          <a:srcRect b="0" l="0" r="0" t="0"/>
          <a:stretch/>
        </p:blipFill>
        <p:spPr>
          <a:xfrm>
            <a:off x="7124700" y="2781300"/>
            <a:ext cx="1866900" cy="1866900"/>
          </a:xfrm>
          <a:prstGeom prst="rect">
            <a:avLst/>
          </a:prstGeom>
          <a:noFill/>
          <a:ln>
            <a:noFill/>
          </a:ln>
        </p:spPr>
      </p:pic>
      <p:sp>
        <p:nvSpPr>
          <p:cNvPr id="94" name="Google Shape;94;p1"/>
          <p:cNvSpPr txBox="1"/>
          <p:nvPr/>
        </p:nvSpPr>
        <p:spPr>
          <a:xfrm>
            <a:off x="3449637" y="4478337"/>
            <a:ext cx="2968625" cy="19097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Calibri"/>
              <a:buNone/>
            </a:pPr>
            <a:r>
              <a:rPr b="1" i="0" lang="en-US" sz="2800" u="none" cap="none" strike="noStrike">
                <a:solidFill>
                  <a:srgbClr val="000000"/>
                </a:solidFill>
                <a:latin typeface="Calibri"/>
                <a:ea typeface="Calibri"/>
                <a:cs typeface="Calibri"/>
                <a:sym typeface="Calibri"/>
              </a:rPr>
              <a:t>Group7</a:t>
            </a:r>
            <a:endParaRPr b="0" i="0" sz="2800" u="none" cap="none" strike="noStrike">
              <a:solidFill>
                <a:srgbClr val="1F497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Abhijeet Gawas (21)</a:t>
            </a:r>
            <a:endParaRPr b="1" i="0" sz="1800" u="none" cap="none" strike="noStrike">
              <a:solidFill>
                <a:srgbClr val="1F497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Chaitanya Joshi (26)</a:t>
            </a:r>
            <a:endParaRPr b="1" i="0" sz="1800" u="none" cap="none" strike="noStrike">
              <a:solidFill>
                <a:srgbClr val="1F497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Aneesh Khandelwal(31)</a:t>
            </a:r>
            <a:endParaRPr b="1" i="0" sz="1800" u="none" cap="none" strike="noStrike">
              <a:solidFill>
                <a:srgbClr val="1F497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Prateek Roy (45)</a:t>
            </a:r>
            <a:endParaRPr b="1" i="0" sz="1800" u="none" cap="none" strike="noStrike">
              <a:solidFill>
                <a:srgbClr val="1F497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Vishwesh Zad (61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0" name="Google Shape;100;p2"/>
          <p:cNvSpPr txBox="1"/>
          <p:nvPr/>
        </p:nvSpPr>
        <p:spPr>
          <a:xfrm>
            <a:off x="600075" y="68262"/>
            <a:ext cx="83820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2400"/>
              <a:buFont typeface="Verdana"/>
              <a:buNone/>
            </a:pPr>
            <a:r>
              <a:rPr b="1" i="0" lang="en-US" sz="2400" u="none" cap="none" strike="noStrike">
                <a:solidFill>
                  <a:srgbClr val="C00000"/>
                </a:solidFill>
                <a:latin typeface="Verdana"/>
                <a:ea typeface="Verdana"/>
                <a:cs typeface="Verdana"/>
                <a:sym typeface="Verdana"/>
              </a:rPr>
              <a:t>Description</a:t>
            </a:r>
            <a:endParaRPr/>
          </a:p>
        </p:txBody>
      </p:sp>
      <p:sp>
        <p:nvSpPr>
          <p:cNvPr id="101" name="Google Shape;101;p2"/>
          <p:cNvSpPr txBox="1"/>
          <p:nvPr/>
        </p:nvSpPr>
        <p:spPr>
          <a:xfrm>
            <a:off x="914400" y="762000"/>
            <a:ext cx="7772400" cy="3694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Encryption and Decryption System is simple java application that enables the user to encrypt and decrypt the file with ease. The system provides 2 modes of security which user can apply to the text file based on the convenience of the user. The higher security mode implements RSA (Rivest, Shamir, Aldeman) Algorithm and low security mode implement the simple cryptographic technique termed as ceaser cipher. Cryptography is used majority in the application that composed of sensitive piece of data. Example: Banking Details, Health Details. These details stored on the system and later can be used for online verification or transaction, protecting the sensitive information from being breached is also an important aspect of the data. Our system aids user to encrypt and decrypt the file based on security modes.</a:t>
            </a:r>
            <a:br>
              <a:rPr b="0" i="0" lang="en-US" sz="1800" u="none" cap="none" strike="noStrike">
                <a:solidFill>
                  <a:schemeClr val="dk1"/>
                </a:solidFill>
                <a:latin typeface="Arial"/>
                <a:ea typeface="Arial"/>
                <a:cs typeface="Arial"/>
                <a:sym typeface="Arial"/>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7" name="Google Shape;107;p3"/>
          <p:cNvSpPr txBox="1"/>
          <p:nvPr/>
        </p:nvSpPr>
        <p:spPr>
          <a:xfrm>
            <a:off x="2743200" y="98425"/>
            <a:ext cx="4572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800"/>
              <a:buFont typeface="Verdana"/>
              <a:buNone/>
            </a:pPr>
            <a:r>
              <a:rPr b="1" i="0" lang="en-US" sz="1800" u="none" cap="none" strike="noStrike">
                <a:solidFill>
                  <a:srgbClr val="C00000"/>
                </a:solidFill>
                <a:latin typeface="Verdana"/>
                <a:ea typeface="Verdana"/>
                <a:cs typeface="Verdana"/>
                <a:sym typeface="Verdana"/>
              </a:rPr>
              <a:t>Java Swings</a:t>
            </a:r>
            <a:endParaRPr/>
          </a:p>
        </p:txBody>
      </p:sp>
      <p:sp>
        <p:nvSpPr>
          <p:cNvPr id="108" name="Google Shape;108;p3"/>
          <p:cNvSpPr txBox="1"/>
          <p:nvPr/>
        </p:nvSpPr>
        <p:spPr>
          <a:xfrm>
            <a:off x="685800" y="914400"/>
            <a:ext cx="8305800" cy="49707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Swing API is a set of extensible GUI Components to ease the developer's life to create JAVA based Front End/GUI Applications. It is build on top of AWT API and acts as a replacement of AWT API, since it has almost every control corresponding to AWT controls. </a:t>
            </a:r>
            <a:endParaRPr/>
          </a:p>
          <a:p>
            <a:pPr indent="-342900" lvl="0" marL="457200" marR="0" rtl="0" algn="l">
              <a:lnSpc>
                <a:spcPct val="100000"/>
              </a:lnSpc>
              <a:spcBef>
                <a:spcPts val="0"/>
              </a:spcBef>
              <a:spcAft>
                <a:spcPts val="0"/>
              </a:spcAft>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Swing component follows a Model-View-Controller architecture to fulfill the following criteria's.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All Java Swing classes imports form the</a:t>
            </a:r>
            <a:r>
              <a:rPr b="1" i="0" lang="en-US" sz="1800" u="none" cap="none" strike="noStrike">
                <a:solidFill>
                  <a:srgbClr val="000000"/>
                </a:solidFill>
              </a:rPr>
              <a:t> </a:t>
            </a:r>
            <a:r>
              <a:rPr b="1" i="1" lang="en-US" sz="1800" u="none" cap="none" strike="noStrike">
                <a:solidFill>
                  <a:srgbClr val="000000"/>
                </a:solidFill>
              </a:rPr>
              <a:t>import javax.swing.*;</a:t>
            </a:r>
            <a:r>
              <a:rPr b="0" i="0" lang="en-US" sz="1800" u="none" cap="none" strike="noStrike">
                <a:solidFill>
                  <a:srgbClr val="000000"/>
                </a:solidFill>
                <a:latin typeface="Arial"/>
                <a:ea typeface="Arial"/>
                <a:cs typeface="Arial"/>
                <a:sym typeface="Arial"/>
              </a:rPr>
              <a:t> package.  </a:t>
            </a:r>
            <a:endParaRPr/>
          </a:p>
          <a:p>
            <a:pPr indent="-342900" lvl="0" marL="457200" marR="0" rtl="0" algn="l">
              <a:lnSpc>
                <a:spcPct val="100000"/>
              </a:lnSpc>
              <a:spcBef>
                <a:spcPts val="0"/>
              </a:spcBef>
              <a:spcAft>
                <a:spcPts val="0"/>
              </a:spcAft>
              <a:buSzPts val="1800"/>
              <a:buFont typeface="Arial"/>
              <a:buChar char="●"/>
            </a:pPr>
            <a:br>
              <a:rPr b="0" i="0" lang="en-US" sz="1800" u="none" cap="none" strike="noStrike">
                <a:solidFill>
                  <a:schemeClr val="dk1"/>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Java provides an interactive features for design the GUIs toolkit or components like: labels, buttons, text boxes, checkboxes, combo boxes, panels and sliders etc. All AWT flexible components can be handled by the Java Swing.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14" name="Google Shape;114;p4"/>
          <p:cNvSpPr txBox="1"/>
          <p:nvPr/>
        </p:nvSpPr>
        <p:spPr>
          <a:xfrm>
            <a:off x="600075" y="68262"/>
            <a:ext cx="83820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2400"/>
              <a:buFont typeface="Verdana"/>
              <a:buNone/>
            </a:pPr>
            <a:r>
              <a:rPr b="1" i="0" lang="en-US" sz="2400" u="none" cap="none" strike="noStrike">
                <a:solidFill>
                  <a:srgbClr val="C00000"/>
                </a:solidFill>
                <a:latin typeface="Verdana"/>
                <a:ea typeface="Verdana"/>
                <a:cs typeface="Verdana"/>
                <a:sym typeface="Verdana"/>
              </a:rPr>
              <a:t>Rivest Shamir Aldeman Algorithm (Intuition)</a:t>
            </a:r>
            <a:endParaRPr/>
          </a:p>
        </p:txBody>
      </p:sp>
      <p:sp>
        <p:nvSpPr>
          <p:cNvPr id="115" name="Google Shape;115;p4"/>
          <p:cNvSpPr txBox="1"/>
          <p:nvPr/>
        </p:nvSpPr>
        <p:spPr>
          <a:xfrm>
            <a:off x="741400" y="662575"/>
            <a:ext cx="8240700" cy="59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Key Generation </a:t>
            </a:r>
            <a:endParaRPr/>
          </a:p>
          <a:p>
            <a:pPr indent="-1143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Select Large Prime Number p and q respectively</a:t>
            </a:r>
            <a:endParaRPr/>
          </a:p>
          <a:p>
            <a:pPr indent="-1143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Find its product and store it into n that is n = p * q</a:t>
            </a:r>
            <a:endParaRPr/>
          </a:p>
          <a:p>
            <a:pPr indent="-1143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Calculate the Euler Totient E(n) = (p-1) * (q-1)</a:t>
            </a:r>
            <a:endParaRPr/>
          </a:p>
          <a:p>
            <a:pPr indent="-1143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Choose value of e such that  it satisfy the two conditions:</a:t>
            </a:r>
            <a:endParaRPr/>
          </a:p>
          <a:p>
            <a:pPr indent="-342900" lvl="1" marL="12573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1 &lt; e &lt; E(n)</a:t>
            </a:r>
            <a:endParaRPr/>
          </a:p>
          <a:p>
            <a:pPr indent="-342900" lvl="1" marL="12573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gcd(E(n),e) = 1 (Co-prime Integers)</a:t>
            </a:r>
            <a:endParaRPr/>
          </a:p>
          <a:p>
            <a:pPr indent="-1143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Calculate the value of d such that</a:t>
            </a:r>
            <a:endParaRPr/>
          </a:p>
          <a:p>
            <a:pPr indent="-342900" lvl="1" marL="12573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d  * e  mod E(n) = 1</a:t>
            </a:r>
            <a:endParaRPr/>
          </a:p>
          <a:p>
            <a:pPr indent="-1143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Public key = (e, n)</a:t>
            </a:r>
            <a:endParaRPr/>
          </a:p>
          <a:p>
            <a:pPr indent="-114300" lvl="0" marL="457200" marR="0" rtl="0" algn="l">
              <a:lnSpc>
                <a:spcPct val="100000"/>
              </a:lnSpc>
              <a:spcBef>
                <a:spcPts val="0"/>
              </a:spcBef>
              <a:spcAft>
                <a:spcPts val="0"/>
              </a:spcAft>
              <a:buClr>
                <a:srgbClr val="000000"/>
              </a:buClr>
              <a:buSzPts val="1800"/>
              <a:buFont typeface="Calibri"/>
              <a:buAutoNum type="arabicPeriod"/>
            </a:pPr>
            <a:r>
              <a:rPr b="0" i="0" lang="en-US" sz="1800" u="none" cap="none" strike="noStrike">
                <a:solidFill>
                  <a:srgbClr val="000000"/>
                </a:solidFill>
                <a:latin typeface="Arial"/>
                <a:ea typeface="Arial"/>
                <a:cs typeface="Arial"/>
                <a:sym typeface="Arial"/>
              </a:rPr>
              <a:t>Private Key = (d, n)</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Encryption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C = M ^ e mod n</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M: No of characters in the text file</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e: public key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n: Euler Totient Function Product</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C: Cipher Text (Encrypted Text)</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Decryption</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D = C ^ d mod n</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d: private key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1" name="Google Shape;121;p5"/>
          <p:cNvSpPr txBox="1"/>
          <p:nvPr/>
        </p:nvSpPr>
        <p:spPr>
          <a:xfrm>
            <a:off x="2286000" y="107950"/>
            <a:ext cx="4572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800"/>
              <a:buFont typeface="Verdana"/>
              <a:buNone/>
            </a:pPr>
            <a:r>
              <a:rPr b="1" lang="en-US" sz="1800">
                <a:solidFill>
                  <a:srgbClr val="C00000"/>
                </a:solidFill>
                <a:latin typeface="Verdana"/>
                <a:ea typeface="Verdana"/>
                <a:cs typeface="Verdana"/>
                <a:sym typeface="Verdana"/>
              </a:rPr>
              <a:t>Caesar</a:t>
            </a:r>
            <a:r>
              <a:rPr b="1" i="0" lang="en-US" sz="1800" u="none" cap="none" strike="noStrike">
                <a:solidFill>
                  <a:srgbClr val="C00000"/>
                </a:solidFill>
                <a:latin typeface="Verdana"/>
                <a:ea typeface="Verdana"/>
                <a:cs typeface="Verdana"/>
                <a:sym typeface="Verdana"/>
              </a:rPr>
              <a:t> Cipher</a:t>
            </a:r>
            <a:endParaRPr/>
          </a:p>
        </p:txBody>
      </p:sp>
      <p:sp>
        <p:nvSpPr>
          <p:cNvPr id="122" name="Google Shape;122;p5"/>
          <p:cNvSpPr txBox="1"/>
          <p:nvPr/>
        </p:nvSpPr>
        <p:spPr>
          <a:xfrm>
            <a:off x="762000" y="838200"/>
            <a:ext cx="8153400" cy="3140075"/>
          </a:xfrm>
          <a:prstGeom prst="rect">
            <a:avLst/>
          </a:prstGeom>
          <a:noFill/>
          <a:ln>
            <a:noFill/>
          </a:ln>
        </p:spPr>
        <p:txBody>
          <a:bodyPr anchorCtr="0" anchor="t" bIns="45700" lIns="91425" spcFirstLastPara="1" rIns="91425" wrap="square" tIns="45700">
            <a:spAutoFit/>
          </a:bodyPr>
          <a:lstStyle/>
          <a:p>
            <a:pPr indent="-114300" lvl="0" marL="0" marR="0" rtl="0" algn="just">
              <a:lnSpc>
                <a:spcPct val="100000"/>
              </a:lnSpc>
              <a:spcBef>
                <a:spcPts val="0"/>
              </a:spcBef>
              <a:spcAft>
                <a:spcPts val="0"/>
              </a:spcAft>
              <a:buClr>
                <a:srgbClr val="333333"/>
              </a:buClr>
              <a:buSzPts val="1800"/>
              <a:buFont typeface="Arial"/>
              <a:buChar char="•"/>
            </a:pPr>
            <a:r>
              <a:rPr b="0" i="0" lang="en-US" sz="1800" u="none" cap="none" strike="noStrike">
                <a:solidFill>
                  <a:srgbClr val="333333"/>
                </a:solidFill>
                <a:latin typeface="Arial"/>
                <a:ea typeface="Arial"/>
                <a:cs typeface="Arial"/>
                <a:sym typeface="Arial"/>
              </a:rPr>
              <a:t>The Caesar cipher is one of the earliest known and simplest ciphers. </a:t>
            </a:r>
            <a:endParaRPr b="0" i="0" sz="180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None/>
            </a:pPr>
            <a:r>
              <a:t/>
            </a:r>
            <a:endParaRPr sz="1800">
              <a:solidFill>
                <a:srgbClr val="333333"/>
              </a:solidFill>
            </a:endParaRPr>
          </a:p>
          <a:p>
            <a:pPr indent="0" lvl="0" marL="0" marR="0" rtl="0" algn="just">
              <a:lnSpc>
                <a:spcPct val="100000"/>
              </a:lnSpc>
              <a:spcBef>
                <a:spcPts val="0"/>
              </a:spcBef>
              <a:spcAft>
                <a:spcPts val="0"/>
              </a:spcAft>
              <a:buNone/>
            </a:pPr>
            <a:r>
              <a:t/>
            </a:r>
            <a:endParaRPr sz="1800">
              <a:solidFill>
                <a:srgbClr val="333333"/>
              </a:solidFill>
            </a:endParaRPr>
          </a:p>
          <a:p>
            <a:pPr indent="0" lvl="0" marL="457200" marR="0" rtl="0" algn="just">
              <a:lnSpc>
                <a:spcPct val="100000"/>
              </a:lnSpc>
              <a:spcBef>
                <a:spcPts val="0"/>
              </a:spcBef>
              <a:spcAft>
                <a:spcPts val="0"/>
              </a:spcAft>
              <a:buNone/>
            </a:pPr>
            <a:r>
              <a:t/>
            </a:r>
            <a:endParaRPr sz="1800">
              <a:solidFill>
                <a:srgbClr val="333333"/>
              </a:solidFill>
            </a:endParaRPr>
          </a:p>
          <a:p>
            <a:pPr indent="-114300" lvl="0" marL="0" marR="0" rtl="0" algn="just">
              <a:lnSpc>
                <a:spcPct val="100000"/>
              </a:lnSpc>
              <a:spcBef>
                <a:spcPts val="0"/>
              </a:spcBef>
              <a:spcAft>
                <a:spcPts val="0"/>
              </a:spcAft>
              <a:buClr>
                <a:srgbClr val="333333"/>
              </a:buClr>
              <a:buSzPts val="1800"/>
              <a:buFont typeface="Arial"/>
              <a:buChar char="•"/>
            </a:pPr>
            <a:r>
              <a:rPr b="0" i="0" lang="en-US" sz="1800" u="none" cap="none" strike="noStrike">
                <a:solidFill>
                  <a:srgbClr val="333333"/>
                </a:solidFill>
                <a:latin typeface="Arial"/>
                <a:ea typeface="Arial"/>
                <a:cs typeface="Arial"/>
                <a:sym typeface="Arial"/>
              </a:rPr>
              <a:t>It is a type of substitution cipher in which each letter in the plaintext is 'shifted' a certain number of places down the alphabet. </a:t>
            </a:r>
            <a:endParaRPr b="0" i="0" sz="1800" u="none" cap="none" strike="noStrike">
              <a:solidFill>
                <a:srgbClr val="333333"/>
              </a:solidFill>
              <a:latin typeface="Arial"/>
              <a:ea typeface="Arial"/>
              <a:cs typeface="Arial"/>
              <a:sym typeface="Arial"/>
            </a:endParaRPr>
          </a:p>
          <a:p>
            <a:pPr indent="0" lvl="0" marL="457200" marR="0" rtl="0" algn="just">
              <a:lnSpc>
                <a:spcPct val="100000"/>
              </a:lnSpc>
              <a:spcBef>
                <a:spcPts val="0"/>
              </a:spcBef>
              <a:spcAft>
                <a:spcPts val="0"/>
              </a:spcAft>
              <a:buNone/>
            </a:pPr>
            <a:r>
              <a:t/>
            </a:r>
            <a:endParaRPr sz="1800">
              <a:solidFill>
                <a:srgbClr val="333333"/>
              </a:solidFill>
            </a:endParaRPr>
          </a:p>
          <a:p>
            <a:pPr indent="0" lvl="0" marL="0" marR="0" rtl="0" algn="just">
              <a:lnSpc>
                <a:spcPct val="100000"/>
              </a:lnSpc>
              <a:spcBef>
                <a:spcPts val="0"/>
              </a:spcBef>
              <a:spcAft>
                <a:spcPts val="0"/>
              </a:spcAft>
              <a:buNone/>
            </a:pPr>
            <a:r>
              <a:t/>
            </a:r>
            <a:endParaRPr sz="1800">
              <a:solidFill>
                <a:srgbClr val="333333"/>
              </a:solidFill>
            </a:endParaRPr>
          </a:p>
          <a:p>
            <a:pPr indent="0" lvl="0" marL="0" marR="0" rtl="0" algn="just">
              <a:lnSpc>
                <a:spcPct val="100000"/>
              </a:lnSpc>
              <a:spcBef>
                <a:spcPts val="0"/>
              </a:spcBef>
              <a:spcAft>
                <a:spcPts val="0"/>
              </a:spcAft>
              <a:buNone/>
            </a:pPr>
            <a:r>
              <a:t/>
            </a:r>
            <a:endParaRPr sz="1800">
              <a:solidFill>
                <a:srgbClr val="333333"/>
              </a:solidFill>
            </a:endParaRPr>
          </a:p>
          <a:p>
            <a:pPr indent="-114300" lvl="0" marL="0" marR="0" rtl="0" algn="just">
              <a:lnSpc>
                <a:spcPct val="100000"/>
              </a:lnSpc>
              <a:spcBef>
                <a:spcPts val="0"/>
              </a:spcBef>
              <a:spcAft>
                <a:spcPts val="0"/>
              </a:spcAft>
              <a:buClr>
                <a:srgbClr val="333333"/>
              </a:buClr>
              <a:buSzPts val="1800"/>
              <a:buFont typeface="Arial"/>
              <a:buChar char="•"/>
            </a:pPr>
            <a:r>
              <a:rPr b="0" i="0" lang="en-US" sz="1800" u="none" cap="none" strike="noStrike">
                <a:solidFill>
                  <a:srgbClr val="333333"/>
                </a:solidFill>
                <a:latin typeface="Arial"/>
                <a:ea typeface="Arial"/>
                <a:cs typeface="Arial"/>
                <a:sym typeface="Arial"/>
              </a:rPr>
              <a:t>For example, with a shift of 1, A would be replaced by B, B would become C, and so on. The method is named after Julius Caesar, who apparently used it to communicate with his generals.</a:t>
            </a:r>
            <a:endParaRPr b="0" i="0" sz="2800" u="none" cap="none" strike="noStrike">
              <a:solidFill>
                <a:srgbClr val="1F497D"/>
              </a:solidFill>
              <a:latin typeface="Arial"/>
              <a:ea typeface="Arial"/>
              <a:cs typeface="Arial"/>
              <a:sym typeface="Arial"/>
            </a:endParaRPr>
          </a:p>
          <a:p>
            <a:pPr indent="0" lvl="0" marL="0" marR="0" rtl="0" algn="just">
              <a:lnSpc>
                <a:spcPct val="100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8" name="Google Shape;128;p6"/>
          <p:cNvSpPr txBox="1"/>
          <p:nvPr/>
        </p:nvSpPr>
        <p:spPr>
          <a:xfrm>
            <a:off x="2514600" y="136525"/>
            <a:ext cx="4572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800"/>
              <a:buFont typeface="Verdana"/>
              <a:buNone/>
            </a:pPr>
            <a:r>
              <a:rPr b="1" i="0" lang="en-US" sz="1800" u="none" cap="none" strike="noStrike">
                <a:solidFill>
                  <a:srgbClr val="C00000"/>
                </a:solidFill>
                <a:latin typeface="Verdana"/>
                <a:ea typeface="Verdana"/>
                <a:cs typeface="Verdana"/>
                <a:sym typeface="Verdana"/>
              </a:rPr>
              <a:t>Configuration</a:t>
            </a:r>
            <a:endParaRPr/>
          </a:p>
        </p:txBody>
      </p:sp>
      <p:sp>
        <p:nvSpPr>
          <p:cNvPr id="129" name="Google Shape;129;p6"/>
          <p:cNvSpPr txBox="1"/>
          <p:nvPr/>
        </p:nvSpPr>
        <p:spPr>
          <a:xfrm>
            <a:off x="1862100" y="2020800"/>
            <a:ext cx="4503600" cy="1408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33"/>
              </a:buClr>
              <a:buSzPts val="1800"/>
              <a:buFont typeface="Arial"/>
              <a:buNone/>
            </a:pPr>
            <a:r>
              <a:rPr b="0" i="0" lang="en-US" sz="2200" u="none" cap="none" strike="noStrike">
                <a:solidFill>
                  <a:srgbClr val="333333"/>
                </a:solidFill>
                <a:latin typeface="Arial"/>
                <a:ea typeface="Arial"/>
                <a:cs typeface="Arial"/>
                <a:sym typeface="Arial"/>
              </a:rPr>
              <a:t>Front End: Java Swings</a:t>
            </a:r>
            <a:endParaRPr sz="1800"/>
          </a:p>
          <a:p>
            <a:pPr indent="0" lvl="0" marL="0" marR="0" rtl="0" algn="just">
              <a:lnSpc>
                <a:spcPct val="100000"/>
              </a:lnSpc>
              <a:spcBef>
                <a:spcPts val="0"/>
              </a:spcBef>
              <a:spcAft>
                <a:spcPts val="0"/>
              </a:spcAft>
              <a:buClr>
                <a:srgbClr val="333333"/>
              </a:buClr>
              <a:buSzPts val="1800"/>
              <a:buFont typeface="Arial"/>
              <a:buNone/>
            </a:pPr>
            <a:r>
              <a:rPr b="0" i="0" lang="en-US" sz="2200" u="none" cap="none" strike="noStrike">
                <a:solidFill>
                  <a:srgbClr val="333333"/>
                </a:solidFill>
                <a:latin typeface="Arial"/>
                <a:ea typeface="Arial"/>
                <a:cs typeface="Arial"/>
                <a:sym typeface="Arial"/>
              </a:rPr>
              <a:t>Back End: MySQL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thankyounew.jpg" id="135" name="Google Shape;135;p7"/>
          <p:cNvPicPr preferRelativeResize="0"/>
          <p:nvPr/>
        </p:nvPicPr>
        <p:blipFill rotWithShape="1">
          <a:blip r:embed="rId3">
            <a:alphaModFix/>
          </a:blip>
          <a:srcRect b="0" l="0" r="0" t="0"/>
          <a:stretch/>
        </p:blipFill>
        <p:spPr>
          <a:xfrm>
            <a:off x="838200" y="914400"/>
            <a:ext cx="8115300" cy="541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Ashutosh</dc:creator>
</cp:coreProperties>
</file>