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>
        <p:scale>
          <a:sx n="115" d="100"/>
          <a:sy n="115" d="100"/>
        </p:scale>
        <p:origin x="2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19A7B-2876-461B-BDC7-18849C5E3E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Mountain Resort – Revenue Growth Opportunities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B3B59-5925-44EF-951B-53132EEF5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05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8C4DD-233B-4FBD-AD75-31EDBB66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91704-D888-4CE8-A200-EB939AB8D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89" y="2161308"/>
            <a:ext cx="11029615" cy="4305993"/>
          </a:xfrm>
        </p:spPr>
        <p:txBody>
          <a:bodyPr>
            <a:normAutofit/>
          </a:bodyPr>
          <a:lstStyle/>
          <a:p>
            <a:pPr marL="0" marR="0" indent="0">
              <a:buNone/>
            </a:pPr>
            <a:r>
              <a:rPr lang="en-US" sz="1600" b="1" dirty="0">
                <a:effectLst/>
                <a:ea typeface="Times New Roman" panose="02020603050405020304" pitchFamily="18" charset="0"/>
              </a:rPr>
              <a:t>Model scenario II: </a:t>
            </a:r>
            <a:r>
              <a:rPr lang="en-US" sz="1600" i="1" dirty="0">
                <a:effectLst/>
                <a:ea typeface="Times New Roman" panose="02020603050405020304" pitchFamily="18" charset="0"/>
              </a:rPr>
              <a:t>Increase the vertical drop by adding a run to a point 150 feet lower down but requiring the installation of an additional chair lift to bring skiers back up, without additional snow making coverage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. </a:t>
            </a:r>
          </a:p>
          <a:p>
            <a:r>
              <a:rPr lang="en-US" sz="1400" dirty="0">
                <a:effectLst/>
                <a:ea typeface="Times New Roman" panose="02020603050405020304" pitchFamily="18" charset="0"/>
              </a:rPr>
              <a:t>This scenario increases support for ticket price by $1.99. Over the season, this could be expected to amount to $3,474,638 in revenue.</a:t>
            </a:r>
          </a:p>
          <a:p>
            <a:pPr marL="0" marR="0" indent="0">
              <a:buNone/>
            </a:pPr>
            <a:r>
              <a:rPr lang="en-US" sz="1600" b="1" dirty="0">
                <a:effectLst/>
                <a:ea typeface="Times New Roman" panose="02020603050405020304" pitchFamily="18" charset="0"/>
              </a:rPr>
              <a:t>Model scenario III: </a:t>
            </a:r>
            <a:r>
              <a:rPr lang="en-US" sz="1600" i="1" dirty="0">
                <a:effectLst/>
                <a:ea typeface="Times New Roman" panose="02020603050405020304" pitchFamily="18" charset="0"/>
              </a:rPr>
              <a:t>Same as scenario II but adding 2 acres of snow making cover. </a:t>
            </a:r>
          </a:p>
          <a:p>
            <a:r>
              <a:rPr lang="en-US" sz="1400" dirty="0">
                <a:effectLst/>
                <a:ea typeface="Times New Roman" panose="02020603050405020304" pitchFamily="18" charset="0"/>
              </a:rPr>
              <a:t>This scenario increases support for ticket price by $1.99. Over the season, this could be expected to amount to $3,474,638 in revenue. Increase in snow making area by 2 acres made no difference.</a:t>
            </a:r>
          </a:p>
          <a:p>
            <a:pPr marL="0" marR="0" indent="0">
              <a:buNone/>
            </a:pPr>
            <a:r>
              <a:rPr lang="en-US" sz="1600" b="1" dirty="0">
                <a:effectLst/>
                <a:ea typeface="Times New Roman" panose="02020603050405020304" pitchFamily="18" charset="0"/>
              </a:rPr>
              <a:t>Model scenario IV: </a:t>
            </a:r>
            <a:r>
              <a:rPr lang="en-US" sz="1600" i="1" dirty="0">
                <a:effectLst/>
                <a:ea typeface="Times New Roman" panose="02020603050405020304" pitchFamily="18" charset="0"/>
              </a:rPr>
              <a:t>Increase the longest run by 0.2 mile to boast 3.5 miles length, requiring an additional snow making coverage of 4 acres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. </a:t>
            </a:r>
          </a:p>
          <a:p>
            <a:r>
              <a:rPr lang="en-US" sz="1400" dirty="0">
                <a:effectLst/>
                <a:ea typeface="Times New Roman" panose="02020603050405020304" pitchFamily="18" charset="0"/>
              </a:rPr>
              <a:t>It did not have any difference in the ticket prices or revenue.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484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8C4DD-233B-4FBD-AD75-31EDBB66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91704-D888-4CE8-A200-EB939AB8D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89" y="2161308"/>
            <a:ext cx="11029615" cy="4305993"/>
          </a:xfrm>
        </p:spPr>
        <p:txBody>
          <a:bodyPr>
            <a:normAutofit/>
          </a:bodyPr>
          <a:lstStyle/>
          <a:p>
            <a:pPr marL="0" marR="0" indent="0">
              <a:buNone/>
            </a:pPr>
            <a:r>
              <a:rPr lang="en-US" sz="1600" b="1" dirty="0">
                <a:ea typeface="Times New Roman" panose="02020603050405020304" pitchFamily="18" charset="0"/>
              </a:rPr>
              <a:t>Based on the modeling results, the objective of pricing the ticket based on the other facilities the resort has to offer will be best served by model scenario II. </a:t>
            </a:r>
          </a:p>
          <a:p>
            <a:pPr marL="0" marR="0" indent="0">
              <a:buNone/>
            </a:pPr>
            <a:endParaRPr lang="en-US" sz="1600" b="1" dirty="0">
              <a:effectLst/>
              <a:ea typeface="Times New Roman" panose="02020603050405020304" pitchFamily="18" charset="0"/>
            </a:endParaRPr>
          </a:p>
          <a:p>
            <a:pPr marL="0" marR="0" indent="0">
              <a:buNone/>
            </a:pPr>
            <a:r>
              <a:rPr lang="en-US" sz="1600" b="1" dirty="0">
                <a:effectLst/>
                <a:ea typeface="Times New Roman" panose="02020603050405020304" pitchFamily="18" charset="0"/>
              </a:rPr>
              <a:t>Model scenario II: </a:t>
            </a:r>
            <a:r>
              <a:rPr lang="en-US" sz="1600" b="1" dirty="0">
                <a:ea typeface="Times New Roman" panose="02020603050405020304" pitchFamily="18" charset="0"/>
              </a:rPr>
              <a:t> Proposed Actions</a:t>
            </a:r>
            <a:endParaRPr lang="en-US" sz="1600" b="1" dirty="0">
              <a:effectLst/>
              <a:ea typeface="Times New Roman" panose="02020603050405020304" pitchFamily="18" charset="0"/>
            </a:endParaRPr>
          </a:p>
          <a:p>
            <a:r>
              <a:rPr lang="en-US" sz="1600" dirty="0">
                <a:effectLst/>
                <a:ea typeface="Times New Roman" panose="02020603050405020304" pitchFamily="18" charset="0"/>
              </a:rPr>
              <a:t>Increase the vertical drop by adding a run to a point 150 feet lower down </a:t>
            </a:r>
          </a:p>
          <a:p>
            <a:r>
              <a:rPr lang="en-US" sz="1600" dirty="0"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nstall an additional chair lift to bring skiers back up the slope</a:t>
            </a:r>
            <a:endParaRPr lang="en-US" sz="1600" dirty="0"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effectLst/>
              <a:ea typeface="Times New Roman" panose="02020603050405020304" pitchFamily="18" charset="0"/>
            </a:endParaRPr>
          </a:p>
          <a:p>
            <a:pPr marL="0" marR="0" indent="0">
              <a:buNone/>
            </a:pPr>
            <a:r>
              <a:rPr lang="en-US" sz="1600" b="1" dirty="0">
                <a:ea typeface="Times New Roman" panose="02020603050405020304" pitchFamily="18" charset="0"/>
              </a:rPr>
              <a:t>Proposed Results</a:t>
            </a:r>
            <a:endParaRPr lang="en-US" sz="1600" b="1" dirty="0">
              <a:effectLst/>
              <a:ea typeface="Times New Roman" panose="02020603050405020304" pitchFamily="18" charset="0"/>
            </a:endParaRPr>
          </a:p>
          <a:p>
            <a:r>
              <a:rPr lang="en-US" sz="1600" dirty="0">
                <a:effectLst/>
                <a:ea typeface="Times New Roman" panose="02020603050405020304" pitchFamily="18" charset="0"/>
              </a:rPr>
              <a:t>This scenario increases support for ticket price by $1.99. From $81.00 USD to $82.99 USD</a:t>
            </a:r>
            <a:endParaRPr lang="en-US" sz="1600" dirty="0">
              <a:ea typeface="Times New Roman" panose="02020603050405020304" pitchFamily="18" charset="0"/>
            </a:endParaRPr>
          </a:p>
          <a:p>
            <a:r>
              <a:rPr lang="en-US" sz="1600" dirty="0">
                <a:effectLst/>
                <a:ea typeface="Times New Roman" panose="02020603050405020304" pitchFamily="18" charset="0"/>
              </a:rPr>
              <a:t>Over the season</a:t>
            </a:r>
            <a:r>
              <a:rPr lang="en-US" sz="1600" dirty="0">
                <a:ea typeface="Times New Roman" panose="02020603050405020304" pitchFamily="18" charset="0"/>
              </a:rPr>
              <a:t> revenue generation - 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$3,474,638 USD.  </a:t>
            </a:r>
          </a:p>
          <a:p>
            <a:r>
              <a:rPr lang="en-US" sz="1600" dirty="0">
                <a:effectLst/>
                <a:ea typeface="Times New Roman" panose="02020603050405020304" pitchFamily="18" charset="0"/>
              </a:rPr>
              <a:t>This supplants the $1.5M USD cost of the new chair lift bringing its </a:t>
            </a:r>
            <a:r>
              <a:rPr lang="en-US" sz="1600" dirty="0">
                <a:ea typeface="Times New Roman" panose="02020603050405020304" pitchFamily="18" charset="0"/>
              </a:rPr>
              <a:t>simple payback </a:t>
            </a:r>
            <a:r>
              <a:rPr lang="en-US" sz="1600">
                <a:ea typeface="Times New Roman" panose="02020603050405020304" pitchFamily="18" charset="0"/>
              </a:rPr>
              <a:t>on investment </a:t>
            </a:r>
            <a:r>
              <a:rPr lang="en-US" sz="1600" dirty="0">
                <a:ea typeface="Times New Roman" panose="02020603050405020304" pitchFamily="18" charset="0"/>
              </a:rPr>
              <a:t>to less than 1 year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884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8C4DD-233B-4FBD-AD75-31EDBB66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91704-D888-4CE8-A200-EB939AB8D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89" y="2161308"/>
            <a:ext cx="11029615" cy="4305993"/>
          </a:xfrm>
        </p:spPr>
        <p:txBody>
          <a:bodyPr>
            <a:normAutofit lnSpcReduction="10000"/>
          </a:bodyPr>
          <a:lstStyle/>
          <a:p>
            <a:r>
              <a:rPr lang="en-US" sz="1700" dirty="0"/>
              <a:t>Context </a:t>
            </a:r>
          </a:p>
          <a:p>
            <a:pPr marL="576000" lvl="2"/>
            <a:r>
              <a:rPr lang="en-US" dirty="0"/>
              <a:t>Big Mountain Resort - ski resort located in Montana. </a:t>
            </a:r>
          </a:p>
          <a:p>
            <a:pPr marL="576000" lvl="2"/>
            <a:r>
              <a:rPr lang="en-US" dirty="0"/>
              <a:t>It offers spectacular views of Glacier National Park and Flathead National Forest, with access to 105 trails with ability to accommodate skiers and riders of all levels and abilities. </a:t>
            </a:r>
          </a:p>
          <a:p>
            <a:pPr lvl="2"/>
            <a:r>
              <a:rPr lang="en-US" b="0" i="0" u="none" strike="noStrike" baseline="0" dirty="0"/>
              <a:t>These are serviced by 11 lifts, 2 T-bars, and 1 magic carpet for novice skiers. </a:t>
            </a:r>
          </a:p>
          <a:p>
            <a:pPr lvl="2"/>
            <a:r>
              <a:rPr lang="en-US" b="0" i="0" u="none" strike="noStrike" baseline="0" dirty="0"/>
              <a:t>The longest run is 3.3 miles in length. The base elevation is 4,464 ft.</a:t>
            </a:r>
          </a:p>
          <a:p>
            <a:pPr lvl="2"/>
            <a:r>
              <a:rPr lang="en-US" dirty="0"/>
              <a:t>T</a:t>
            </a:r>
            <a:r>
              <a:rPr lang="en-US" b="0" i="0" u="none" strike="noStrike" baseline="0" dirty="0"/>
              <a:t>he summit is 6,817 ft with a vertical drop of 2,353 ft</a:t>
            </a:r>
            <a:endParaRPr lang="en-US" dirty="0"/>
          </a:p>
          <a:p>
            <a:pPr marL="576000" lvl="2"/>
            <a:r>
              <a:rPr lang="en-US" dirty="0"/>
              <a:t>The resort recently installed an additional chair lift that has increased the operating cost by about $1.54 M USD.</a:t>
            </a:r>
          </a:p>
          <a:p>
            <a:r>
              <a:rPr lang="en-US" sz="1700" b="0" i="0" u="none" strike="noStrike" baseline="0" dirty="0"/>
              <a:t>Current Strategy</a:t>
            </a:r>
          </a:p>
          <a:p>
            <a:pPr lvl="1"/>
            <a:r>
              <a:rPr lang="en-US" sz="1400" dirty="0"/>
              <a:t>To charge a premium on the ticket price above the average prices of resorts in its market segment. </a:t>
            </a:r>
          </a:p>
          <a:p>
            <a:pPr lvl="1"/>
            <a:r>
              <a:rPr lang="en-US" sz="1400" dirty="0"/>
              <a:t>Pain point – current pricing strategy does not provide a good sense of how important some facilities are compared to others.</a:t>
            </a:r>
          </a:p>
          <a:p>
            <a:r>
              <a:rPr lang="en-US" sz="1700" dirty="0"/>
              <a:t>Expectation</a:t>
            </a:r>
          </a:p>
          <a:p>
            <a:pPr lvl="1"/>
            <a:r>
              <a:rPr lang="en-US" sz="1400" dirty="0"/>
              <a:t>To implement a business strategy that addressed the pain point to influence the ticket prices.   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490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8C4DD-233B-4FBD-AD75-31EDBB66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91704-D888-4CE8-A200-EB939AB8D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89" y="2161308"/>
            <a:ext cx="11029615" cy="4305993"/>
          </a:xfrm>
        </p:spPr>
        <p:txBody>
          <a:bodyPr>
            <a:normAutofit/>
          </a:bodyPr>
          <a:lstStyle/>
          <a:p>
            <a:r>
              <a:rPr lang="en-US" sz="1700" dirty="0"/>
              <a:t>Problem Statement</a:t>
            </a:r>
          </a:p>
          <a:p>
            <a:pPr lvl="1"/>
            <a:r>
              <a:rPr lang="en-US" sz="1400" i="0" u="none" strike="noStrike" cap="none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Identification of opportunities that exists within Big Mountain Resort’s facilities to </a:t>
            </a:r>
            <a:r>
              <a:rPr lang="en-US" sz="1400" dirty="0">
                <a:solidFill>
                  <a:schemeClr val="tx1"/>
                </a:solidFill>
              </a:rPr>
              <a:t>substantiate increase in the ticket prices in order to increase annual revenue by $1.5 million, to offset the additional operating expense, within the next year.</a:t>
            </a:r>
          </a:p>
          <a:p>
            <a:r>
              <a:rPr lang="en-US" sz="1700" dirty="0"/>
              <a:t>Scope of Solution – Focus on the following facilities</a:t>
            </a:r>
          </a:p>
          <a:p>
            <a:pPr lvl="1"/>
            <a:r>
              <a:rPr lang="en-US" sz="14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vertical drop</a:t>
            </a:r>
          </a:p>
          <a:p>
            <a:pPr lvl="1"/>
            <a:r>
              <a:rPr lang="en-US" sz="14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terrain parks</a:t>
            </a:r>
          </a:p>
          <a:p>
            <a:pPr lvl="1"/>
            <a:r>
              <a:rPr lang="en-US" sz="14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longest run in the resort</a:t>
            </a:r>
          </a:p>
          <a:p>
            <a:pPr lvl="1"/>
            <a:r>
              <a:rPr lang="en-US" sz="14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average snowfall</a:t>
            </a:r>
          </a:p>
          <a:p>
            <a:pPr lvl="1"/>
            <a:r>
              <a:rPr lang="en-US" sz="1400" dirty="0"/>
              <a:t>area covered by snow making machines</a:t>
            </a:r>
          </a:p>
          <a:p>
            <a:pPr lvl="1"/>
            <a:r>
              <a:rPr lang="en-US" sz="14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skiable terrain</a:t>
            </a:r>
          </a:p>
          <a:p>
            <a:pPr lvl="1"/>
            <a:r>
              <a:rPr lang="en-US" sz="14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night skiing area</a:t>
            </a:r>
            <a:endParaRPr lang="en-US" sz="1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695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979A0-DC19-4437-BF32-C66136732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Key Findings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60EE91-C39D-4300-A1A6-C61D61EE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5CC62428-7DF4-45A0-94AE-E417F2EF54D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105" y="2361056"/>
            <a:ext cx="3255766" cy="1778379"/>
          </a:xfrm>
          <a:prstGeom prst="rect">
            <a:avLst/>
          </a:prstGeom>
          <a:noFill/>
        </p:spPr>
      </p:pic>
      <p:pic>
        <p:nvPicPr>
          <p:cNvPr id="5" name="Picture 4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AE84CD62-1908-4D71-9573-41F8D864567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401" y="4231896"/>
            <a:ext cx="3278118" cy="1778379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BAE70-0E0B-43D5-904F-98D303B10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5" y="2180496"/>
            <a:ext cx="7105481" cy="40456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effectLst/>
                <a:ea typeface="Calibri" panose="020F0502020204030204" pitchFamily="34" charset="0"/>
              </a:rPr>
              <a:t>Big Mountain Resort’s actual ticket price </a:t>
            </a:r>
            <a:r>
              <a:rPr lang="en-US" sz="1400" dirty="0"/>
              <a:t>–</a:t>
            </a:r>
            <a:r>
              <a:rPr lang="en-US" sz="1400" dirty="0">
                <a:effectLst/>
                <a:ea typeface="Calibri" panose="020F0502020204030204" pitchFamily="34" charset="0"/>
              </a:rPr>
              <a:t> $81.00 USD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ea typeface="Calibri" panose="020F0502020204030204" pitchFamily="34" charset="0"/>
              </a:rPr>
              <a:t>M</a:t>
            </a:r>
            <a:r>
              <a:rPr lang="en-US" sz="1400" dirty="0">
                <a:effectLst/>
                <a:ea typeface="Calibri" panose="020F0502020204030204" pitchFamily="34" charset="0"/>
              </a:rPr>
              <a:t>odeled price </a:t>
            </a:r>
            <a:r>
              <a:rPr lang="en-US" sz="1400" dirty="0"/>
              <a:t>– </a:t>
            </a:r>
            <a:r>
              <a:rPr lang="en-US" sz="1400" dirty="0">
                <a:effectLst/>
                <a:ea typeface="Calibri" panose="020F0502020204030204" pitchFamily="34" charset="0"/>
              </a:rPr>
              <a:t>$95.87 USD (suggests a strong case for ticket price increase)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ea typeface="Calibri" panose="020F0502020204030204" pitchFamily="34" charset="0"/>
              </a:rPr>
              <a:t>Customer footfall </a:t>
            </a:r>
            <a:r>
              <a:rPr lang="en-US" sz="1400" dirty="0">
                <a:effectLst/>
                <a:ea typeface="Calibri" panose="020F0502020204030204" pitchFamily="34" charset="0"/>
              </a:rPr>
              <a:t> 350,000-visitor to the resort, each visitor skis for 5 days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effectLst/>
                <a:ea typeface="Times New Roman" panose="02020603050405020304" pitchFamily="18" charset="0"/>
              </a:rPr>
              <a:t>Ticket prices for the resort sits on the higher end compared to prices within Montana. </a:t>
            </a:r>
          </a:p>
          <a:p>
            <a:pPr marL="0" indent="0">
              <a:lnSpc>
                <a:spcPct val="90000"/>
              </a:lnSpc>
              <a:buNone/>
            </a:pPr>
            <a:endParaRPr lang="en-US" sz="1500" dirty="0">
              <a:ea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500" i="1" dirty="0">
              <a:ea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500" i="1" dirty="0">
              <a:ea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500" i="1" dirty="0">
              <a:ea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500" i="1" dirty="0">
              <a:ea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200" i="1" dirty="0">
                <a:ea typeface="Calibri" panose="020F0502020204030204" pitchFamily="34" charset="0"/>
              </a:rPr>
              <a:t>Inherent assumption </a:t>
            </a:r>
            <a:r>
              <a:rPr lang="en-US" sz="1200" i="1" dirty="0"/>
              <a:t>– </a:t>
            </a:r>
            <a:r>
              <a:rPr lang="en-US" sz="1200" i="1" dirty="0">
                <a:effectLst/>
                <a:ea typeface="Calibri" panose="020F0502020204030204" pitchFamily="34" charset="0"/>
              </a:rPr>
              <a:t>other resorts in the market segment accurately set their prices according to what the market (the ticket-buying public) supports.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500" i="1" dirty="0"/>
          </a:p>
        </p:txBody>
      </p:sp>
    </p:spTree>
    <p:extLst>
      <p:ext uri="{BB962C8B-B14F-4D97-AF65-F5344CB8AC3E}">
        <p14:creationId xmlns:p14="http://schemas.microsoft.com/office/powerpoint/2010/main" val="825154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979A0-DC19-4437-BF32-C66136732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Key Findings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60EE91-C39D-4300-A1A6-C61D61EE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BAE70-0E0B-43D5-904F-98D303B10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5" y="2180496"/>
            <a:ext cx="7105481" cy="4045683"/>
          </a:xfrm>
        </p:spPr>
        <p:txBody>
          <a:bodyPr>
            <a:normAutofit/>
          </a:bodyPr>
          <a:lstStyle/>
          <a:p>
            <a:pPr marL="342900" marR="0" lvl="0" indent="-342900"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ea typeface="Times New Roman" panose="02020603050405020304" pitchFamily="18" charset="0"/>
              </a:rPr>
              <a:t>The resort does well for vertical drop, but there are still quite a few resorts with a greater drop.</a:t>
            </a:r>
          </a:p>
          <a:p>
            <a:pPr marL="342900" marR="0" lvl="0" indent="-342900"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ea typeface="Times New Roman" panose="02020603050405020304" pitchFamily="18" charset="0"/>
              </a:rPr>
              <a:t>The resort is very high up the league table of snow making area. </a:t>
            </a:r>
          </a:p>
          <a:p>
            <a:pPr marL="0" indent="0">
              <a:lnSpc>
                <a:spcPct val="90000"/>
              </a:lnSpc>
              <a:buNone/>
            </a:pPr>
            <a:endParaRPr lang="en-US" sz="1500" dirty="0">
              <a:ea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500" i="1" dirty="0">
              <a:ea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500" i="1" dirty="0">
              <a:ea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500" i="1" dirty="0">
              <a:ea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500" i="1" dirty="0">
              <a:ea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200" i="1" dirty="0">
              <a:effectLst/>
              <a:ea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500" i="1" dirty="0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1D11C2FB-50EB-48F0-A626-F8DD4E1CFFA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36" y="2339426"/>
            <a:ext cx="3269471" cy="1797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0CFDD0DA-3A74-43EF-8E90-A4F359C411E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16" y="4295434"/>
            <a:ext cx="3268991" cy="17970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2244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979A0-DC19-4437-BF32-C66136732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Key Findings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60EE91-C39D-4300-A1A6-C61D61EE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BAE70-0E0B-43D5-904F-98D303B10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5" y="2180496"/>
            <a:ext cx="7105481" cy="4045683"/>
          </a:xfrm>
        </p:spPr>
        <p:txBody>
          <a:bodyPr>
            <a:normAutofit/>
          </a:bodyPr>
          <a:lstStyle/>
          <a:p>
            <a:pPr marL="342900" marR="0" lvl="0" indent="-342900"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ea typeface="Times New Roman" panose="02020603050405020304" pitchFamily="18" charset="0"/>
              </a:rPr>
              <a:t>It has amongst the highest number of total chairs, resorts with more appear to be outliers. </a:t>
            </a:r>
          </a:p>
          <a:p>
            <a:pPr marL="342900" marR="0" lvl="0" indent="-342900"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ea typeface="Times New Roman" panose="02020603050405020304" pitchFamily="18" charset="0"/>
              </a:rPr>
              <a:t>Most resorts have no fast quads. Big Mountain Resort has 3, which puts it high up that league table. There are some values much higher, but they are rare. </a:t>
            </a:r>
          </a:p>
          <a:p>
            <a:pPr marL="0" indent="0">
              <a:lnSpc>
                <a:spcPct val="90000"/>
              </a:lnSpc>
              <a:buNone/>
            </a:pPr>
            <a:endParaRPr lang="en-US" sz="1500" dirty="0">
              <a:ea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500" i="1" dirty="0">
              <a:ea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500" i="1" dirty="0">
              <a:ea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500" i="1" dirty="0">
              <a:ea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500" i="1" dirty="0">
              <a:ea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200" i="1" dirty="0">
              <a:effectLst/>
              <a:ea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500" i="1" dirty="0"/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4C21A275-54D8-4018-AF9C-B7329CC9EF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16" y="2343870"/>
            <a:ext cx="3269814" cy="1797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D4C32B78-2E9B-4522-84E9-372DC02D24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4304321"/>
            <a:ext cx="3354338" cy="18262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0278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979A0-DC19-4437-BF32-C66136732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Key Findings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60EE91-C39D-4300-A1A6-C61D61EE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BAE70-0E0B-43D5-904F-98D303B10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5" y="2180496"/>
            <a:ext cx="7105481" cy="4045683"/>
          </a:xfrm>
        </p:spPr>
        <p:txBody>
          <a:bodyPr>
            <a:normAutofit/>
          </a:bodyPr>
          <a:lstStyle/>
          <a:p>
            <a:pPr marL="342900" marR="0" lvl="0" indent="-342900"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ea typeface="Times New Roman" panose="02020603050405020304" pitchFamily="18" charset="0"/>
              </a:rPr>
              <a:t>Big Mountain Resort compares well for the number of runs. There are some resorts with more, but not many. </a:t>
            </a:r>
          </a:p>
          <a:p>
            <a:pPr marL="342900" marR="0" lvl="0" indent="-342900"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ea typeface="Times New Roman" panose="02020603050405020304" pitchFamily="18" charset="0"/>
              </a:rPr>
              <a:t>The resort has one of the longest runs.  Although it is just over half the length of the longest, the longer ones are rare. </a:t>
            </a:r>
          </a:p>
          <a:p>
            <a:pPr marL="0" indent="0">
              <a:lnSpc>
                <a:spcPct val="90000"/>
              </a:lnSpc>
              <a:buNone/>
            </a:pPr>
            <a:endParaRPr lang="en-US" sz="1500" dirty="0">
              <a:ea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500" i="1" dirty="0">
              <a:ea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500" i="1" dirty="0">
              <a:ea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500" i="1" dirty="0">
              <a:ea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500" i="1" dirty="0">
              <a:ea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200" i="1" dirty="0">
              <a:effectLst/>
              <a:ea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500" i="1" dirty="0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AE7EA4AF-5DBB-4040-A3FC-483805F0B7D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11" y="2316657"/>
            <a:ext cx="3354165" cy="1814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7CCB9925-8370-439A-9087-32AA3D48EB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4263796"/>
            <a:ext cx="3354165" cy="18298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8726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979A0-DC19-4437-BF32-C66136732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Key Findings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3BD40112-E6FF-4D0D-9467-3C44A251382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106" y="2784762"/>
            <a:ext cx="4696580" cy="2676699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BAE70-0E0B-43D5-904F-98D303B10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pPr marL="342900" marR="0" lvl="0" indent="-342900">
              <a:buFont typeface="Symbol" panose="05050102010706020507" pitchFamily="18" charset="2"/>
              <a:buChar char=""/>
            </a:pPr>
            <a:r>
              <a:rPr lang="en-US" dirty="0">
                <a:effectLst/>
                <a:ea typeface="Times New Roman" panose="02020603050405020304" pitchFamily="18" charset="0"/>
              </a:rPr>
              <a:t>Big Mountain is amongst the resorts with the largest amount of skiable terrain. </a:t>
            </a:r>
          </a:p>
          <a:p>
            <a:pPr marL="0" indent="0">
              <a:buNone/>
            </a:pPr>
            <a:endParaRPr lang="en-US" dirty="0"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i="1" dirty="0"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i="1" dirty="0"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i="1" dirty="0"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i="1" dirty="0"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i="1" dirty="0">
              <a:effectLst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8104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979A0-DC19-4437-BF32-C66136732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Modeling results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BAE70-0E0B-43D5-904F-98D303B10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913" y="3133898"/>
            <a:ext cx="5275001" cy="3574473"/>
          </a:xfrm>
        </p:spPr>
        <p:txBody>
          <a:bodyPr>
            <a:normAutofit/>
          </a:bodyPr>
          <a:lstStyle/>
          <a:p>
            <a:pPr marL="0" marR="0" lvl="0" indent="0">
              <a:buNone/>
            </a:pPr>
            <a:r>
              <a:rPr lang="en-US" sz="1600" b="1" dirty="0">
                <a:effectLst/>
                <a:ea typeface="Calibri" panose="020F0502020204030204" pitchFamily="34" charset="0"/>
              </a:rPr>
              <a:t>Model scenario 1:</a:t>
            </a:r>
            <a:r>
              <a:rPr lang="en-US" sz="1600" dirty="0">
                <a:effectLst/>
                <a:ea typeface="Calibri" panose="020F0502020204030204" pitchFamily="34" charset="0"/>
              </a:rPr>
              <a:t> </a:t>
            </a:r>
            <a:r>
              <a:rPr lang="en-US" sz="1600" i="1" dirty="0">
                <a:effectLst/>
                <a:ea typeface="Calibri" panose="020F0502020204030204" pitchFamily="34" charset="0"/>
              </a:rPr>
              <a:t>Permanently shutting down up to 10 of the least used runs. </a:t>
            </a:r>
          </a:p>
          <a:p>
            <a:pPr marL="342900" marR="0" lvl="0" indent="-342900"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ea typeface="Calibri" panose="020F0502020204030204" pitchFamily="34" charset="0"/>
              </a:rPr>
              <a:t>Different scenarios were analyzed from closing 1 to maximum 10 runs. </a:t>
            </a:r>
          </a:p>
          <a:p>
            <a:pPr marL="342900" marR="0" lvl="0" indent="-342900"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ea typeface="Calibri" panose="020F0502020204030204" pitchFamily="34" charset="0"/>
              </a:rPr>
              <a:t>The model showed that closing one run makes no difference.</a:t>
            </a:r>
          </a:p>
          <a:p>
            <a:pPr marL="342900" marR="0" lvl="0" indent="-342900"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ea typeface="Calibri" panose="020F0502020204030204" pitchFamily="34" charset="0"/>
              </a:rPr>
              <a:t>Closing 2 and 3 successively reduces support for ticket price and so revenue down by $1.2M. </a:t>
            </a:r>
          </a:p>
          <a:p>
            <a:pPr marL="342900" marR="0" lvl="0" indent="-342900"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ea typeface="Calibri" panose="020F0502020204030204" pitchFamily="34" charset="0"/>
              </a:rPr>
              <a:t>If Big Mountain closes 3 runs, it seems they may as well close 4 or 5 as there's no further loss in ticket price or revenue. </a:t>
            </a:r>
          </a:p>
          <a:p>
            <a:pPr marL="342900" marR="0" lvl="0" indent="-342900"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ea typeface="Calibri" panose="020F0502020204030204" pitchFamily="34" charset="0"/>
              </a:rPr>
              <a:t>Increasing the closures down to 6 or more leads to a large drop in ticket price and revenue with as much as $3M by closing 10 runs.</a:t>
            </a:r>
            <a:endParaRPr lang="en-US" sz="1400" dirty="0"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i="1" dirty="0"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i="1" dirty="0"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i="1" dirty="0"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i="1" dirty="0"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i="1" dirty="0">
              <a:effectLst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02DFCEAB-7AF6-49B3-A0B5-CC44B8C248D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86" y="2842953"/>
            <a:ext cx="4674371" cy="24938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196622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98</TotalTime>
  <Words>894</Words>
  <Application>Microsoft Office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Gill Sans MT</vt:lpstr>
      <vt:lpstr>Symbol</vt:lpstr>
      <vt:lpstr>Wingdings 2</vt:lpstr>
      <vt:lpstr>Dividend</vt:lpstr>
      <vt:lpstr>Big Mountain Resort – Revenue Growth Opportunities</vt:lpstr>
      <vt:lpstr>Problem identification</vt:lpstr>
      <vt:lpstr>Problem identification</vt:lpstr>
      <vt:lpstr>Key Findings</vt:lpstr>
      <vt:lpstr>Key Findings</vt:lpstr>
      <vt:lpstr>Key Findings</vt:lpstr>
      <vt:lpstr>Key Findings</vt:lpstr>
      <vt:lpstr>Key Findings</vt:lpstr>
      <vt:lpstr>Modeling results</vt:lpstr>
      <vt:lpstr>Modeling results</vt:lpstr>
      <vt:lpstr>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 – Revenue Growth Opportunities</dc:title>
  <dc:creator>Prateek Choudhary</dc:creator>
  <cp:lastModifiedBy>Prateek Choudhary</cp:lastModifiedBy>
  <cp:revision>5</cp:revision>
  <dcterms:created xsi:type="dcterms:W3CDTF">2021-09-16T02:11:46Z</dcterms:created>
  <dcterms:modified xsi:type="dcterms:W3CDTF">2021-09-16T03:50:02Z</dcterms:modified>
</cp:coreProperties>
</file>