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B8DA-E70E-4EE8-85F3-636CDF364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146D3-3DCA-49B8-A524-DA6B6E7DF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6E69-F0F3-4334-B077-408470D6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DFD1-00A8-45F9-B98D-34141EA06A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E38E-FA5E-400A-B8CC-3D260076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79DC8-2521-43F6-A861-96DF16F9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7723-6851-4EDB-98FE-949F4761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AA47-4E3E-4E80-AC22-B6B0AB94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A0AED-D568-4832-8A9E-AC8B5AB2D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F05D-FA58-43A5-8451-DF7F1A5B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DFD1-00A8-45F9-B98D-34141EA06A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F636E-48A7-44D2-BA0C-D4621A36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71C3-A841-4942-83D1-4EE05868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7723-6851-4EDB-98FE-949F4761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EC78E-7DE8-412A-8CC2-8BD4ED30D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8607B-65F5-4C3A-9D6B-4B7D77D71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AFB58-71C5-433C-8D71-C2D00C58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DFD1-00A8-45F9-B98D-34141EA06A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93D79-F8CE-4A65-8FB5-5B1D6A17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DB1FC-7028-41F5-A7B6-F0346D2B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7723-6851-4EDB-98FE-949F4761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0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73E2-D59C-4972-98FC-77A5E297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1D38-97C9-42CE-9EB7-A9DC88228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B11D-3CF0-49E4-A57F-7D1DD113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DFD1-00A8-45F9-B98D-34141EA06A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E710E-3F1A-49C4-A516-A29BD889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0F84A-6A12-4783-AEC7-976D1CD8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7723-6851-4EDB-98FE-949F4761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C9B6-1E2D-487A-8A9D-5034AC9C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1C3E7-7355-44D5-9D58-5D576ECD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16E72-8BEC-4DC4-95AD-914E2265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DFD1-00A8-45F9-B98D-34141EA06A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98B4A-B5D6-43EB-A93C-649D704D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49F6B-637C-4E2D-8B62-BF0E495C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7723-6851-4EDB-98FE-949F4761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3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6F42-D293-4238-8A37-6E59D75E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D8F9-A5EC-4BA6-98FA-1E285D262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6BC02-16DC-41DC-AEE7-4842459E5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B142A-95E8-47FB-8F72-69E26B1D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DFD1-00A8-45F9-B98D-34141EA06A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C0054-BE04-45A5-88DC-76A16E93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E1981-E281-4B34-A331-24C41F80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7723-6851-4EDB-98FE-949F4761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81DE-FD62-4452-8B59-289D3D12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3444A-FA87-4715-A139-1C9A0600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F89C3-5FCE-4560-A3AA-8D4929B3A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217C9-986C-423C-9360-EC1652B48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E8237-C2A1-42FD-B007-75C31154C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BE5BE-31FD-4029-A8C7-7713AF80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DFD1-00A8-45F9-B98D-34141EA06A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D8FD8-03D7-4989-9867-5531BD0A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E46FB-923E-4E0E-AEB3-2058D5FE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7723-6851-4EDB-98FE-949F4761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3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15A8-E00C-4894-989E-6367F977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F2B12-7E63-45BE-A91B-926007D5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DFD1-00A8-45F9-B98D-34141EA06A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14846-9645-4D45-884B-6FB2A38C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AA8E0-F252-402D-BDF7-173CB20A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7723-6851-4EDB-98FE-949F4761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8504F-1D29-4589-9B85-2953D9B1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DFD1-00A8-45F9-B98D-34141EA06A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E642B-B2E7-4EB9-8567-D9529E33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8A76A-D981-4896-B284-D6E5BBCF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7723-6851-4EDB-98FE-949F4761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2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0BDB-0480-42C4-B576-A25B1087B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F6BEF-3210-4D6B-A07D-E56584D5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014EF-0D4D-4E4F-9C4E-CCB8553FC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2CC57-F97F-4DDF-995B-01B18CF4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DFD1-00A8-45F9-B98D-34141EA06A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0EC1E-1BDB-4F9A-8624-8F039348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A81A-1F72-41C4-A89D-19582068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7723-6851-4EDB-98FE-949F4761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EFFB-41A1-42AB-B31C-A45D896B1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FE4AD-6013-437A-8EF4-48F89C516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5EFB1-9944-42C3-B299-A941609FE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D88A4-2DDD-4F4D-B903-F7055DEB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DFD1-00A8-45F9-B98D-34141EA06A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AAA89-F165-4351-B4BD-33D30E83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BE3EC-10FD-45B2-A50B-0EBDEF33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7723-6851-4EDB-98FE-949F4761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1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5E1B4-0CF1-48E8-AE91-A8A06303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435FE-32EA-4493-95EA-58C95DD86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1C5FB-59A7-4586-ADF1-435698F51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9DFD1-00A8-45F9-B98D-34141EA06A45}" type="datetimeFigureOut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EF19-2D1D-4DB0-B3DD-62D9E993D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37789-2104-4AAC-B10B-B133EDBA5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7723-6851-4EDB-98FE-949F47615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3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35BD-7277-4403-BD5D-6415D794BA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COVID death rate and World Health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003D3-ACBD-47B1-BF21-A4EFB1A4C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Jyothi Samudrala</a:t>
            </a:r>
          </a:p>
        </p:txBody>
      </p:sp>
    </p:spTree>
    <p:extLst>
      <p:ext uri="{BB962C8B-B14F-4D97-AF65-F5344CB8AC3E}">
        <p14:creationId xmlns:p14="http://schemas.microsoft.com/office/powerpoint/2010/main" val="36454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FA36-3EFE-4F11-B9B0-CB428E7B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Covariance, </a:t>
            </a:r>
            <a:r>
              <a:rPr lang="en-US" dirty="0" err="1"/>
              <a:t>Pearsonr</a:t>
            </a:r>
            <a:r>
              <a:rPr lang="en-US" dirty="0"/>
              <a:t> and </a:t>
            </a:r>
            <a:r>
              <a:rPr lang="en-US" dirty="0" err="1"/>
              <a:t>Spearmanr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47DE-9AD5-49DB-AC78-52AE49402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Covariance for </a:t>
            </a:r>
            <a:r>
              <a:rPr lang="en-US" dirty="0" err="1"/>
              <a:t>alcoholconsumption_percapita</a:t>
            </a:r>
            <a:r>
              <a:rPr lang="en-US" dirty="0"/>
              <a:t>: 2.05870018</a:t>
            </a:r>
          </a:p>
          <a:p>
            <a:r>
              <a:rPr lang="en-US" dirty="0" err="1"/>
              <a:t>Pearsonr</a:t>
            </a:r>
            <a:r>
              <a:rPr lang="en-US" dirty="0"/>
              <a:t> for </a:t>
            </a:r>
            <a:r>
              <a:rPr lang="en-US" dirty="0" err="1"/>
              <a:t>alcoholconsumption_percapita</a:t>
            </a:r>
            <a:r>
              <a:rPr lang="en-US" dirty="0"/>
              <a:t>:  0.12998802336952864</a:t>
            </a:r>
          </a:p>
          <a:p>
            <a:r>
              <a:rPr lang="en-US" dirty="0" err="1"/>
              <a:t>Spearmanr</a:t>
            </a:r>
            <a:r>
              <a:rPr lang="en-US" dirty="0"/>
              <a:t> for </a:t>
            </a:r>
            <a:r>
              <a:rPr lang="en-US" dirty="0" err="1"/>
              <a:t>alcoholconsumption_percapita</a:t>
            </a:r>
            <a:r>
              <a:rPr lang="en-US" dirty="0"/>
              <a:t>:  0.26418232845296885</a:t>
            </a:r>
          </a:p>
          <a:p>
            <a:endParaRPr lang="en-US" dirty="0"/>
          </a:p>
          <a:p>
            <a:r>
              <a:rPr lang="en-US" dirty="0"/>
              <a:t>Covariance for </a:t>
            </a:r>
            <a:r>
              <a:rPr lang="en-US" dirty="0" err="1"/>
              <a:t>noncommunicabledeath_prob</a:t>
            </a:r>
            <a:r>
              <a:rPr lang="en-US" dirty="0"/>
              <a:t>: -1.72755122</a:t>
            </a:r>
          </a:p>
          <a:p>
            <a:r>
              <a:rPr lang="en-US" dirty="0" err="1"/>
              <a:t>Pearsonr</a:t>
            </a:r>
            <a:r>
              <a:rPr lang="en-US" dirty="0"/>
              <a:t> for </a:t>
            </a:r>
            <a:r>
              <a:rPr lang="en-US" dirty="0" err="1"/>
              <a:t>noncommunicabledeath_prob</a:t>
            </a:r>
            <a:r>
              <a:rPr lang="en-US" dirty="0"/>
              <a:t>:  -0.08004036301776227</a:t>
            </a:r>
          </a:p>
          <a:p>
            <a:r>
              <a:rPr lang="en-US" dirty="0" err="1"/>
              <a:t>Spearmanr</a:t>
            </a:r>
            <a:r>
              <a:rPr lang="en-US" dirty="0"/>
              <a:t> for </a:t>
            </a:r>
            <a:r>
              <a:rPr lang="en-US" dirty="0" err="1"/>
              <a:t>noncommunicabledeath_prob</a:t>
            </a:r>
            <a:r>
              <a:rPr lang="en-US" dirty="0"/>
              <a:t>:  -0.18269253846709124</a:t>
            </a:r>
          </a:p>
          <a:p>
            <a:endParaRPr lang="en-US" dirty="0"/>
          </a:p>
          <a:p>
            <a:r>
              <a:rPr lang="en-US" dirty="0"/>
              <a:t>Covariance for </a:t>
            </a:r>
            <a:r>
              <a:rPr lang="en-US" dirty="0" err="1"/>
              <a:t>tobacco_usage</a:t>
            </a:r>
            <a:r>
              <a:rPr lang="en-US" dirty="0"/>
              <a:t>: 3.43526956</a:t>
            </a:r>
          </a:p>
          <a:p>
            <a:r>
              <a:rPr lang="en-US" dirty="0" err="1"/>
              <a:t>Pearsonr</a:t>
            </a:r>
            <a:r>
              <a:rPr lang="en-US" dirty="0"/>
              <a:t> for </a:t>
            </a:r>
            <a:r>
              <a:rPr lang="en-US" dirty="0" err="1"/>
              <a:t>tobacco_usage</a:t>
            </a:r>
            <a:r>
              <a:rPr lang="en-US" dirty="0"/>
              <a:t>:  0.09642177636969855</a:t>
            </a:r>
          </a:p>
          <a:p>
            <a:r>
              <a:rPr lang="en-US" dirty="0" err="1"/>
              <a:t>Spearmanr</a:t>
            </a:r>
            <a:r>
              <a:rPr lang="en-US" dirty="0"/>
              <a:t> for </a:t>
            </a:r>
            <a:r>
              <a:rPr lang="en-US" dirty="0" err="1"/>
              <a:t>tobacco_usage</a:t>
            </a:r>
            <a:r>
              <a:rPr lang="en-US" dirty="0"/>
              <a:t>:  0.13157515794838082</a:t>
            </a:r>
          </a:p>
        </p:txBody>
      </p:sp>
    </p:spTree>
    <p:extLst>
      <p:ext uri="{BB962C8B-B14F-4D97-AF65-F5344CB8AC3E}">
        <p14:creationId xmlns:p14="http://schemas.microsoft.com/office/powerpoint/2010/main" val="229492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FEBD-1176-4057-B390-EA2C3F9D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from covariance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9669-8250-4F0B-BAFF-E35338F9C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Alcohol consumption and tobacco consumption seem to have a slightly positive correlation with covid death rate</a:t>
            </a:r>
            <a:r>
              <a:rPr lang="en-US" sz="1800" dirty="0"/>
              <a:t>. Meaning, higher the consumption, higher the death rate</a:t>
            </a:r>
          </a:p>
          <a:p>
            <a:r>
              <a:rPr lang="en-US" sz="1800" dirty="0"/>
              <a:t> Prevalence of non communicable diseases seems to have a negative correlation with covid death rate, however, </a:t>
            </a:r>
            <a:r>
              <a:rPr lang="en-US" sz="1800" dirty="0">
                <a:highlight>
                  <a:srgbClr val="FFFF00"/>
                </a:highlight>
              </a:rPr>
              <a:t>I am inclined to say non communicable disease relation to covid death rate is inconclusive as the dataset is not large enough. </a:t>
            </a:r>
          </a:p>
        </p:txBody>
      </p:sp>
    </p:spTree>
    <p:extLst>
      <p:ext uri="{BB962C8B-B14F-4D97-AF65-F5344CB8AC3E}">
        <p14:creationId xmlns:p14="http://schemas.microsoft.com/office/powerpoint/2010/main" val="1233492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65EC-1277-4E38-B07A-ACB6DE6C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- One Sample T test  and Z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AE63-27DB-4F59-86FE-D81E7DB18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 chose to do a simple t test and z test as my distributions are not categorical (ruling out </a:t>
            </a:r>
            <a:r>
              <a:rPr lang="en-US" sz="1800" dirty="0" err="1"/>
              <a:t>chisquare</a:t>
            </a:r>
            <a:r>
              <a:rPr lang="en-US" sz="1800" dirty="0"/>
              <a:t> test), we are not comparing two groups (ruling out </a:t>
            </a:r>
            <a:r>
              <a:rPr lang="en-US" sz="1800" dirty="0" err="1"/>
              <a:t>anova</a:t>
            </a:r>
            <a:r>
              <a:rPr lang="en-US" sz="1800" dirty="0"/>
              <a:t> f-test).</a:t>
            </a:r>
          </a:p>
          <a:p>
            <a:r>
              <a:rPr lang="en-US" sz="1800" dirty="0"/>
              <a:t>Reason for choosing the above tests: The distributions are selected from a population, where each item has an equal chance of being selected. And the distributions are somewhat close to normal.</a:t>
            </a:r>
          </a:p>
          <a:p>
            <a:r>
              <a:rPr lang="en-US" sz="1800" dirty="0"/>
              <a:t>Based on the tests, One Sample T Test and a Z Test, for independent variables (world health statistics), with p values lower than 0.05, </a:t>
            </a:r>
            <a:r>
              <a:rPr lang="en-US" sz="1800" dirty="0">
                <a:highlight>
                  <a:srgbClr val="FFFF00"/>
                </a:highlight>
              </a:rPr>
              <a:t>we are rejecting null hypothesis. The effect between covid death rate and world health statistics (alcohol consumption, tobacco consumption and probability of dying from non-communicable diseases) is statistically significant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7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65BDA-EC56-49BA-892A-241BBDFD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Multiple Regression Analysis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6C79B78-B4AB-4373-89D6-05E9B1395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84" y="2426818"/>
            <a:ext cx="3668883" cy="399763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B5DEC00-3CF1-4AD1-9A98-0CCE6AEEF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20390" y="2426818"/>
            <a:ext cx="39052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5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27F2-C25E-4349-A9FB-1BA9B55C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from Multiple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4452-B964-4D59-A86A-424D5B0C7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R-squared is low – the selected independent variables don’t explain covid death rate to a large extent</a:t>
            </a:r>
          </a:p>
          <a:p>
            <a:r>
              <a:rPr lang="en-US" sz="1800" dirty="0"/>
              <a:t>Coefficients indicate similar results as mentioned in the “covariance and correlation” slides</a:t>
            </a:r>
          </a:p>
          <a:p>
            <a:r>
              <a:rPr lang="en-US" sz="1800" dirty="0">
                <a:highlight>
                  <a:srgbClr val="FFFF00"/>
                </a:highlight>
              </a:rPr>
              <a:t>In general, I would not rely on this model for predicting covid death rate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0420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C2D3-4158-4A0B-8F5E-65F733F9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my project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EAC3-08D9-4EC6-B301-4ECA3CE7C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Is covid death rate higher in countries where alcohol consumption is higher?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Yes – slightly </a:t>
            </a:r>
          </a:p>
          <a:p>
            <a:endParaRPr lang="en-US" sz="1800" dirty="0"/>
          </a:p>
          <a:p>
            <a:r>
              <a:rPr lang="en-US" sz="1800" dirty="0"/>
              <a:t>Is covid death rate higher in countries that have a high probability of death from non-communicable diseases?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No – data is not conclusive. This was surprising as I saw a negative relation based on the available data. </a:t>
            </a:r>
          </a:p>
          <a:p>
            <a:endParaRPr lang="en-US" sz="1800" dirty="0"/>
          </a:p>
          <a:p>
            <a:r>
              <a:rPr lang="en-US" sz="1800" dirty="0"/>
              <a:t>Is covid death rate higher in countries that have high tobacco consumption?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Yes – slightly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848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B4A8-60A2-4001-9904-078F83EE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2760-260D-4555-9062-D529061A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Is covid death rate higher in countries where alcohol consumption is higher?</a:t>
            </a:r>
          </a:p>
          <a:p>
            <a:endParaRPr lang="en-US" sz="1800" dirty="0"/>
          </a:p>
          <a:p>
            <a:r>
              <a:rPr lang="en-US" sz="1800" dirty="0"/>
              <a:t>Is covid death rate higher in countries that have a high probability of death from non-communicable diseases (cancer, heart disease etc.)?</a:t>
            </a:r>
          </a:p>
          <a:p>
            <a:endParaRPr lang="en-US" sz="1800" dirty="0"/>
          </a:p>
          <a:p>
            <a:r>
              <a:rPr lang="en-US" sz="1800" dirty="0"/>
              <a:t>Is covid death rate higher in countries that have high tobacco consumption?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Current news and studies may answer with a general “yes” to the above questions. However, my intent is to understand the true relation between death rate and some of the world health statistics; perhaps there are surprises that go against conventional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0263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4204-088B-4292-B263-9AB1ECB7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8E1D-E006-4D9D-93CB-B5BAFBF7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Latest Covid 19 Data containing Death and Recovery numbers, based on country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World Health Statistics data, based on country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Probability of dying between the age of 30 and 70 because of non-communicable diseases like cancer, cardiovascular disease, cancer, diabetes or chronic respiratory disease.</a:t>
            </a:r>
          </a:p>
          <a:p>
            <a:pPr marL="457200" lvl="1" indent="0"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Alcohol Substance abuse indicated by alcohol consumption per capita.</a:t>
            </a:r>
          </a:p>
          <a:p>
            <a:pPr marL="457200" lvl="1" indent="0">
              <a:buNone/>
            </a:pP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/>
              <a:t>Prevalence of current tobacco use among persons aged 15 years and older</a:t>
            </a:r>
          </a:p>
        </p:txBody>
      </p:sp>
    </p:spTree>
    <p:extLst>
      <p:ext uri="{BB962C8B-B14F-4D97-AF65-F5344CB8AC3E}">
        <p14:creationId xmlns:p14="http://schemas.microsoft.com/office/powerpoint/2010/main" val="109221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F0D0-F83F-4C90-AA1A-18334E17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E137-9B97-419E-8FFE-2AB5A431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Country/Location.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Value: United States. Categorical.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Death rate (result of total covid deaths divided by total covid cases).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Value: 4.15 percent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Recovery rate (result of total covid recoveries divided by total covid cases).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Value: 67.33 percent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Alcohol substance abuse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 capita, indicating alcohol consumption. 2018 Data.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Value: 18.8 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 indicating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 of dying between the age of 30 and exact age of 70 from any of the cardiovascular disease, cancer, diabetes, or chronic respiratory disease. 2016 Data.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Value: 14.2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Prevalence of current tobacco use among persons aged 15 years and older.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value. 2018 Data.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Value: 26.7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7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6B4A43-2A34-4B22-882C-D7552FA9C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456510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CE7C7-5852-4EC0-9416-0D6BCD29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3794760" cy="30723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Histograms of Chosen Variables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644633-5AE1-44D6-8F5F-6376DDA1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FA74995-C5A7-4DBF-BFD1-C4831852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009DC7CE-EC50-455B-AEF3-758096A62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680D0724-2EE2-4A8E-B7FC-994977F2A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D7DD4A6B-2000-4A3E-BBCE-637ED6CDD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694A6722-0FE9-4640-B93F-C2BAA8956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19F6A010-3765-4FAB-8CCA-7AC18914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2ED876B1-4DDC-4999-864F-EFF32EFF5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2DD9B48A-E7DB-4540-8781-F434856A7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BEF54FF-8FAE-4B7F-ACE8-52ED70B0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6F687E9-D21B-46CB-8A13-9BFDA780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49C0A7C4-BA67-480B-9F9A-E9653575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5C27E413-D9C4-45A2-AB5A-A00612798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76F8DD1F-1A00-4D5A-B979-33A41277C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D16F8034-114D-4513-A6BD-F05ABF9AF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1DAD48F0-0B0E-40E2-9ED5-E0FBB99C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58F217F-BBAB-4ACB-91C0-B119DEFD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17D6638B-4C45-4C73-AFE3-8C41F939A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31A3013F-24A0-486B-A892-92E42BD74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F4540C9F-BC47-470D-A9C2-4AB05FB4C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38505B1-1AD2-47B0-8122-2EB533CB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466E2-E385-476B-BF81-201887E53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404" y="553991"/>
            <a:ext cx="6192981" cy="577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5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84D0-08D0-44F9-8D85-0AC95441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values, Duplicates, Outliers, and Descriptive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A0C5-0F61-4D0D-A3BA-8D4EBB535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/>
              <a:t>Rows with missing values were removed to avoid unnecessary bias</a:t>
            </a:r>
          </a:p>
          <a:p>
            <a:r>
              <a:rPr lang="en-US" sz="1800"/>
              <a:t>There were no Duplicates</a:t>
            </a:r>
          </a:p>
          <a:p>
            <a:r>
              <a:rPr lang="en-US" sz="1800"/>
              <a:t>Based on histograms and Descriptive statistics, there are no outliers 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0F94B-22FB-4CFC-B411-94F2B2B5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331" y="3322281"/>
            <a:ext cx="66675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3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74E90-1949-4924-B663-AEA13DB79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6960" cy="38546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09CCF-4ABA-42F7-ADBC-0568CE7E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44" y="710273"/>
            <a:ext cx="4352315" cy="2813320"/>
          </a:xfrm>
        </p:spPr>
        <p:txBody>
          <a:bodyPr>
            <a:normAutofit/>
          </a:bodyPr>
          <a:lstStyle/>
          <a:p>
            <a:r>
              <a:rPr lang="en-US" dirty="0"/>
              <a:t>PMF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36484" cy="3854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F1CD8B-D430-49E7-8630-84152C41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5528" y="73152"/>
            <a:ext cx="1178966" cy="232963"/>
            <a:chOff x="7763256" y="73152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1F5B8298-9AB4-45B4-B28E-C8C1A264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100AEF19-4AE6-42BE-81E6-95700DB85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1192B5C1-AE13-49EA-82FD-F3C3BC02A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713612B5-8E9D-4FEF-86B9-52A0FABD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14FC746D-B820-44A3-B1B3-53B690BC2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8778550A-567F-40F6-A77F-2E2B50175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C28C989E-85FD-4D1C-AF77-82F4B985F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58FDDCED-5FC6-4B14-A0E2-DF4310ED9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E80E854B-CCEB-4CEF-B465-561C4C872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02BED26F-9C32-4DF8-8739-D89F6F059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CE3B71C9-F500-46F1-8D17-C3EF4DA5F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C14431D0-29B6-473C-B2FD-4661864DA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10457BA-9444-4642-861C-78120DD8D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27C95C30-0364-4C32-B686-0C366086A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0BDEDBA-CA15-41EE-B2C6-8A973B5E6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702B9007-982C-4F69-A443-B07F3BEF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28596B48-F33B-451E-8C2D-3525B3387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4B493BB9-A171-4B97-B05A-187E03FFA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973B8111-A5EB-4EE8-9813-8495336F6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6A4F8D39-9886-490F-B7A9-3B2693299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B687FE5-2353-439F-B5D5-1B264417F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280" y="202918"/>
            <a:ext cx="5188459" cy="352118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362E-E2D3-45F2-A008-EC819D55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570" y="4296103"/>
            <a:ext cx="10785191" cy="21967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/>
              <a:t>Data is not discrete, and continuous. So, PMF is not a good representation for answering project questions.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Blue – Death Rate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Red - </a:t>
            </a:r>
            <a:r>
              <a:rPr lang="en-US" sz="2000" dirty="0" err="1">
                <a:solidFill>
                  <a:srgbClr val="FF0000"/>
                </a:solidFill>
              </a:rPr>
              <a:t>tobacco_usage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Green -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noncommunicabledeath_prob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Yellow -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</a:rPr>
              <a:t>alcoholconsumption_percapita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sz="1900" dirty="0"/>
          </a:p>
          <a:p>
            <a:endParaRPr lang="en-US" sz="19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6492875"/>
            <a:ext cx="12191999" cy="3651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5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D4F42-2384-4E9D-B5EC-E284BDEE0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PDF and CDF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4AB3BDC-8E04-4934-84D9-C9936D58C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95" y="95044"/>
            <a:ext cx="4635626" cy="308631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A48E5-0D6B-4CCA-B8FA-82EDD76B9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97" y="3315854"/>
            <a:ext cx="4989955" cy="345561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43AF51-82D9-459C-9F76-B8D9E510A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09026" y="3315854"/>
            <a:ext cx="5128565" cy="345561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0D71609-2230-4058-B1A3-0DE8CA585D4D}"/>
              </a:ext>
            </a:extLst>
          </p:cNvPr>
          <p:cNvSpPr txBox="1"/>
          <p:nvPr/>
        </p:nvSpPr>
        <p:spPr>
          <a:xfrm>
            <a:off x="1047697" y="2289235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Based on PDF and CDF, except for alcohol consumption – to a certain extent – none of the other health related variables seem to vary together with covid death rate. At least within the current sample set .</a:t>
            </a:r>
          </a:p>
        </p:txBody>
      </p:sp>
    </p:spTree>
    <p:extLst>
      <p:ext uri="{BB962C8B-B14F-4D97-AF65-F5344CB8AC3E}">
        <p14:creationId xmlns:p14="http://schemas.microsoft.com/office/powerpoint/2010/main" val="267287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994C5-2D51-4D19-A5C7-82DD895F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98" y="655128"/>
            <a:ext cx="4613919" cy="1499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/>
              <a:t>Scatter plots and fitted line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9106AD9-4FF5-4A67-8F51-63170964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837" y="206549"/>
            <a:ext cx="5586942" cy="286330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4D0A99-5DAE-4B33-84B9-5CD7D6BEB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9565" y="3315854"/>
            <a:ext cx="4806219" cy="34556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A6002-6DFE-4DB2-A3CA-468EDF367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659" y="3315854"/>
            <a:ext cx="4865300" cy="345561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86F712C-A5D4-480F-B1A3-B6EF198A1FE2}"/>
              </a:ext>
            </a:extLst>
          </p:cNvPr>
          <p:cNvSpPr txBox="1"/>
          <p:nvPr/>
        </p:nvSpPr>
        <p:spPr>
          <a:xfrm>
            <a:off x="1064072" y="2115524"/>
            <a:ext cx="60946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Based on the scatter plots, Tobacco and alcohol consumption seems to have a positive linear relation with covid death rate. Data on non-communicable diseases with respect to covid death rate seems inconclusive</a:t>
            </a:r>
          </a:p>
        </p:txBody>
      </p:sp>
    </p:spTree>
    <p:extLst>
      <p:ext uri="{BB962C8B-B14F-4D97-AF65-F5344CB8AC3E}">
        <p14:creationId xmlns:p14="http://schemas.microsoft.com/office/powerpoint/2010/main" val="337580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899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Project: COVID death rate and World Health Statistics</vt:lpstr>
      <vt:lpstr>Project Purpose:</vt:lpstr>
      <vt:lpstr>Data Sets</vt:lpstr>
      <vt:lpstr>Variable Choice</vt:lpstr>
      <vt:lpstr>Histograms of Chosen Variables</vt:lpstr>
      <vt:lpstr>Missing values, Duplicates, Outliers, and Descriptive Statistics</vt:lpstr>
      <vt:lpstr>PMF</vt:lpstr>
      <vt:lpstr>PDF and CDF</vt:lpstr>
      <vt:lpstr>Scatter plots and fitted line</vt:lpstr>
      <vt:lpstr>Covariance, Pearsonr and Spearmanr</vt:lpstr>
      <vt:lpstr>Inference from covariance and correlation</vt:lpstr>
      <vt:lpstr>Hypothesis Testing - One Sample T test  and Z test</vt:lpstr>
      <vt:lpstr>Multiple Regression Analysis</vt:lpstr>
      <vt:lpstr>Inference from Multiple Regression Analysis</vt:lpstr>
      <vt:lpstr>Answers to my project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Samudrala</dc:creator>
  <cp:lastModifiedBy>Jyothi Samudrala</cp:lastModifiedBy>
  <cp:revision>13</cp:revision>
  <dcterms:created xsi:type="dcterms:W3CDTF">2021-06-04T05:19:50Z</dcterms:created>
  <dcterms:modified xsi:type="dcterms:W3CDTF">2021-06-06T03:17:26Z</dcterms:modified>
</cp:coreProperties>
</file>