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5" d="100"/>
          <a:sy n="55" d="100"/>
        </p:scale>
        <p:origin x="634"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2.tif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FF6A175-4493-49E6-B673-5ECA03391127}" type="datetimeFigureOut">
              <a:rPr lang="en-IN" smtClean="0"/>
              <a:t>07-12-2018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E851C6-DB0A-4BFE-AD6B-04A3E50556F0}" type="slidenum">
              <a:rPr lang="en-IN" smtClean="0"/>
              <a:t>‹#›</a:t>
            </a:fld>
            <a:endParaRPr lang="en-IN"/>
          </a:p>
        </p:txBody>
      </p:sp>
    </p:spTree>
    <p:extLst>
      <p:ext uri="{BB962C8B-B14F-4D97-AF65-F5344CB8AC3E}">
        <p14:creationId xmlns:p14="http://schemas.microsoft.com/office/powerpoint/2010/main" val="712933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FF6A175-4493-49E6-B673-5ECA03391127}" type="datetimeFigureOut">
              <a:rPr lang="en-IN" smtClean="0"/>
              <a:t>07-12-2018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E851C6-DB0A-4BFE-AD6B-04A3E50556F0}" type="slidenum">
              <a:rPr lang="en-IN" smtClean="0"/>
              <a:t>‹#›</a:t>
            </a:fld>
            <a:endParaRPr lang="en-IN"/>
          </a:p>
        </p:txBody>
      </p:sp>
    </p:spTree>
    <p:extLst>
      <p:ext uri="{BB962C8B-B14F-4D97-AF65-F5344CB8AC3E}">
        <p14:creationId xmlns:p14="http://schemas.microsoft.com/office/powerpoint/2010/main" val="44870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FF6A175-4493-49E6-B673-5ECA03391127}" type="datetimeFigureOut">
              <a:rPr lang="en-IN" smtClean="0"/>
              <a:t>07-12-2018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E851C6-DB0A-4BFE-AD6B-04A3E50556F0}" type="slidenum">
              <a:rPr lang="en-IN" smtClean="0"/>
              <a:t>‹#›</a:t>
            </a:fld>
            <a:endParaRPr lang="en-IN"/>
          </a:p>
        </p:txBody>
      </p:sp>
    </p:spTree>
    <p:extLst>
      <p:ext uri="{BB962C8B-B14F-4D97-AF65-F5344CB8AC3E}">
        <p14:creationId xmlns:p14="http://schemas.microsoft.com/office/powerpoint/2010/main" val="3598240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 Blan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04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2118" y="1589"/>
                        <a:ext cx="2116" cy="1587"/>
                      </a:xfrm>
                      <a:prstGeom prst="rect">
                        <a:avLst/>
                      </a:prstGeom>
                    </p:spPr>
                  </p:pic>
                </p:oleObj>
              </mc:Fallback>
            </mc:AlternateContent>
          </a:graphicData>
        </a:graphic>
      </p:graphicFrame>
      <p:sp>
        <p:nvSpPr>
          <p:cNvPr id="5" name="Copyright" hidden="1"/>
          <p:cNvSpPr txBox="1"/>
          <p:nvPr userDrawn="1"/>
        </p:nvSpPr>
        <p:spPr>
          <a:xfrm rot="16200000">
            <a:off x="9449551" y="3922499"/>
            <a:ext cx="5133975" cy="96950"/>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Copyright © 2018 by The Boston Consulting Group, Inc. All rights reserved.</a:t>
            </a:r>
          </a:p>
        </p:txBody>
      </p:sp>
      <p:sp>
        <p:nvSpPr>
          <p:cNvPr id="6" name="FooterSimple" hidden="1"/>
          <p:cNvSpPr txBox="1"/>
          <p:nvPr userDrawn="1">
            <p:custDataLst>
              <p:tags r:id="rId3"/>
            </p:custDataLst>
          </p:nvPr>
        </p:nvSpPr>
        <p:spPr>
          <a:xfrm rot="16200000">
            <a:off x="10490619" y="5117886"/>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20180802_Vendor contract operational terms.pptx</a:t>
            </a:r>
            <a:endParaRPr lang="en-US" sz="7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10" name="Alliance_Labeling"/>
          <p:cNvSpPr txBox="1"/>
          <p:nvPr userDrawn="1"/>
        </p:nvSpPr>
        <p:spPr>
          <a:xfrm>
            <a:off x="9371626" y="6517110"/>
            <a:ext cx="1517577" cy="226591"/>
          </a:xfrm>
          <a:prstGeom prst="rect">
            <a:avLst/>
          </a:prstGeom>
          <a:solidFill>
            <a:srgbClr val="FFFFFF"/>
          </a:solidFill>
          <a:ln w="12700" cmpd="sng">
            <a:solidFill>
              <a:srgbClr val="000000"/>
            </a:solidFill>
          </a:ln>
        </p:spPr>
        <p:txBody>
          <a:bodyPr vert="horz" wrap="none" lIns="72000" tIns="36000" rIns="72000" bIns="36000" rtlCol="0" anchor="ctr">
            <a:spAutoFit/>
          </a:bodyPr>
          <a:lstStyle/>
          <a:p>
            <a:pPr algn="ctr">
              <a:lnSpc>
                <a:spcPct val="100000"/>
              </a:lnSpc>
              <a:spcBef>
                <a:spcPts val="0"/>
              </a:spcBef>
              <a:spcAft>
                <a:spcPts val="0"/>
              </a:spcAft>
            </a:pPr>
            <a:r>
              <a:rPr kumimoji="1" lang="en-US" altLang="ja-JP" sz="1000" b="0" dirty="0">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Nissan Confidential C</a:t>
            </a:r>
            <a:endParaRPr kumimoji="1" lang="en-US" altLang="ja-JP" sz="1000" b="0" dirty="0">
              <a:solidFill>
                <a:srgbClr val="000000"/>
              </a:solidFill>
              <a:latin typeface="Verdana" panose="020B0604030504040204" pitchFamily="34" charset="0"/>
              <a:cs typeface="Verdana" panose="020B0604030504040204" pitchFamily="34" charset="0"/>
              <a:sym typeface="Verdana" panose="020B0604030504040204" pitchFamily="34" charset="0"/>
            </a:endParaRPr>
          </a:p>
        </p:txBody>
      </p:sp>
      <p:pic>
        <p:nvPicPr>
          <p:cNvPr id="9" name="図 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807665" y="-16933"/>
            <a:ext cx="1452067" cy="503377"/>
          </a:xfrm>
          <a:prstGeom prst="rect">
            <a:avLst/>
          </a:prstGeom>
        </p:spPr>
      </p:pic>
    </p:spTree>
    <p:extLst>
      <p:ext uri="{BB962C8B-B14F-4D97-AF65-F5344CB8AC3E}">
        <p14:creationId xmlns:p14="http://schemas.microsoft.com/office/powerpoint/2010/main" val="10868358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FF6A175-4493-49E6-B673-5ECA03391127}" type="datetimeFigureOut">
              <a:rPr lang="en-IN" smtClean="0"/>
              <a:t>07-12-2018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E851C6-DB0A-4BFE-AD6B-04A3E50556F0}" type="slidenum">
              <a:rPr lang="en-IN" smtClean="0"/>
              <a:t>‹#›</a:t>
            </a:fld>
            <a:endParaRPr lang="en-IN"/>
          </a:p>
        </p:txBody>
      </p:sp>
    </p:spTree>
    <p:extLst>
      <p:ext uri="{BB962C8B-B14F-4D97-AF65-F5344CB8AC3E}">
        <p14:creationId xmlns:p14="http://schemas.microsoft.com/office/powerpoint/2010/main" val="1361667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F6A175-4493-49E6-B673-5ECA03391127}" type="datetimeFigureOut">
              <a:rPr lang="en-IN" smtClean="0"/>
              <a:t>07-12-2018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E851C6-DB0A-4BFE-AD6B-04A3E50556F0}" type="slidenum">
              <a:rPr lang="en-IN" smtClean="0"/>
              <a:t>‹#›</a:t>
            </a:fld>
            <a:endParaRPr lang="en-IN"/>
          </a:p>
        </p:txBody>
      </p:sp>
    </p:spTree>
    <p:extLst>
      <p:ext uri="{BB962C8B-B14F-4D97-AF65-F5344CB8AC3E}">
        <p14:creationId xmlns:p14="http://schemas.microsoft.com/office/powerpoint/2010/main" val="2973487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FF6A175-4493-49E6-B673-5ECA03391127}" type="datetimeFigureOut">
              <a:rPr lang="en-IN" smtClean="0"/>
              <a:t>07-12-2018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E851C6-DB0A-4BFE-AD6B-04A3E50556F0}" type="slidenum">
              <a:rPr lang="en-IN" smtClean="0"/>
              <a:t>‹#›</a:t>
            </a:fld>
            <a:endParaRPr lang="en-IN"/>
          </a:p>
        </p:txBody>
      </p:sp>
    </p:spTree>
    <p:extLst>
      <p:ext uri="{BB962C8B-B14F-4D97-AF65-F5344CB8AC3E}">
        <p14:creationId xmlns:p14="http://schemas.microsoft.com/office/powerpoint/2010/main" val="1377352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FF6A175-4493-49E6-B673-5ECA03391127}" type="datetimeFigureOut">
              <a:rPr lang="en-IN" smtClean="0"/>
              <a:t>07-12-2018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E851C6-DB0A-4BFE-AD6B-04A3E50556F0}" type="slidenum">
              <a:rPr lang="en-IN" smtClean="0"/>
              <a:t>‹#›</a:t>
            </a:fld>
            <a:endParaRPr lang="en-IN"/>
          </a:p>
        </p:txBody>
      </p:sp>
    </p:spTree>
    <p:extLst>
      <p:ext uri="{BB962C8B-B14F-4D97-AF65-F5344CB8AC3E}">
        <p14:creationId xmlns:p14="http://schemas.microsoft.com/office/powerpoint/2010/main" val="104782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FF6A175-4493-49E6-B673-5ECA03391127}" type="datetimeFigureOut">
              <a:rPr lang="en-IN" smtClean="0"/>
              <a:t>07-12-2018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E851C6-DB0A-4BFE-AD6B-04A3E50556F0}" type="slidenum">
              <a:rPr lang="en-IN" smtClean="0"/>
              <a:t>‹#›</a:t>
            </a:fld>
            <a:endParaRPr lang="en-IN"/>
          </a:p>
        </p:txBody>
      </p:sp>
    </p:spTree>
    <p:extLst>
      <p:ext uri="{BB962C8B-B14F-4D97-AF65-F5344CB8AC3E}">
        <p14:creationId xmlns:p14="http://schemas.microsoft.com/office/powerpoint/2010/main" val="2979741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F6A175-4493-49E6-B673-5ECA03391127}" type="datetimeFigureOut">
              <a:rPr lang="en-IN" smtClean="0"/>
              <a:t>07-12-2018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E851C6-DB0A-4BFE-AD6B-04A3E50556F0}" type="slidenum">
              <a:rPr lang="en-IN" smtClean="0"/>
              <a:t>‹#›</a:t>
            </a:fld>
            <a:endParaRPr lang="en-IN"/>
          </a:p>
        </p:txBody>
      </p:sp>
    </p:spTree>
    <p:extLst>
      <p:ext uri="{BB962C8B-B14F-4D97-AF65-F5344CB8AC3E}">
        <p14:creationId xmlns:p14="http://schemas.microsoft.com/office/powerpoint/2010/main" val="2750216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F6A175-4493-49E6-B673-5ECA03391127}" type="datetimeFigureOut">
              <a:rPr lang="en-IN" smtClean="0"/>
              <a:t>07-12-2018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E851C6-DB0A-4BFE-AD6B-04A3E50556F0}" type="slidenum">
              <a:rPr lang="en-IN" smtClean="0"/>
              <a:t>‹#›</a:t>
            </a:fld>
            <a:endParaRPr lang="en-IN"/>
          </a:p>
        </p:txBody>
      </p:sp>
    </p:spTree>
    <p:extLst>
      <p:ext uri="{BB962C8B-B14F-4D97-AF65-F5344CB8AC3E}">
        <p14:creationId xmlns:p14="http://schemas.microsoft.com/office/powerpoint/2010/main" val="1844649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F6A175-4493-49E6-B673-5ECA03391127}" type="datetimeFigureOut">
              <a:rPr lang="en-IN" smtClean="0"/>
              <a:t>07-12-2018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E851C6-DB0A-4BFE-AD6B-04A3E50556F0}" type="slidenum">
              <a:rPr lang="en-IN" smtClean="0"/>
              <a:t>‹#›</a:t>
            </a:fld>
            <a:endParaRPr lang="en-IN"/>
          </a:p>
        </p:txBody>
      </p:sp>
    </p:spTree>
    <p:extLst>
      <p:ext uri="{BB962C8B-B14F-4D97-AF65-F5344CB8AC3E}">
        <p14:creationId xmlns:p14="http://schemas.microsoft.com/office/powerpoint/2010/main" val="4132674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F6A175-4493-49E6-B673-5ECA03391127}" type="datetimeFigureOut">
              <a:rPr lang="en-IN" smtClean="0"/>
              <a:t>07-12-2018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E851C6-DB0A-4BFE-AD6B-04A3E50556F0}" type="slidenum">
              <a:rPr lang="en-IN" smtClean="0"/>
              <a:t>‹#›</a:t>
            </a:fld>
            <a:endParaRPr lang="en-IN"/>
          </a:p>
        </p:txBody>
      </p:sp>
    </p:spTree>
    <p:extLst>
      <p:ext uri="{BB962C8B-B14F-4D97-AF65-F5344CB8AC3E}">
        <p14:creationId xmlns:p14="http://schemas.microsoft.com/office/powerpoint/2010/main" val="20790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63712" y="544421"/>
            <a:ext cx="2193862" cy="6122190"/>
          </a:xfrm>
          <a:prstGeom prst="roundRect">
            <a:avLst>
              <a:gd name="adj" fmla="val 3854"/>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defTabSz="1088415"/>
            <a:endParaRPr lang="en-US" sz="1200">
              <a:solidFill>
                <a:prstClr val="white"/>
              </a:solidFill>
            </a:endParaRPr>
          </a:p>
        </p:txBody>
      </p:sp>
      <p:sp>
        <p:nvSpPr>
          <p:cNvPr id="3" name="Rounded Rectangle 2"/>
          <p:cNvSpPr/>
          <p:nvPr/>
        </p:nvSpPr>
        <p:spPr>
          <a:xfrm>
            <a:off x="2257013" y="628717"/>
            <a:ext cx="9534232" cy="6229283"/>
          </a:xfrm>
          <a:prstGeom prst="roundRect">
            <a:avLst>
              <a:gd name="adj" fmla="val 21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defTabSz="1088415"/>
            <a:endParaRPr lang="en-US" sz="1200" dirty="0">
              <a:solidFill>
                <a:prstClr val="white"/>
              </a:solidFill>
            </a:endParaRPr>
          </a:p>
        </p:txBody>
      </p:sp>
      <p:sp>
        <p:nvSpPr>
          <p:cNvPr id="4" name="Rounded Rectangle 3"/>
          <p:cNvSpPr/>
          <p:nvPr/>
        </p:nvSpPr>
        <p:spPr>
          <a:xfrm>
            <a:off x="5484760" y="869478"/>
            <a:ext cx="3024000" cy="4440911"/>
          </a:xfrm>
          <a:prstGeom prst="roundRect">
            <a:avLst>
              <a:gd name="adj" fmla="val 3595"/>
            </a:avLst>
          </a:prstGeom>
          <a:solidFill>
            <a:schemeClr val="bg1">
              <a:alpha val="2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Logistic Regression </a:t>
            </a:r>
          </a:p>
          <a:p>
            <a:pPr algn="ctr"/>
            <a:r>
              <a:rPr lang="en-US" dirty="0">
                <a:solidFill>
                  <a:schemeClr val="tx1"/>
                </a:solidFill>
              </a:rPr>
              <a:t>Radial basis SVM</a:t>
            </a:r>
          </a:p>
          <a:p>
            <a:pPr algn="ctr"/>
            <a:r>
              <a:rPr lang="en-US" dirty="0">
                <a:solidFill>
                  <a:schemeClr val="tx1"/>
                </a:solidFill>
              </a:rPr>
              <a:t>Polynomial SVM</a:t>
            </a:r>
          </a:p>
        </p:txBody>
      </p:sp>
      <p:sp>
        <p:nvSpPr>
          <p:cNvPr id="5" name="Rounded Rectangle 4"/>
          <p:cNvSpPr/>
          <p:nvPr/>
        </p:nvSpPr>
        <p:spPr>
          <a:xfrm>
            <a:off x="2316579" y="869478"/>
            <a:ext cx="3024000" cy="4427629"/>
          </a:xfrm>
          <a:prstGeom prst="roundRect">
            <a:avLst>
              <a:gd name="adj" fmla="val 3595"/>
            </a:avLst>
          </a:prstGeom>
          <a:solidFill>
            <a:schemeClr val="bg1">
              <a:alpha val="2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u="sng" dirty="0">
                <a:solidFill>
                  <a:schemeClr val="tx1"/>
                </a:solidFill>
              </a:rPr>
              <a:t>Imbalanced Dataset</a:t>
            </a:r>
          </a:p>
          <a:p>
            <a:pPr algn="ctr"/>
            <a:r>
              <a:rPr lang="en-US" dirty="0">
                <a:solidFill>
                  <a:schemeClr val="tx1"/>
                </a:solidFill>
              </a:rPr>
              <a:t>Observed Failure(Yes) – 81</a:t>
            </a:r>
          </a:p>
          <a:p>
            <a:pPr algn="ctr"/>
            <a:r>
              <a:rPr lang="en-US" dirty="0">
                <a:solidFill>
                  <a:schemeClr val="tx1"/>
                </a:solidFill>
              </a:rPr>
              <a:t>Non-Failures(No)-8073</a:t>
            </a:r>
          </a:p>
          <a:p>
            <a:pPr algn="ctr"/>
            <a:endParaRPr lang="en-US" dirty="0">
              <a:solidFill>
                <a:schemeClr val="tx1"/>
              </a:solidFill>
            </a:endParaRPr>
          </a:p>
          <a:p>
            <a:pPr algn="ctr"/>
            <a:r>
              <a:rPr lang="en-US" dirty="0">
                <a:solidFill>
                  <a:schemeClr val="tx1"/>
                </a:solidFill>
              </a:rPr>
              <a:t>Date and Time parameters are important for predicting machine failure as machine’s efficiency decreases with time and can be related to no. of days or any particular day of the week</a:t>
            </a:r>
          </a:p>
          <a:p>
            <a:pPr algn="ctr"/>
            <a:endParaRPr lang="en-US" dirty="0">
              <a:solidFill>
                <a:schemeClr val="tx1"/>
              </a:solidFill>
            </a:endParaRPr>
          </a:p>
          <a:p>
            <a:pPr algn="ctr"/>
            <a:endParaRPr lang="en-US" dirty="0">
              <a:solidFill>
                <a:schemeClr val="tx1"/>
              </a:solidFill>
            </a:endParaRPr>
          </a:p>
        </p:txBody>
      </p:sp>
      <p:sp>
        <p:nvSpPr>
          <p:cNvPr id="6" name="Title 11"/>
          <p:cNvSpPr txBox="1">
            <a:spLocks/>
          </p:cNvSpPr>
          <p:nvPr/>
        </p:nvSpPr>
        <p:spPr>
          <a:xfrm>
            <a:off x="0" y="85292"/>
            <a:ext cx="11315182" cy="574425"/>
          </a:xfrm>
          <a:prstGeom prst="rect">
            <a:avLst/>
          </a:prstGeom>
        </p:spPr>
        <p:txBody>
          <a:bodyPr>
            <a:noAutofit/>
          </a:bodyPr>
          <a:lstStyle>
            <a:lvl1pPr algn="l" defTabSz="914400" rtl="0" eaLnBrk="1" latinLnBrk="0" hangingPunct="1">
              <a:lnSpc>
                <a:spcPct val="90000"/>
              </a:lnSpc>
              <a:spcBef>
                <a:spcPct val="0"/>
              </a:spcBef>
              <a:buNone/>
              <a:defRPr sz="2400" kern="1200" baseline="0">
                <a:solidFill>
                  <a:schemeClr val="tx2"/>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1pPr>
          </a:lstStyle>
          <a:p>
            <a:r>
              <a:rPr lang="en-US" b="1" dirty="0">
                <a:latin typeface="Calibri" panose="020F0502020204030204" pitchFamily="34" charset="0"/>
                <a:cs typeface="Calibri" panose="020F0502020204030204" pitchFamily="34" charset="0"/>
              </a:rPr>
              <a:t>Machine Failure Prediction</a:t>
            </a:r>
          </a:p>
        </p:txBody>
      </p:sp>
      <p:sp>
        <p:nvSpPr>
          <p:cNvPr id="7" name="Rounded Rectangle 6"/>
          <p:cNvSpPr/>
          <p:nvPr/>
        </p:nvSpPr>
        <p:spPr>
          <a:xfrm>
            <a:off x="2512202" y="931829"/>
            <a:ext cx="2496743" cy="330857"/>
          </a:xfrm>
          <a:prstGeom prst="roundRect">
            <a:avLst>
              <a:gd name="adj" fmla="val 50000"/>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defTabSz="1088415"/>
            <a:r>
              <a:rPr lang="en-US" sz="1200" b="1" dirty="0">
                <a:solidFill>
                  <a:prstClr val="white"/>
                </a:solidFill>
              </a:rPr>
              <a:t>PHASE 1: UNDERSTAND</a:t>
            </a:r>
          </a:p>
        </p:txBody>
      </p:sp>
      <p:sp>
        <p:nvSpPr>
          <p:cNvPr id="8" name="Rounded Rectangle 7"/>
          <p:cNvSpPr/>
          <p:nvPr/>
        </p:nvSpPr>
        <p:spPr>
          <a:xfrm>
            <a:off x="5536202" y="931829"/>
            <a:ext cx="2905993" cy="330857"/>
          </a:xfrm>
          <a:prstGeom prst="roundRect">
            <a:avLst>
              <a:gd name="adj" fmla="val 50000"/>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defTabSz="1088415"/>
            <a:r>
              <a:rPr lang="en-US" sz="1200" b="1" dirty="0">
                <a:solidFill>
                  <a:prstClr val="white"/>
                </a:solidFill>
              </a:rPr>
              <a:t>PHASE 2: MODEL</a:t>
            </a:r>
          </a:p>
        </p:txBody>
      </p:sp>
      <p:sp>
        <p:nvSpPr>
          <p:cNvPr id="9" name="Rounded Rectangle 8"/>
          <p:cNvSpPr/>
          <p:nvPr/>
        </p:nvSpPr>
        <p:spPr>
          <a:xfrm>
            <a:off x="127173" y="598089"/>
            <a:ext cx="2062338" cy="5942048"/>
          </a:xfrm>
          <a:prstGeom prst="roundRect">
            <a:avLst>
              <a:gd name="adj" fmla="val 485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defTabSz="1088415"/>
            <a:endParaRPr lang="en-US" sz="1200" dirty="0">
              <a:solidFill>
                <a:schemeClr val="tx1"/>
              </a:solidFill>
            </a:endParaRPr>
          </a:p>
          <a:p>
            <a:pPr algn="ctr" defTabSz="1088415"/>
            <a:r>
              <a:rPr lang="en-US" sz="1200" dirty="0">
                <a:solidFill>
                  <a:schemeClr val="tx1"/>
                </a:solidFill>
              </a:rPr>
              <a:t>Classification for imbalanced dataset by class balancing techniques using the date time analysis and evaluating the failure condition correctly with machine learning algorithm</a:t>
            </a:r>
          </a:p>
        </p:txBody>
      </p:sp>
      <p:sp>
        <p:nvSpPr>
          <p:cNvPr id="10" name="Rounded Rectangle 9"/>
          <p:cNvSpPr/>
          <p:nvPr/>
        </p:nvSpPr>
        <p:spPr>
          <a:xfrm>
            <a:off x="92064" y="839722"/>
            <a:ext cx="2086854" cy="255527"/>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defTabSz="1088415"/>
            <a:r>
              <a:rPr lang="en-US" sz="1200" b="1" dirty="0">
                <a:solidFill>
                  <a:prstClr val="white"/>
                </a:solidFill>
              </a:rPr>
              <a:t>BUSINESS PROBLEM</a:t>
            </a:r>
          </a:p>
        </p:txBody>
      </p:sp>
      <p:sp>
        <p:nvSpPr>
          <p:cNvPr id="11" name="Rounded Rectangle 10"/>
          <p:cNvSpPr/>
          <p:nvPr/>
        </p:nvSpPr>
        <p:spPr>
          <a:xfrm>
            <a:off x="108442" y="2707357"/>
            <a:ext cx="2086854" cy="255527"/>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defTabSz="1088415"/>
            <a:r>
              <a:rPr lang="en-US" sz="1200" b="1" dirty="0">
                <a:solidFill>
                  <a:prstClr val="white"/>
                </a:solidFill>
              </a:rPr>
              <a:t>SOLUTION</a:t>
            </a:r>
          </a:p>
        </p:txBody>
      </p:sp>
      <p:sp>
        <p:nvSpPr>
          <p:cNvPr id="12" name="Rounded Rectangle 11"/>
          <p:cNvSpPr/>
          <p:nvPr/>
        </p:nvSpPr>
        <p:spPr>
          <a:xfrm>
            <a:off x="127173" y="4446416"/>
            <a:ext cx="2086854" cy="255527"/>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defTabSz="1088415"/>
            <a:r>
              <a:rPr lang="en-US" sz="1200" b="1" dirty="0">
                <a:solidFill>
                  <a:prstClr val="white"/>
                </a:solidFill>
              </a:rPr>
              <a:t>BENEFIT</a:t>
            </a:r>
          </a:p>
        </p:txBody>
      </p:sp>
      <p:sp>
        <p:nvSpPr>
          <p:cNvPr id="22" name="TextBox 21"/>
          <p:cNvSpPr txBox="1"/>
          <p:nvPr/>
        </p:nvSpPr>
        <p:spPr>
          <a:xfrm>
            <a:off x="2367188" y="5035497"/>
            <a:ext cx="3690396" cy="261610"/>
          </a:xfrm>
          <a:prstGeom prst="rect">
            <a:avLst/>
          </a:prstGeom>
          <a:noFill/>
        </p:spPr>
        <p:txBody>
          <a:bodyPr wrap="square" rtlCol="0">
            <a:spAutoFit/>
          </a:bodyPr>
          <a:lstStyle/>
          <a:p>
            <a:r>
              <a:rPr lang="en-US" sz="1050" b="1" dirty="0">
                <a:solidFill>
                  <a:srgbClr val="C00000"/>
                </a:solidFill>
              </a:rPr>
              <a:t>FTE: &lt; &gt;</a:t>
            </a:r>
          </a:p>
        </p:txBody>
      </p:sp>
      <p:sp>
        <p:nvSpPr>
          <p:cNvPr id="23" name="TextBox 22"/>
          <p:cNvSpPr txBox="1"/>
          <p:nvPr/>
        </p:nvSpPr>
        <p:spPr>
          <a:xfrm>
            <a:off x="5391008" y="5024098"/>
            <a:ext cx="3534452" cy="253916"/>
          </a:xfrm>
          <a:prstGeom prst="rect">
            <a:avLst/>
          </a:prstGeom>
          <a:noFill/>
        </p:spPr>
        <p:txBody>
          <a:bodyPr wrap="square" rtlCol="0">
            <a:spAutoFit/>
          </a:bodyPr>
          <a:lstStyle/>
          <a:p>
            <a:r>
              <a:rPr lang="en-US" sz="1050" b="1" dirty="0">
                <a:solidFill>
                  <a:srgbClr val="C00000"/>
                </a:solidFill>
              </a:rPr>
              <a:t>FTE: &lt; &gt;</a:t>
            </a:r>
            <a:endParaRPr lang="en-US" sz="1200" b="1" dirty="0">
              <a:solidFill>
                <a:srgbClr val="C00000"/>
              </a:solidFill>
            </a:endParaRPr>
          </a:p>
        </p:txBody>
      </p:sp>
      <p:sp>
        <p:nvSpPr>
          <p:cNvPr id="25" name="Rounded Rectangle 24"/>
          <p:cNvSpPr/>
          <p:nvPr/>
        </p:nvSpPr>
        <p:spPr>
          <a:xfrm>
            <a:off x="8652962" y="859932"/>
            <a:ext cx="3024000" cy="4427629"/>
          </a:xfrm>
          <a:prstGeom prst="roundRect">
            <a:avLst>
              <a:gd name="adj" fmla="val 3595"/>
            </a:avLst>
          </a:prstGeom>
          <a:solidFill>
            <a:schemeClr val="bg1">
              <a:alpha val="2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Logistic Regression </a:t>
            </a:r>
          </a:p>
          <a:p>
            <a:pPr algn="ctr"/>
            <a:r>
              <a:rPr lang="en-US" dirty="0">
                <a:solidFill>
                  <a:schemeClr val="tx1"/>
                </a:solidFill>
              </a:rPr>
              <a:t> accuracy - 0.88</a:t>
            </a:r>
          </a:p>
          <a:p>
            <a:pPr algn="ctr"/>
            <a:r>
              <a:rPr lang="en-US" dirty="0">
                <a:solidFill>
                  <a:schemeClr val="tx1"/>
                </a:solidFill>
              </a:rPr>
              <a:t>F1_score – 0.52</a:t>
            </a:r>
          </a:p>
          <a:p>
            <a:pPr algn="ctr"/>
            <a:endParaRPr lang="en-US" dirty="0">
              <a:solidFill>
                <a:schemeClr val="tx1"/>
              </a:solidFill>
            </a:endParaRPr>
          </a:p>
          <a:p>
            <a:pPr algn="ctr"/>
            <a:r>
              <a:rPr lang="en-US" dirty="0">
                <a:solidFill>
                  <a:schemeClr val="tx1"/>
                </a:solidFill>
              </a:rPr>
              <a:t>Radial basis SVM</a:t>
            </a:r>
          </a:p>
          <a:p>
            <a:pPr algn="ctr"/>
            <a:r>
              <a:rPr lang="en-US" dirty="0">
                <a:solidFill>
                  <a:schemeClr val="tx1"/>
                </a:solidFill>
              </a:rPr>
              <a:t>accuracy - 0.99</a:t>
            </a:r>
          </a:p>
          <a:p>
            <a:pPr algn="ctr"/>
            <a:r>
              <a:rPr lang="en-US" dirty="0">
                <a:solidFill>
                  <a:schemeClr val="tx1"/>
                </a:solidFill>
              </a:rPr>
              <a:t>F1_score – 0.49</a:t>
            </a:r>
          </a:p>
          <a:p>
            <a:pPr algn="ctr"/>
            <a:endParaRPr lang="en-US" dirty="0">
              <a:solidFill>
                <a:schemeClr val="tx1"/>
              </a:solidFill>
            </a:endParaRPr>
          </a:p>
          <a:p>
            <a:pPr algn="ctr"/>
            <a:r>
              <a:rPr lang="en-US" dirty="0">
                <a:solidFill>
                  <a:schemeClr val="tx1"/>
                </a:solidFill>
              </a:rPr>
              <a:t>Polynomial SVM</a:t>
            </a:r>
          </a:p>
          <a:p>
            <a:pPr algn="ctr"/>
            <a:r>
              <a:rPr lang="en-US" dirty="0">
                <a:solidFill>
                  <a:schemeClr val="tx1"/>
                </a:solidFill>
              </a:rPr>
              <a:t>accuracy - 0.98</a:t>
            </a:r>
          </a:p>
          <a:p>
            <a:pPr algn="ctr"/>
            <a:r>
              <a:rPr lang="en-US" dirty="0">
                <a:solidFill>
                  <a:schemeClr val="tx1"/>
                </a:solidFill>
              </a:rPr>
              <a:t>F1_score – 0.52</a:t>
            </a:r>
          </a:p>
          <a:p>
            <a:pPr algn="ctr"/>
            <a:endParaRPr lang="en-US" dirty="0">
              <a:solidFill>
                <a:schemeClr val="tx1"/>
              </a:solidFill>
            </a:endParaRPr>
          </a:p>
          <a:p>
            <a:pPr algn="ctr"/>
            <a:endParaRPr lang="en-US" dirty="0">
              <a:solidFill>
                <a:schemeClr val="tx1"/>
              </a:solidFill>
            </a:endParaRPr>
          </a:p>
        </p:txBody>
      </p:sp>
      <p:sp>
        <p:nvSpPr>
          <p:cNvPr id="26" name="Rounded Rectangle 25"/>
          <p:cNvSpPr/>
          <p:nvPr/>
        </p:nvSpPr>
        <p:spPr>
          <a:xfrm>
            <a:off x="8710525" y="923420"/>
            <a:ext cx="2905993" cy="330857"/>
          </a:xfrm>
          <a:prstGeom prst="roundRect">
            <a:avLst>
              <a:gd name="adj" fmla="val 50000"/>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defTabSz="1088415"/>
            <a:r>
              <a:rPr lang="en-US" sz="1200" b="1" dirty="0">
                <a:solidFill>
                  <a:prstClr val="white"/>
                </a:solidFill>
              </a:rPr>
              <a:t>PHASE 3: APPLY</a:t>
            </a:r>
          </a:p>
        </p:txBody>
      </p:sp>
      <p:sp>
        <p:nvSpPr>
          <p:cNvPr id="27" name="TextBox 26"/>
          <p:cNvSpPr txBox="1"/>
          <p:nvPr/>
        </p:nvSpPr>
        <p:spPr>
          <a:xfrm>
            <a:off x="8723995" y="5033645"/>
            <a:ext cx="2879055" cy="253916"/>
          </a:xfrm>
          <a:prstGeom prst="rect">
            <a:avLst/>
          </a:prstGeom>
          <a:noFill/>
        </p:spPr>
        <p:txBody>
          <a:bodyPr wrap="square" rtlCol="0">
            <a:spAutoFit/>
          </a:bodyPr>
          <a:lstStyle/>
          <a:p>
            <a:r>
              <a:rPr lang="en-US" sz="1050" b="1" dirty="0">
                <a:solidFill>
                  <a:srgbClr val="C00000"/>
                </a:solidFill>
              </a:rPr>
              <a:t>FTE: &lt; &gt;</a:t>
            </a:r>
            <a:endParaRPr lang="en-US" sz="1200" b="1" dirty="0">
              <a:solidFill>
                <a:srgbClr val="C00000"/>
              </a:solidFill>
            </a:endParaRPr>
          </a:p>
        </p:txBody>
      </p:sp>
      <p:sp>
        <p:nvSpPr>
          <p:cNvPr id="30" name="Rounded Rectangle 29"/>
          <p:cNvSpPr/>
          <p:nvPr/>
        </p:nvSpPr>
        <p:spPr>
          <a:xfrm>
            <a:off x="2382568" y="5399239"/>
            <a:ext cx="6126192" cy="330857"/>
          </a:xfrm>
          <a:prstGeom prst="roundRect">
            <a:avLst>
              <a:gd name="adj" fmla="val 50000"/>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defTabSz="1088415"/>
            <a:r>
              <a:rPr lang="en-US" sz="1200" b="1" dirty="0">
                <a:solidFill>
                  <a:prstClr val="white"/>
                </a:solidFill>
              </a:rPr>
              <a:t>BUSINESS BENEFIT</a:t>
            </a:r>
          </a:p>
        </p:txBody>
      </p:sp>
      <p:sp>
        <p:nvSpPr>
          <p:cNvPr id="31" name="Rounded Rectangle 30"/>
          <p:cNvSpPr/>
          <p:nvPr/>
        </p:nvSpPr>
        <p:spPr>
          <a:xfrm>
            <a:off x="8572222" y="5399238"/>
            <a:ext cx="3104740" cy="330857"/>
          </a:xfrm>
          <a:prstGeom prst="roundRect">
            <a:avLst>
              <a:gd name="adj" fmla="val 50000"/>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defTabSz="1088415"/>
            <a:r>
              <a:rPr lang="en-US" sz="1200" b="1" dirty="0">
                <a:solidFill>
                  <a:prstClr val="white"/>
                </a:solidFill>
              </a:rPr>
              <a:t>TECHNOLOGY STACK</a:t>
            </a:r>
          </a:p>
        </p:txBody>
      </p:sp>
      <p:sp>
        <p:nvSpPr>
          <p:cNvPr id="14" name="TextBox 13"/>
          <p:cNvSpPr txBox="1"/>
          <p:nvPr/>
        </p:nvSpPr>
        <p:spPr>
          <a:xfrm>
            <a:off x="127173" y="1164921"/>
            <a:ext cx="2051745" cy="1323439"/>
          </a:xfrm>
          <a:prstGeom prst="rect">
            <a:avLst/>
          </a:prstGeom>
          <a:noFill/>
        </p:spPr>
        <p:txBody>
          <a:bodyPr wrap="square" rtlCol="0">
            <a:spAutoFit/>
          </a:bodyPr>
          <a:lstStyle/>
          <a:p>
            <a:r>
              <a:rPr lang="en-US" sz="1600" dirty="0"/>
              <a:t>Predicting the machine failure with the help of one or more features available in dataset</a:t>
            </a:r>
          </a:p>
        </p:txBody>
      </p:sp>
      <p:sp>
        <p:nvSpPr>
          <p:cNvPr id="15" name="TextBox 14"/>
          <p:cNvSpPr txBox="1"/>
          <p:nvPr/>
        </p:nvSpPr>
        <p:spPr>
          <a:xfrm>
            <a:off x="127173" y="4701943"/>
            <a:ext cx="2051745" cy="1477328"/>
          </a:xfrm>
          <a:prstGeom prst="rect">
            <a:avLst/>
          </a:prstGeom>
          <a:noFill/>
        </p:spPr>
        <p:txBody>
          <a:bodyPr wrap="square" rtlCol="0">
            <a:spAutoFit/>
          </a:bodyPr>
          <a:lstStyle/>
          <a:p>
            <a:r>
              <a:rPr lang="en-US" dirty="0"/>
              <a:t>Predicting the failure analysis will help us in pre-maintenance of the machines </a:t>
            </a:r>
          </a:p>
        </p:txBody>
      </p:sp>
      <p:sp>
        <p:nvSpPr>
          <p:cNvPr id="16" name="TextBox 15"/>
          <p:cNvSpPr txBox="1"/>
          <p:nvPr/>
        </p:nvSpPr>
        <p:spPr>
          <a:xfrm>
            <a:off x="2526900" y="5653571"/>
            <a:ext cx="5856735" cy="1323439"/>
          </a:xfrm>
          <a:prstGeom prst="rect">
            <a:avLst/>
          </a:prstGeom>
          <a:noFill/>
        </p:spPr>
        <p:txBody>
          <a:bodyPr wrap="square" rtlCol="0">
            <a:spAutoFit/>
          </a:bodyPr>
          <a:lstStyle/>
          <a:p>
            <a:r>
              <a:rPr lang="en-US" sz="1600" dirty="0"/>
              <a:t>In general, model predicts nonfailure due to its </a:t>
            </a:r>
            <a:r>
              <a:rPr lang="en-US" sz="1600" dirty="0" err="1"/>
              <a:t>imbalancedness</a:t>
            </a:r>
            <a:r>
              <a:rPr lang="en-US" sz="1600" dirty="0"/>
              <a:t>. But we try to tune model to predict failures. So that, we could give maintenance to machines which are about to fail. This way we could intelligently spend on maintenance and save expenses when failure happens</a:t>
            </a:r>
          </a:p>
        </p:txBody>
      </p:sp>
      <p:sp>
        <p:nvSpPr>
          <p:cNvPr id="17" name="TextBox 16"/>
          <p:cNvSpPr txBox="1"/>
          <p:nvPr/>
        </p:nvSpPr>
        <p:spPr>
          <a:xfrm>
            <a:off x="8723995" y="5808617"/>
            <a:ext cx="2814862" cy="1477328"/>
          </a:xfrm>
          <a:prstGeom prst="rect">
            <a:avLst/>
          </a:prstGeom>
          <a:noFill/>
        </p:spPr>
        <p:txBody>
          <a:bodyPr wrap="square" rtlCol="0">
            <a:spAutoFit/>
          </a:bodyPr>
          <a:lstStyle/>
          <a:p>
            <a:r>
              <a:rPr lang="en-US" dirty="0" err="1"/>
              <a:t>Langauge</a:t>
            </a:r>
            <a:r>
              <a:rPr lang="en-US" dirty="0"/>
              <a:t> – Python</a:t>
            </a:r>
          </a:p>
          <a:p>
            <a:r>
              <a:rPr lang="en-US" dirty="0"/>
              <a:t>Libraries – </a:t>
            </a:r>
            <a:r>
              <a:rPr lang="en-US" dirty="0" err="1"/>
              <a:t>ScikitLearn</a:t>
            </a:r>
            <a:r>
              <a:rPr lang="en-US" dirty="0"/>
              <a:t>, Pandas, Seaborn, </a:t>
            </a:r>
            <a:r>
              <a:rPr lang="en-US" dirty="0" err="1"/>
              <a:t>MatplotLib</a:t>
            </a:r>
            <a:endParaRPr lang="en-US" dirty="0"/>
          </a:p>
          <a:p>
            <a:endParaRPr lang="en-US" dirty="0"/>
          </a:p>
        </p:txBody>
      </p:sp>
    </p:spTree>
    <p:extLst>
      <p:ext uri="{BB962C8B-B14F-4D97-AF65-F5344CB8AC3E}">
        <p14:creationId xmlns:p14="http://schemas.microsoft.com/office/powerpoint/2010/main" val="35451423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5622" y="513806"/>
            <a:ext cx="9144000" cy="819014"/>
          </a:xfrm>
        </p:spPr>
        <p:txBody>
          <a:bodyPr>
            <a:normAutofit fontScale="90000"/>
          </a:bodyPr>
          <a:lstStyle/>
          <a:p>
            <a:r>
              <a:rPr lang="en-US" dirty="0"/>
              <a:t>Data analysis</a:t>
            </a:r>
          </a:p>
        </p:txBody>
      </p:sp>
      <p:sp>
        <p:nvSpPr>
          <p:cNvPr id="3" name="Subtitle 2"/>
          <p:cNvSpPr>
            <a:spLocks noGrp="1"/>
          </p:cNvSpPr>
          <p:nvPr>
            <p:ph type="subTitle" idx="1"/>
          </p:nvPr>
        </p:nvSpPr>
        <p:spPr>
          <a:xfrm>
            <a:off x="1445622" y="1680755"/>
            <a:ext cx="10101943" cy="3568337"/>
          </a:xfrm>
        </p:spPr>
        <p:txBody>
          <a:bodyPr/>
          <a:lstStyle/>
          <a:p>
            <a:pPr marL="342900" indent="-342900" algn="just">
              <a:buFont typeface="Arial" panose="020B0604020202020204" pitchFamily="34" charset="0"/>
              <a:buChar char="•"/>
            </a:pPr>
            <a:r>
              <a:rPr lang="en-US" dirty="0"/>
              <a:t>Observed the Failure features learning about the nature of dataset as an </a:t>
            </a:r>
            <a:r>
              <a:rPr lang="en-US" b="1" dirty="0"/>
              <a:t>Imbalanced Dataset</a:t>
            </a:r>
          </a:p>
          <a:p>
            <a:pPr marL="800100" lvl="1" indent="-342900" algn="just">
              <a:buFont typeface="Arial" panose="020B0604020202020204" pitchFamily="34" charset="0"/>
              <a:buChar char="•"/>
            </a:pPr>
            <a:r>
              <a:rPr lang="en-US" dirty="0"/>
              <a:t>Observed Failure(Yes) – 81</a:t>
            </a:r>
          </a:p>
          <a:p>
            <a:pPr marL="800100" lvl="1" indent="-342900" algn="just">
              <a:buFont typeface="Arial" panose="020B0604020202020204" pitchFamily="34" charset="0"/>
              <a:buChar char="•"/>
            </a:pPr>
            <a:r>
              <a:rPr lang="en-US" dirty="0"/>
              <a:t>Non-Failures(No)-8073</a:t>
            </a:r>
          </a:p>
          <a:p>
            <a:pPr marL="342900" indent="-342900" algn="just">
              <a:buFont typeface="Arial" panose="020B0604020202020204" pitchFamily="34" charset="0"/>
              <a:buChar char="•"/>
            </a:pPr>
            <a:r>
              <a:rPr lang="en-US" dirty="0"/>
              <a:t>Temperature is highly correlated with the failure. As temperature increased, there were more machine failures</a:t>
            </a:r>
          </a:p>
          <a:p>
            <a:pPr marL="342900" indent="-342900" algn="just">
              <a:buFont typeface="Arial" panose="020B0604020202020204" pitchFamily="34" charset="0"/>
              <a:buChar char="•"/>
            </a:pPr>
            <a:r>
              <a:rPr lang="en-US" dirty="0"/>
              <a:t>Particular date-time-month or day of the week giving insight for the failure prediction. Not dropping those features because may be some specific month or specific weekday leads to more failures.</a:t>
            </a:r>
          </a:p>
        </p:txBody>
      </p:sp>
    </p:spTree>
    <p:extLst>
      <p:ext uri="{BB962C8B-B14F-4D97-AF65-F5344CB8AC3E}">
        <p14:creationId xmlns:p14="http://schemas.microsoft.com/office/powerpoint/2010/main" val="804961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57349"/>
            <a:ext cx="9144000" cy="967060"/>
          </a:xfrm>
        </p:spPr>
        <p:txBody>
          <a:bodyPr>
            <a:normAutofit fontScale="90000"/>
          </a:bodyPr>
          <a:lstStyle/>
          <a:p>
            <a:r>
              <a:rPr lang="en-US" dirty="0"/>
              <a:t>Data Preprocessing for Training </a:t>
            </a:r>
          </a:p>
        </p:txBody>
      </p:sp>
      <p:sp>
        <p:nvSpPr>
          <p:cNvPr id="3" name="Subtitle 2"/>
          <p:cNvSpPr>
            <a:spLocks noGrp="1"/>
          </p:cNvSpPr>
          <p:nvPr>
            <p:ph type="subTitle" idx="1"/>
          </p:nvPr>
        </p:nvSpPr>
        <p:spPr>
          <a:xfrm>
            <a:off x="1524000" y="1593669"/>
            <a:ext cx="9144000" cy="3664131"/>
          </a:xfrm>
        </p:spPr>
        <p:txBody>
          <a:bodyPr>
            <a:normAutofit lnSpcReduction="10000"/>
          </a:bodyPr>
          <a:lstStyle/>
          <a:p>
            <a:pPr marL="342900" indent="-342900" algn="just">
              <a:buFont typeface="Arial" panose="020B0604020202020204" pitchFamily="34" charset="0"/>
              <a:buChar char="•"/>
            </a:pPr>
            <a:r>
              <a:rPr lang="en-US" dirty="0"/>
              <a:t>Data splitting has to be done for the training purpose</a:t>
            </a:r>
          </a:p>
          <a:p>
            <a:pPr marL="342900" indent="-342900" algn="just">
              <a:buFont typeface="Arial" panose="020B0604020202020204" pitchFamily="34" charset="0"/>
              <a:buChar char="•"/>
            </a:pPr>
            <a:r>
              <a:rPr lang="en-US" dirty="0"/>
              <a:t>Data is imbalanced so it can result in imbalanced splitting of the dataset i.e. we can have all the failure points in training set or zero failure points </a:t>
            </a:r>
          </a:p>
          <a:p>
            <a:pPr marL="342900" indent="-342900" algn="just">
              <a:buFont typeface="Arial" panose="020B0604020202020204" pitchFamily="34" charset="0"/>
              <a:buChar char="•"/>
            </a:pPr>
            <a:r>
              <a:rPr lang="en-US" dirty="0"/>
              <a:t>Dataset Stratification</a:t>
            </a:r>
          </a:p>
          <a:p>
            <a:pPr marL="800100" lvl="1" indent="-342900" algn="just">
              <a:buFont typeface="Arial" panose="020B0604020202020204" pitchFamily="34" charset="0"/>
              <a:buChar char="•"/>
            </a:pPr>
            <a:r>
              <a:rPr lang="en-US" dirty="0"/>
              <a:t>It will help us quite a lot if we could split the data accordingly to the present ratio of negatives and positives</a:t>
            </a:r>
          </a:p>
          <a:p>
            <a:pPr marL="800100" lvl="1" indent="-342900" algn="just">
              <a:buFont typeface="Arial" panose="020B0604020202020204" pitchFamily="34" charset="0"/>
              <a:buChar char="•"/>
            </a:pPr>
            <a:r>
              <a:rPr lang="en-US" dirty="0"/>
              <a:t>Splitting of dataset having failure and non-failure points in same ratio in training set as well as test set</a:t>
            </a:r>
          </a:p>
          <a:p>
            <a:pPr marL="800100" lvl="1" indent="-342900" algn="just">
              <a:buFont typeface="Arial" panose="020B0604020202020204" pitchFamily="34" charset="0"/>
              <a:buChar char="•"/>
            </a:pPr>
            <a:r>
              <a:rPr lang="en-US" dirty="0"/>
              <a:t>This will help in better training of models, keeping the ratio of dataset same for training and test dataset</a:t>
            </a:r>
          </a:p>
          <a:p>
            <a:pPr lvl="1" algn="just"/>
            <a:endParaRPr lang="en-US" dirty="0"/>
          </a:p>
          <a:p>
            <a:pPr algn="just"/>
            <a:endParaRPr lang="en-US" dirty="0"/>
          </a:p>
        </p:txBody>
      </p:sp>
    </p:spTree>
    <p:extLst>
      <p:ext uri="{BB962C8B-B14F-4D97-AF65-F5344CB8AC3E}">
        <p14:creationId xmlns:p14="http://schemas.microsoft.com/office/powerpoint/2010/main" val="29690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13806"/>
            <a:ext cx="9144000" cy="879974"/>
          </a:xfrm>
        </p:spPr>
        <p:txBody>
          <a:bodyPr>
            <a:normAutofit fontScale="90000"/>
          </a:bodyPr>
          <a:lstStyle/>
          <a:p>
            <a:r>
              <a:rPr lang="en-US" dirty="0"/>
              <a:t>Metrics </a:t>
            </a:r>
          </a:p>
        </p:txBody>
      </p:sp>
      <p:pic>
        <p:nvPicPr>
          <p:cNvPr id="2052" name="Picture 4" descr="https://cdn-images-1.medium.com/max/1600/1*C3ctNdO0mde9fa1PFsCVq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175" y="1735183"/>
            <a:ext cx="42291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cdn-images-1.medium.com/max/1600/1*dXkDleGhA-jjZmZ1BlYKX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998" y="1754233"/>
            <a:ext cx="39814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cdn-images-1.medium.com/max/1600/1*T6kVUKxG_Z4V5Fm1UXhEI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0855" y="3686855"/>
            <a:ext cx="2686050" cy="6667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65175" y="4580709"/>
            <a:ext cx="9902825" cy="1477328"/>
          </a:xfrm>
          <a:prstGeom prst="rect">
            <a:avLst/>
          </a:prstGeom>
          <a:noFill/>
        </p:spPr>
        <p:txBody>
          <a:bodyPr wrap="square" rtlCol="0">
            <a:spAutoFit/>
          </a:bodyPr>
          <a:lstStyle/>
          <a:p>
            <a:pPr marL="285750" indent="-285750">
              <a:buFont typeface="Arial" panose="020B0604020202020204" pitchFamily="34" charset="0"/>
              <a:buChar char="•"/>
            </a:pPr>
            <a:r>
              <a:rPr lang="en-IN" dirty="0"/>
              <a:t>Accuracy may not always be the metric to select the best model</a:t>
            </a:r>
          </a:p>
          <a:p>
            <a:pPr marL="285750" indent="-285750">
              <a:buFont typeface="Arial" panose="020B0604020202020204" pitchFamily="34" charset="0"/>
              <a:buChar char="•"/>
            </a:pPr>
            <a:r>
              <a:rPr lang="en-IN" dirty="0"/>
              <a:t>Accuracy can be largely contributed by a large number of True Negatives, whereas False Negative and False Positive usually has business costs (tangible &amp; intangible) </a:t>
            </a:r>
          </a:p>
          <a:p>
            <a:pPr marL="285750" indent="-285750">
              <a:buFont typeface="Arial" panose="020B0604020202020204" pitchFamily="34" charset="0"/>
              <a:buChar char="•"/>
            </a:pPr>
            <a:r>
              <a:rPr lang="en-IN" dirty="0"/>
              <a:t>Thus, </a:t>
            </a:r>
            <a:r>
              <a:rPr lang="en-IN" b="1" dirty="0"/>
              <a:t>F1 Score might be a better measure </a:t>
            </a:r>
            <a:r>
              <a:rPr lang="en-IN" dirty="0"/>
              <a:t>to use if we need to seek a balance between Precision and Recall, if there is an uneven class distribution (large number of Actual Negatives)</a:t>
            </a:r>
            <a:endParaRPr lang="en-US" dirty="0"/>
          </a:p>
        </p:txBody>
      </p:sp>
    </p:spTree>
    <p:extLst>
      <p:ext uri="{BB962C8B-B14F-4D97-AF65-F5344CB8AC3E}">
        <p14:creationId xmlns:p14="http://schemas.microsoft.com/office/powerpoint/2010/main" val="130900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9497" y="365761"/>
            <a:ext cx="9144000" cy="879974"/>
          </a:xfrm>
        </p:spPr>
        <p:txBody>
          <a:bodyPr>
            <a:normAutofit fontScale="90000"/>
          </a:bodyPr>
          <a:lstStyle/>
          <a:p>
            <a:r>
              <a:rPr lang="en-US" dirty="0"/>
              <a:t>Models</a:t>
            </a:r>
          </a:p>
        </p:txBody>
      </p:sp>
      <p:sp>
        <p:nvSpPr>
          <p:cNvPr id="3" name="Subtitle 2"/>
          <p:cNvSpPr>
            <a:spLocks noGrp="1"/>
          </p:cNvSpPr>
          <p:nvPr>
            <p:ph type="subTitle" idx="1"/>
          </p:nvPr>
        </p:nvSpPr>
        <p:spPr>
          <a:xfrm>
            <a:off x="1419497" y="1320392"/>
            <a:ext cx="9144000" cy="4836568"/>
          </a:xfrm>
        </p:spPr>
        <p:txBody>
          <a:bodyPr>
            <a:normAutofit/>
          </a:bodyPr>
          <a:lstStyle/>
          <a:p>
            <a:pPr algn="just"/>
            <a:r>
              <a:rPr lang="en-US" u="sng" dirty="0"/>
              <a:t>Logistic Regression</a:t>
            </a:r>
            <a:r>
              <a:rPr lang="en-US" dirty="0"/>
              <a:t> - </a:t>
            </a:r>
            <a:r>
              <a:rPr lang="en-IN" dirty="0"/>
              <a:t>Logistic regression is used to describe data and to explain the relationship between one dependent binary variable and one or more nominal, ordinal, interval or ratio-level independent variables. </a:t>
            </a:r>
            <a:r>
              <a:rPr lang="en-IN" b="1" dirty="0"/>
              <a:t>Accuracy of the model was good but giving a bad f1_score </a:t>
            </a:r>
          </a:p>
          <a:p>
            <a:pPr algn="just"/>
            <a:r>
              <a:rPr lang="en-US" u="sng" dirty="0"/>
              <a:t>Radial basis function</a:t>
            </a:r>
            <a:r>
              <a:rPr lang="en-US" dirty="0"/>
              <a:t> - </a:t>
            </a:r>
            <a:r>
              <a:rPr lang="en-IN" dirty="0"/>
              <a:t>In machine learning, the radial basis function kernel, or RBF kernel, is a popular kernel function used in various kernelized learning algorithms. In particular, it is commonly used in support vector machine classification </a:t>
            </a:r>
            <a:r>
              <a:rPr lang="en-US" dirty="0"/>
              <a:t>model and </a:t>
            </a:r>
            <a:r>
              <a:rPr lang="en-US" b="1" dirty="0"/>
              <a:t>it was overfitting, such that it was saying zeros at every instance and giving a bad f1_score </a:t>
            </a:r>
          </a:p>
          <a:p>
            <a:pPr algn="just"/>
            <a:r>
              <a:rPr lang="en-US" u="sng" dirty="0"/>
              <a:t>Polynomial SVM</a:t>
            </a:r>
            <a:r>
              <a:rPr lang="en-US" dirty="0"/>
              <a:t> - It </a:t>
            </a:r>
            <a:r>
              <a:rPr lang="en-IN" dirty="0"/>
              <a:t>represents the similarity of vectors (training samples) in a feature space over polynomials of the original variables, allowing learning of non-linear models. </a:t>
            </a:r>
            <a:r>
              <a:rPr lang="en-IN" b="1" dirty="0"/>
              <a:t>Accuracy and f1_score</a:t>
            </a:r>
            <a:r>
              <a:rPr lang="en-US" b="1" dirty="0"/>
              <a:t> </a:t>
            </a:r>
            <a:r>
              <a:rPr lang="en-IN" b="1" dirty="0"/>
              <a:t>of the model was good</a:t>
            </a:r>
            <a:endParaRPr lang="en-US" b="1" dirty="0"/>
          </a:p>
          <a:p>
            <a:pPr algn="just"/>
            <a:endParaRPr lang="en-US" dirty="0"/>
          </a:p>
        </p:txBody>
      </p:sp>
    </p:spTree>
    <p:extLst>
      <p:ext uri="{BB962C8B-B14F-4D97-AF65-F5344CB8AC3E}">
        <p14:creationId xmlns:p14="http://schemas.microsoft.com/office/powerpoint/2010/main" val="2943506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8E83C2-C3BA-469B-A45E-0E4482601ED6}"/>
              </a:ext>
            </a:extLst>
          </p:cNvPr>
          <p:cNvSpPr txBox="1"/>
          <p:nvPr/>
        </p:nvSpPr>
        <p:spPr>
          <a:xfrm>
            <a:off x="656492" y="265723"/>
            <a:ext cx="11261970" cy="4462760"/>
          </a:xfrm>
          <a:prstGeom prst="rect">
            <a:avLst/>
          </a:prstGeom>
          <a:noFill/>
        </p:spPr>
        <p:txBody>
          <a:bodyPr wrap="square" rtlCol="0">
            <a:spAutoFit/>
          </a:bodyPr>
          <a:lstStyle/>
          <a:p>
            <a:r>
              <a:rPr lang="en-US" sz="2400" b="1" dirty="0"/>
              <a:t>Future methods which could have been tried:-</a:t>
            </a:r>
          </a:p>
          <a:p>
            <a:endParaRPr lang="en-US" sz="2200" b="1" dirty="0"/>
          </a:p>
          <a:p>
            <a:pPr marL="285750" indent="-285750">
              <a:buFont typeface="Arial" panose="020B0604020202020204" pitchFamily="34" charset="0"/>
              <a:buChar char="•"/>
            </a:pPr>
            <a:r>
              <a:rPr lang="en-US" sz="2200" dirty="0"/>
              <a:t>Random Oversampling of minority class, but in our case, since minority class was so low; it could have lead to overfitting to data points in minority class</a:t>
            </a:r>
          </a:p>
          <a:p>
            <a:endParaRPr lang="en-US" sz="2200" dirty="0"/>
          </a:p>
          <a:p>
            <a:pPr marL="285750" indent="-285750">
              <a:buFont typeface="Arial" panose="020B0604020202020204" pitchFamily="34" charset="0"/>
              <a:buChar char="•"/>
            </a:pPr>
            <a:r>
              <a:rPr lang="en-US" sz="2200" dirty="0"/>
              <a:t>Random </a:t>
            </a:r>
            <a:r>
              <a:rPr lang="en-US" sz="2200" dirty="0" err="1"/>
              <a:t>Undersampling</a:t>
            </a:r>
            <a:r>
              <a:rPr lang="en-US" sz="2200" dirty="0"/>
              <a:t> of majority class – but this could have led to randomly missing some important data for predicting non-failures</a:t>
            </a:r>
          </a:p>
          <a:p>
            <a:endParaRPr lang="en-US" sz="2200" dirty="0"/>
          </a:p>
          <a:p>
            <a:pPr marL="285750" indent="-285750">
              <a:buFont typeface="Arial" panose="020B0604020202020204" pitchFamily="34" charset="0"/>
              <a:buChar char="•"/>
            </a:pPr>
            <a:r>
              <a:rPr lang="en-US" sz="2200" dirty="0"/>
              <a:t>Using Synthetic Minority oversampling (SMOTE) for equal representations of both the classes</a:t>
            </a:r>
          </a:p>
          <a:p>
            <a:endParaRPr lang="en-US" sz="2200" dirty="0"/>
          </a:p>
          <a:p>
            <a:pPr marL="285750" indent="-285750">
              <a:buFont typeface="Arial" panose="020B0604020202020204" pitchFamily="34" charset="0"/>
              <a:buChar char="•"/>
            </a:pPr>
            <a:r>
              <a:rPr lang="en-US" sz="2200" dirty="0"/>
              <a:t>Training of models for different ratios of negatives and positives and taking the majority vote from these ensemble of models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132072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739</Words>
  <Application>Microsoft Office PowerPoint</Application>
  <PresentationFormat>Widescreen</PresentationFormat>
  <Paragraphs>69</Paragraphs>
  <Slides>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2" baseType="lpstr">
      <vt:lpstr>Arial</vt:lpstr>
      <vt:lpstr>Calibri</vt:lpstr>
      <vt:lpstr>Calibri Light</vt:lpstr>
      <vt:lpstr>Verdana</vt:lpstr>
      <vt:lpstr>Office Theme</vt:lpstr>
      <vt:lpstr>think-cell Slide</vt:lpstr>
      <vt:lpstr>PowerPoint Presentation</vt:lpstr>
      <vt:lpstr>Data analysis</vt:lpstr>
      <vt:lpstr>Data Preprocessing for Training </vt:lpstr>
      <vt:lpstr>Metrics </vt:lpstr>
      <vt:lpstr>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AGARWAL Anant</dc:creator>
  <cp:lastModifiedBy>Pratiksha Agrawal</cp:lastModifiedBy>
  <cp:revision>22</cp:revision>
  <dcterms:created xsi:type="dcterms:W3CDTF">2018-09-13T20:05:01Z</dcterms:created>
  <dcterms:modified xsi:type="dcterms:W3CDTF">2018-12-07T00:18:44Z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450823322</vt:i4>
  </property>
  <property fmtid="{D5CDD505-2E9C-101B-9397-08002B2CF9AE}" pid="3" name="_NewReviewCycle">
    <vt:lpwstr/>
  </property>
  <property fmtid="{D5CDD505-2E9C-101B-9397-08002B2CF9AE}" pid="4" name="_EmailSubject">
    <vt:lpwstr>IIT Roorkee: Campus Recruitment 2018-19 Final Slot</vt:lpwstr>
  </property>
  <property fmtid="{D5CDD505-2E9C-101B-9397-08002B2CF9AE}" pid="5" name="_AuthorEmail">
    <vt:lpwstr>gireesan.namboothiri@email.nissan.in</vt:lpwstr>
  </property>
  <property fmtid="{D5CDD505-2E9C-101B-9397-08002B2CF9AE}" pid="6" name="_AuthorEmailDisplayName">
    <vt:lpwstr>Namboothiri, Gireesan</vt:lpwstr>
  </property>
</Properties>
</file>