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DC9E6CF-9A98-41E2-B617-FDA1A6DB6496}" type="datetimeFigureOut">
              <a:rPr lang="en-US" smtClean="0"/>
              <a:t>12/5/2016</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FD936BA-C61D-41DA-AB43-687208C06E3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779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9E6CF-9A98-41E2-B617-FDA1A6DB649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236145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9E6CF-9A98-41E2-B617-FDA1A6DB649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347070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9E6CF-9A98-41E2-B617-FDA1A6DB6496}"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409886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DC9E6CF-9A98-41E2-B617-FDA1A6DB6496}" type="datetimeFigureOut">
              <a:rPr lang="en-US" smtClean="0"/>
              <a:t>12/5/2016</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FD936BA-C61D-41DA-AB43-687208C06E3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84153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C9E6CF-9A98-41E2-B617-FDA1A6DB6496}"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34744290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9E6CF-9A98-41E2-B617-FDA1A6DB6496}"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20492329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C9E6CF-9A98-41E2-B617-FDA1A6DB6496}"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16319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9E6CF-9A98-41E2-B617-FDA1A6DB6496}"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194510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6DC9E6CF-9A98-41E2-B617-FDA1A6DB6496}" type="datetimeFigureOut">
              <a:rPr lang="en-US" smtClean="0"/>
              <a:t>12/5/2016</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FD936BA-C61D-41DA-AB43-687208C06E3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28047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6DC9E6CF-9A98-41E2-B617-FDA1A6DB6496}" type="datetimeFigureOut">
              <a:rPr lang="en-US" smtClean="0"/>
              <a:t>12/5/2016</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FD936BA-C61D-41DA-AB43-687208C06E3B}" type="slidenum">
              <a:rPr lang="en-US" smtClean="0"/>
              <a:t>‹#›</a:t>
            </a:fld>
            <a:endParaRPr lang="en-US"/>
          </a:p>
        </p:txBody>
      </p:sp>
    </p:spTree>
    <p:extLst>
      <p:ext uri="{BB962C8B-B14F-4D97-AF65-F5344CB8AC3E}">
        <p14:creationId xmlns:p14="http://schemas.microsoft.com/office/powerpoint/2010/main" val="31566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DC9E6CF-9A98-41E2-B617-FDA1A6DB6496}" type="datetimeFigureOut">
              <a:rPr lang="en-US" smtClean="0"/>
              <a:t>12/5/2016</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FD936BA-C61D-41DA-AB43-687208C06E3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446516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06485" y="4764350"/>
            <a:ext cx="8045373" cy="1597261"/>
          </a:xfrm>
        </p:spPr>
        <p:txBody>
          <a:bodyPr>
            <a:noAutofit/>
          </a:bodyPr>
          <a:lstStyle/>
          <a:p>
            <a:r>
              <a:rPr lang="en-US" sz="1600" dirty="0" smtClean="0"/>
              <a:t>Amit </a:t>
            </a:r>
            <a:r>
              <a:rPr lang="en-US" sz="1600" dirty="0"/>
              <a:t>Sharma (</a:t>
            </a:r>
            <a:r>
              <a:rPr lang="en-US" sz="1600" dirty="0" smtClean="0"/>
              <a:t>011090820)</a:t>
            </a:r>
          </a:p>
          <a:p>
            <a:r>
              <a:rPr lang="en-US" sz="1600" dirty="0"/>
              <a:t>Mayank Tanwar (011435320)</a:t>
            </a:r>
            <a:endParaRPr lang="en-US" sz="1600" dirty="0" smtClean="0"/>
          </a:p>
          <a:p>
            <a:r>
              <a:rPr lang="en-US" sz="1600" dirty="0"/>
              <a:t>Navneet jain (011419291)</a:t>
            </a:r>
          </a:p>
          <a:p>
            <a:r>
              <a:rPr lang="en-US" sz="1600" dirty="0" smtClean="0"/>
              <a:t>Prateek </a:t>
            </a:r>
            <a:r>
              <a:rPr lang="en-US" sz="1600" dirty="0"/>
              <a:t>Sharma (011475620)</a:t>
            </a:r>
          </a:p>
          <a:p>
            <a:endParaRPr lang="en-US" sz="1600" dirty="0"/>
          </a:p>
          <a:p>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0876" y="2756265"/>
            <a:ext cx="5933710" cy="1254032"/>
          </a:xfrm>
          <a:prstGeom prst="rect">
            <a:avLst/>
          </a:prstGeom>
        </p:spPr>
      </p:pic>
    </p:spTree>
    <p:extLst>
      <p:ext uri="{BB962C8B-B14F-4D97-AF65-F5344CB8AC3E}">
        <p14:creationId xmlns:p14="http://schemas.microsoft.com/office/powerpoint/2010/main" val="5691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492795"/>
            <a:ext cx="8045373" cy="742279"/>
          </a:xfrm>
        </p:spPr>
        <p:txBody>
          <a:bodyPr>
            <a:normAutofit fontScale="85000" lnSpcReduction="10000"/>
          </a:bodyPr>
          <a:lstStyle/>
          <a:p>
            <a:r>
              <a:rPr lang="en-US" sz="2400" u="sng" dirty="0" smtClean="0"/>
              <a:t>Security Features:</a:t>
            </a:r>
          </a:p>
          <a:p>
            <a:r>
              <a:rPr lang="en-US" sz="2400" u="sng" dirty="0"/>
              <a:t>3</a:t>
            </a:r>
            <a:r>
              <a:rPr lang="en-US" sz="2400" u="sng" dirty="0" smtClean="0"/>
              <a:t>. Only Correct file formats accepted</a:t>
            </a:r>
            <a:endParaRPr lang="en-US" sz="2400" u="sng" dirty="0"/>
          </a:p>
          <a:p>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7" name="Picture 6"/>
          <p:cNvPicPr>
            <a:picLocks noChangeAspect="1"/>
          </p:cNvPicPr>
          <p:nvPr/>
        </p:nvPicPr>
        <p:blipFill>
          <a:blip r:embed="rId3"/>
          <a:stretch>
            <a:fillRect/>
          </a:stretch>
        </p:blipFill>
        <p:spPr>
          <a:xfrm>
            <a:off x="1066213" y="1357899"/>
            <a:ext cx="10050278" cy="5239481"/>
          </a:xfrm>
          <a:prstGeom prst="rect">
            <a:avLst/>
          </a:prstGeom>
        </p:spPr>
      </p:pic>
    </p:spTree>
    <p:extLst>
      <p:ext uri="{BB962C8B-B14F-4D97-AF65-F5344CB8AC3E}">
        <p14:creationId xmlns:p14="http://schemas.microsoft.com/office/powerpoint/2010/main" val="25165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9729" y="1968898"/>
            <a:ext cx="8045373" cy="742279"/>
          </a:xfrm>
        </p:spPr>
        <p:txBody>
          <a:bodyPr>
            <a:normAutofit/>
          </a:bodyPr>
          <a:lstStyle/>
          <a:p>
            <a:r>
              <a:rPr lang="en-US" sz="3200" dirty="0" smtClean="0"/>
              <a:t>Thank You !</a:t>
            </a:r>
            <a:endParaRPr lang="en-US" sz="3200" dirty="0"/>
          </a:p>
          <a:p>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sp>
        <p:nvSpPr>
          <p:cNvPr id="6" name="Subtitle 2"/>
          <p:cNvSpPr txBox="1">
            <a:spLocks/>
          </p:cNvSpPr>
          <p:nvPr/>
        </p:nvSpPr>
        <p:spPr>
          <a:xfrm>
            <a:off x="2149729" y="4067664"/>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sz="2800" dirty="0" smtClean="0"/>
              <a:t>Questions?</a:t>
            </a:r>
          </a:p>
          <a:p>
            <a:endParaRPr lang="en-US" sz="2400" u="sng" dirty="0"/>
          </a:p>
        </p:txBody>
      </p:sp>
    </p:spTree>
    <p:extLst>
      <p:ext uri="{BB962C8B-B14F-4D97-AF65-F5344CB8AC3E}">
        <p14:creationId xmlns:p14="http://schemas.microsoft.com/office/powerpoint/2010/main" val="270046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649551"/>
            <a:ext cx="8045373" cy="742279"/>
          </a:xfrm>
        </p:spPr>
        <p:txBody>
          <a:bodyPr>
            <a:normAutofit/>
          </a:bodyPr>
          <a:lstStyle/>
          <a:p>
            <a:r>
              <a:rPr lang="en-US" sz="2400" u="sng" dirty="0" smtClean="0"/>
              <a:t>Problem statement</a:t>
            </a:r>
            <a:endParaRPr lang="en-US" sz="2400" u="sng" dirty="0"/>
          </a:p>
        </p:txBody>
      </p:sp>
      <p:sp>
        <p:nvSpPr>
          <p:cNvPr id="4" name="TextBox 3"/>
          <p:cNvSpPr txBox="1"/>
          <p:nvPr/>
        </p:nvSpPr>
        <p:spPr>
          <a:xfrm>
            <a:off x="1619793" y="1391830"/>
            <a:ext cx="1028880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40 percent of food in the United States </a:t>
            </a:r>
            <a:r>
              <a:rPr lang="en-US" dirty="0" smtClean="0"/>
              <a:t>alone </a:t>
            </a:r>
            <a:r>
              <a:rPr lang="en-US" dirty="0"/>
              <a:t>goes </a:t>
            </a:r>
            <a:r>
              <a:rPr lang="en-US" dirty="0" smtClean="0"/>
              <a:t>uneaten causing loss of </a:t>
            </a:r>
            <a:r>
              <a:rPr lang="en-US" dirty="0"/>
              <a:t>$165 </a:t>
            </a:r>
            <a:r>
              <a:rPr lang="en-US" dirty="0" smtClean="0"/>
              <a:t>billions </a:t>
            </a:r>
            <a:r>
              <a:rPr lang="en-US" dirty="0"/>
              <a:t>each year</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Reducing </a:t>
            </a:r>
            <a:r>
              <a:rPr lang="en-US" dirty="0"/>
              <a:t>food losses by just 15 percent </a:t>
            </a:r>
            <a:r>
              <a:rPr lang="en-US" dirty="0" smtClean="0"/>
              <a:t>can feed </a:t>
            </a:r>
            <a:r>
              <a:rPr lang="en-US" dirty="0"/>
              <a:t>more than 25 million Americans every </a:t>
            </a:r>
            <a:r>
              <a:rPr lang="en-US" dirty="0" smtClean="0"/>
              <a:t>year.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Businesses </a:t>
            </a:r>
            <a:r>
              <a:rPr lang="en-US" dirty="0"/>
              <a:t>should </a:t>
            </a:r>
            <a:r>
              <a:rPr lang="en-US" dirty="0" smtClean="0"/>
              <a:t>streamline </a:t>
            </a:r>
            <a:r>
              <a:rPr lang="en-US" dirty="0"/>
              <a:t>their own </a:t>
            </a:r>
            <a:r>
              <a:rPr lang="en-US" dirty="0" smtClean="0"/>
              <a:t>operations, to reduce </a:t>
            </a:r>
            <a:r>
              <a:rPr lang="en-US" dirty="0"/>
              <a:t>food losses and </a:t>
            </a:r>
            <a:r>
              <a:rPr lang="en-US" dirty="0" smtClean="0"/>
              <a:t>save money</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a:t>
            </a:r>
            <a:r>
              <a:rPr lang="en-US" dirty="0"/>
              <a:t>is where </a:t>
            </a:r>
            <a:r>
              <a:rPr lang="en-US" dirty="0" smtClean="0"/>
              <a:t>FoodCoin fits </a:t>
            </a:r>
            <a:r>
              <a:rPr lang="en-US" dirty="0"/>
              <a:t>in.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t>
            </a:r>
            <a:r>
              <a:rPr lang="en-US" dirty="0"/>
              <a:t>provide solutions for </a:t>
            </a:r>
            <a:r>
              <a:rPr lang="en-US" dirty="0" smtClean="0"/>
              <a:t>restaurant businesses </a:t>
            </a:r>
            <a:r>
              <a:rPr lang="en-US" dirty="0"/>
              <a:t>to optimize their </a:t>
            </a:r>
            <a:r>
              <a:rPr lang="en-US" dirty="0" smtClean="0"/>
              <a:t>operations.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6" name="Picture 5"/>
          <p:cNvPicPr>
            <a:picLocks noChangeAspect="1"/>
          </p:cNvPicPr>
          <p:nvPr/>
        </p:nvPicPr>
        <p:blipFill>
          <a:blip r:embed="rId3"/>
          <a:stretch>
            <a:fillRect/>
          </a:stretch>
        </p:blipFill>
        <p:spPr>
          <a:xfrm>
            <a:off x="7790798" y="4094165"/>
            <a:ext cx="3806654" cy="2763835"/>
          </a:xfrm>
          <a:prstGeom prst="rect">
            <a:avLst/>
          </a:prstGeom>
        </p:spPr>
      </p:pic>
      <p:pic>
        <p:nvPicPr>
          <p:cNvPr id="7" name="Picture 6"/>
          <p:cNvPicPr>
            <a:picLocks noChangeAspect="1"/>
          </p:cNvPicPr>
          <p:nvPr/>
        </p:nvPicPr>
        <p:blipFill>
          <a:blip r:embed="rId4"/>
          <a:stretch>
            <a:fillRect/>
          </a:stretch>
        </p:blipFill>
        <p:spPr>
          <a:xfrm>
            <a:off x="762456" y="4094165"/>
            <a:ext cx="3821599" cy="2763835"/>
          </a:xfrm>
          <a:prstGeom prst="rect">
            <a:avLst/>
          </a:prstGeom>
        </p:spPr>
      </p:pic>
      <p:pic>
        <p:nvPicPr>
          <p:cNvPr id="8" name="Picture 7"/>
          <p:cNvPicPr>
            <a:picLocks noChangeAspect="1"/>
          </p:cNvPicPr>
          <p:nvPr/>
        </p:nvPicPr>
        <p:blipFill>
          <a:blip r:embed="rId5"/>
          <a:stretch>
            <a:fillRect/>
          </a:stretch>
        </p:blipFill>
        <p:spPr>
          <a:xfrm>
            <a:off x="947946" y="4094165"/>
            <a:ext cx="10478962" cy="2762636"/>
          </a:xfrm>
          <a:prstGeom prst="rect">
            <a:avLst/>
          </a:prstGeom>
        </p:spPr>
      </p:pic>
      <p:pic>
        <p:nvPicPr>
          <p:cNvPr id="9" name="Picture 8"/>
          <p:cNvPicPr>
            <a:picLocks noChangeAspect="1"/>
          </p:cNvPicPr>
          <p:nvPr/>
        </p:nvPicPr>
        <p:blipFill>
          <a:blip r:embed="rId6"/>
          <a:stretch>
            <a:fillRect/>
          </a:stretch>
        </p:blipFill>
        <p:spPr>
          <a:xfrm>
            <a:off x="477001" y="4092966"/>
            <a:ext cx="11431595" cy="2762636"/>
          </a:xfrm>
          <a:prstGeom prst="rect">
            <a:avLst/>
          </a:prstGeom>
        </p:spPr>
      </p:pic>
    </p:spTree>
    <p:extLst>
      <p:ext uri="{BB962C8B-B14F-4D97-AF65-F5344CB8AC3E}">
        <p14:creationId xmlns:p14="http://schemas.microsoft.com/office/powerpoint/2010/main" val="11776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649551"/>
            <a:ext cx="8045373" cy="742279"/>
          </a:xfrm>
        </p:spPr>
        <p:txBody>
          <a:bodyPr>
            <a:normAutofit/>
          </a:bodyPr>
          <a:lstStyle/>
          <a:p>
            <a:r>
              <a:rPr lang="en-US" sz="2400" u="sng" dirty="0" smtClean="0"/>
              <a:t>solution statement</a:t>
            </a:r>
            <a:endParaRPr lang="en-US" sz="2400" u="sng" dirty="0"/>
          </a:p>
        </p:txBody>
      </p:sp>
      <p:sp>
        <p:nvSpPr>
          <p:cNvPr id="4" name="TextBox 3"/>
          <p:cNvSpPr txBox="1"/>
          <p:nvPr/>
        </p:nvSpPr>
        <p:spPr>
          <a:xfrm>
            <a:off x="1789611" y="1391830"/>
            <a:ext cx="9326880" cy="5078313"/>
          </a:xfrm>
          <a:prstGeom prst="rect">
            <a:avLst/>
          </a:prstGeom>
          <a:noFill/>
        </p:spPr>
        <p:txBody>
          <a:bodyPr wrap="square" rtlCol="0">
            <a:spAutoFit/>
          </a:bodyPr>
          <a:lstStyle/>
          <a:p>
            <a:r>
              <a:rPr lang="en-US" b="1" dirty="0" smtClean="0"/>
              <a:t>Before Operations:</a:t>
            </a:r>
          </a:p>
          <a:p>
            <a:endParaRPr lang="en-US" dirty="0"/>
          </a:p>
          <a:p>
            <a:r>
              <a:rPr lang="en-US" u="sng" dirty="0"/>
              <a:t>1&gt; </a:t>
            </a:r>
            <a:r>
              <a:rPr lang="en-US" u="sng" dirty="0" smtClean="0"/>
              <a:t>Prediction of Number </a:t>
            </a:r>
            <a:r>
              <a:rPr lang="en-US" u="sng" dirty="0"/>
              <a:t>of guests per day</a:t>
            </a:r>
            <a:r>
              <a:rPr lang="en-US" u="sng" dirty="0" smtClean="0"/>
              <a:t>.</a:t>
            </a:r>
          </a:p>
          <a:p>
            <a:endParaRPr lang="en-US" dirty="0"/>
          </a:p>
          <a:p>
            <a:r>
              <a:rPr lang="en-US" dirty="0"/>
              <a:t>Get the prediction of the number of customers you can expect on any given day, based on the customer behavior extracted from customer analytics. This will facilitate you in planning your day work ahead</a:t>
            </a:r>
            <a:r>
              <a:rPr lang="en-US" dirty="0" smtClean="0"/>
              <a:t>.</a:t>
            </a:r>
          </a:p>
          <a:p>
            <a:endParaRPr lang="en-US" dirty="0"/>
          </a:p>
          <a:p>
            <a:r>
              <a:rPr lang="en-US" dirty="0"/>
              <a:t>You can count on your expected daily customer traffic which we provide you, which is rendered to you by running our analytics on the pattern of customer visits in past</a:t>
            </a:r>
            <a:r>
              <a:rPr lang="en-US" dirty="0" smtClean="0"/>
              <a:t>.</a:t>
            </a:r>
          </a:p>
          <a:p>
            <a:endParaRPr lang="en-US" dirty="0"/>
          </a:p>
          <a:p>
            <a:r>
              <a:rPr lang="en-US" u="sng" dirty="0"/>
              <a:t>2&gt; </a:t>
            </a:r>
            <a:r>
              <a:rPr lang="en-US" u="sng" dirty="0" smtClean="0"/>
              <a:t>Prediction of </a:t>
            </a:r>
            <a:r>
              <a:rPr lang="en-US" u="sng" dirty="0"/>
              <a:t>the quantity of food</a:t>
            </a:r>
            <a:r>
              <a:rPr lang="en-US" u="sng" dirty="0" smtClean="0"/>
              <a:t>.</a:t>
            </a:r>
          </a:p>
          <a:p>
            <a:endParaRPr lang="en-US" dirty="0"/>
          </a:p>
          <a:p>
            <a:r>
              <a:rPr lang="en-US" dirty="0"/>
              <a:t>Prediction of the quantity of food materials that will be required throughout the day is rendered to you in advance, before your business day starts</a:t>
            </a:r>
            <a:r>
              <a:rPr lang="en-US" dirty="0" smtClean="0"/>
              <a:t>.</a:t>
            </a:r>
          </a:p>
          <a:p>
            <a:endParaRPr lang="en-US" dirty="0"/>
          </a:p>
          <a:p>
            <a:r>
              <a:rPr lang="en-US" dirty="0"/>
              <a:t>This makes it much simpler to work out inventory maintenance in advance without understocking and overstocking.</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spTree>
    <p:extLst>
      <p:ext uri="{BB962C8B-B14F-4D97-AF65-F5344CB8AC3E}">
        <p14:creationId xmlns:p14="http://schemas.microsoft.com/office/powerpoint/2010/main" val="246462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649551"/>
            <a:ext cx="8045373" cy="742279"/>
          </a:xfrm>
        </p:spPr>
        <p:txBody>
          <a:bodyPr>
            <a:normAutofit/>
          </a:bodyPr>
          <a:lstStyle/>
          <a:p>
            <a:r>
              <a:rPr lang="en-US" sz="2400" u="sng" dirty="0" smtClean="0"/>
              <a:t>solution statement (Cont..)</a:t>
            </a:r>
            <a:endParaRPr lang="en-US" sz="2400" u="sng" dirty="0"/>
          </a:p>
        </p:txBody>
      </p:sp>
      <p:sp>
        <p:nvSpPr>
          <p:cNvPr id="4" name="TextBox 3"/>
          <p:cNvSpPr txBox="1"/>
          <p:nvPr/>
        </p:nvSpPr>
        <p:spPr>
          <a:xfrm>
            <a:off x="1789611" y="1391830"/>
            <a:ext cx="9326880" cy="4801314"/>
          </a:xfrm>
          <a:prstGeom prst="rect">
            <a:avLst/>
          </a:prstGeom>
          <a:noFill/>
        </p:spPr>
        <p:txBody>
          <a:bodyPr wrap="square" rtlCol="0">
            <a:spAutoFit/>
          </a:bodyPr>
          <a:lstStyle/>
          <a:p>
            <a:r>
              <a:rPr lang="en-US" b="1" dirty="0" smtClean="0"/>
              <a:t>After Operations:</a:t>
            </a:r>
          </a:p>
          <a:p>
            <a:endParaRPr lang="en-US" dirty="0"/>
          </a:p>
          <a:p>
            <a:r>
              <a:rPr lang="en-US" u="sng" dirty="0"/>
              <a:t>1&gt; Sentiment Analysis</a:t>
            </a:r>
            <a:r>
              <a:rPr lang="en-US" u="sng" dirty="0" smtClean="0"/>
              <a:t>:</a:t>
            </a:r>
          </a:p>
          <a:p>
            <a:endParaRPr lang="en-US" dirty="0"/>
          </a:p>
          <a:p>
            <a:r>
              <a:rPr lang="en-US" dirty="0"/>
              <a:t>We process the user reviews and we render the ready to use information based on the analytics on the user reviews, which have crucial information on customer expectations. </a:t>
            </a:r>
            <a:endParaRPr lang="en-US" dirty="0" smtClean="0"/>
          </a:p>
          <a:p>
            <a:endParaRPr lang="en-US" dirty="0"/>
          </a:p>
          <a:p>
            <a:r>
              <a:rPr lang="en-US" dirty="0"/>
              <a:t>Through the Sentiment Analysis of the user reviews, it is very easy to have a check on what is working and what is not working. This facilitates in making the customers happy</a:t>
            </a:r>
            <a:r>
              <a:rPr lang="en-US" dirty="0" smtClean="0"/>
              <a:t>.</a:t>
            </a:r>
          </a:p>
          <a:p>
            <a:endParaRPr lang="en-US" dirty="0"/>
          </a:p>
          <a:p>
            <a:r>
              <a:rPr lang="en-US" u="sng" dirty="0"/>
              <a:t>2&gt; Push Notifications</a:t>
            </a:r>
            <a:r>
              <a:rPr lang="en-US" u="sng" dirty="0" smtClean="0"/>
              <a:t>:</a:t>
            </a:r>
          </a:p>
          <a:p>
            <a:endParaRPr lang="en-US" dirty="0"/>
          </a:p>
          <a:p>
            <a:r>
              <a:rPr lang="en-US" dirty="0"/>
              <a:t>We send the real time notifications to the subscribers who can benefit from discounts on the excess food in pantry, which otherwise has the potential of going to waste</a:t>
            </a:r>
            <a:r>
              <a:rPr lang="en-US" dirty="0" smtClean="0"/>
              <a:t>.</a:t>
            </a:r>
          </a:p>
          <a:p>
            <a:endParaRPr lang="en-US" dirty="0"/>
          </a:p>
          <a:p>
            <a:r>
              <a:rPr lang="en-US" dirty="0"/>
              <a:t>Through SMS on mobile phones as well as through native notifications inside the application, we communicate with our subscribers, who in turn help restaurants in reducing food wastage.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spTree>
    <p:extLst>
      <p:ext uri="{BB962C8B-B14F-4D97-AF65-F5344CB8AC3E}">
        <p14:creationId xmlns:p14="http://schemas.microsoft.com/office/powerpoint/2010/main" val="89034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649551"/>
            <a:ext cx="8045373" cy="742279"/>
          </a:xfrm>
        </p:spPr>
        <p:txBody>
          <a:bodyPr>
            <a:normAutofit/>
          </a:bodyPr>
          <a:lstStyle/>
          <a:p>
            <a:r>
              <a:rPr lang="en-US" sz="2400" u="sng" dirty="0" smtClean="0"/>
              <a:t>Architectural flow diagram:</a:t>
            </a:r>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7" name="Picture 6"/>
          <p:cNvPicPr>
            <a:picLocks noChangeAspect="1"/>
          </p:cNvPicPr>
          <p:nvPr/>
        </p:nvPicPr>
        <p:blipFill>
          <a:blip r:embed="rId3"/>
          <a:stretch>
            <a:fillRect/>
          </a:stretch>
        </p:blipFill>
        <p:spPr>
          <a:xfrm>
            <a:off x="1927662" y="1059879"/>
            <a:ext cx="8335538" cy="5715798"/>
          </a:xfrm>
          <a:prstGeom prst="rect">
            <a:avLst/>
          </a:prstGeom>
        </p:spPr>
      </p:pic>
    </p:spTree>
    <p:extLst>
      <p:ext uri="{BB962C8B-B14F-4D97-AF65-F5344CB8AC3E}">
        <p14:creationId xmlns:p14="http://schemas.microsoft.com/office/powerpoint/2010/main" val="276975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492795"/>
            <a:ext cx="8045373" cy="742279"/>
          </a:xfrm>
        </p:spPr>
        <p:txBody>
          <a:bodyPr>
            <a:normAutofit/>
          </a:bodyPr>
          <a:lstStyle/>
          <a:p>
            <a:r>
              <a:rPr lang="en-US" sz="2400" u="sng" dirty="0" smtClean="0"/>
              <a:t>Business model</a:t>
            </a:r>
            <a:endParaRPr lang="en-US" sz="2400" u="sng" dirty="0"/>
          </a:p>
        </p:txBody>
      </p:sp>
      <p:sp>
        <p:nvSpPr>
          <p:cNvPr id="4" name="TextBox 3"/>
          <p:cNvSpPr txBox="1"/>
          <p:nvPr/>
        </p:nvSpPr>
        <p:spPr>
          <a:xfrm>
            <a:off x="1789611" y="1169759"/>
            <a:ext cx="9326880" cy="5632311"/>
          </a:xfrm>
          <a:prstGeom prst="rect">
            <a:avLst/>
          </a:prstGeom>
          <a:noFill/>
        </p:spPr>
        <p:txBody>
          <a:bodyPr wrap="square" rtlCol="0">
            <a:spAutoFit/>
          </a:bodyPr>
          <a:lstStyle/>
          <a:p>
            <a:r>
              <a:rPr lang="en-US" b="1" dirty="0" smtClean="0"/>
              <a:t>Our </a:t>
            </a:r>
            <a:r>
              <a:rPr lang="en-US" b="1" dirty="0" smtClean="0"/>
              <a:t>business model </a:t>
            </a:r>
            <a:r>
              <a:rPr lang="en-US" b="1" dirty="0" smtClean="0"/>
              <a:t>is simple</a:t>
            </a:r>
            <a:r>
              <a:rPr lang="en-US" b="1" dirty="0" smtClean="0"/>
              <a:t>.</a:t>
            </a:r>
          </a:p>
          <a:p>
            <a:endParaRPr lang="en-US" dirty="0" smtClean="0"/>
          </a:p>
          <a:p>
            <a:r>
              <a:rPr lang="en-US" dirty="0" smtClean="0"/>
              <a:t>1&gt; We are Software as </a:t>
            </a:r>
            <a:r>
              <a:rPr lang="en-US" dirty="0"/>
              <a:t>a</a:t>
            </a:r>
            <a:r>
              <a:rPr lang="en-US" dirty="0" smtClean="0"/>
              <a:t> Service (SaaS) vendor.</a:t>
            </a:r>
          </a:p>
          <a:p>
            <a:endParaRPr lang="en-US" dirty="0" smtClean="0"/>
          </a:p>
          <a:p>
            <a:r>
              <a:rPr lang="en-US" dirty="0"/>
              <a:t>2</a:t>
            </a:r>
            <a:r>
              <a:rPr lang="en-US" dirty="0" smtClean="0"/>
              <a:t>&gt; We provide services to restaurants which enable them to reduce their food wastage, know</a:t>
            </a:r>
          </a:p>
          <a:p>
            <a:r>
              <a:rPr lang="en-US" dirty="0"/>
              <a:t> </a:t>
            </a:r>
            <a:r>
              <a:rPr lang="en-US" dirty="0" smtClean="0"/>
              <a:t>    more about their customer sentiments, know their customer traffic and food requirement.</a:t>
            </a:r>
          </a:p>
          <a:p>
            <a:endParaRPr lang="en-US" dirty="0" smtClean="0"/>
          </a:p>
          <a:p>
            <a:r>
              <a:rPr lang="en-US" dirty="0"/>
              <a:t>3</a:t>
            </a:r>
            <a:r>
              <a:rPr lang="en-US" dirty="0" smtClean="0"/>
              <a:t>&gt; Our service is free to join and test for first 3 months.</a:t>
            </a:r>
          </a:p>
          <a:p>
            <a:endParaRPr lang="en-US" dirty="0" smtClean="0"/>
          </a:p>
          <a:p>
            <a:r>
              <a:rPr lang="en-US" dirty="0"/>
              <a:t>4</a:t>
            </a:r>
            <a:r>
              <a:rPr lang="en-US" dirty="0" smtClean="0"/>
              <a:t>&gt; After 3 months, independent restaurants still can continue to use it for free.</a:t>
            </a:r>
          </a:p>
          <a:p>
            <a:r>
              <a:rPr lang="en-US" dirty="0"/>
              <a:t> </a:t>
            </a:r>
            <a:r>
              <a:rPr lang="en-US" dirty="0" smtClean="0"/>
              <a:t>    How ever, for restaurant chains, they have to pay a nominal fee if their chain size is more than</a:t>
            </a:r>
          </a:p>
          <a:p>
            <a:r>
              <a:rPr lang="en-US" dirty="0"/>
              <a:t> </a:t>
            </a:r>
            <a:r>
              <a:rPr lang="en-US" dirty="0" smtClean="0"/>
              <a:t>    5 in number.</a:t>
            </a:r>
          </a:p>
          <a:p>
            <a:endParaRPr lang="en-US" dirty="0" smtClean="0"/>
          </a:p>
          <a:p>
            <a:r>
              <a:rPr lang="en-US" dirty="0"/>
              <a:t>5</a:t>
            </a:r>
            <a:r>
              <a:rPr lang="en-US" dirty="0" smtClean="0"/>
              <a:t>&gt; We will show recommendations for inventory procurements.  We will charge vendors who</a:t>
            </a:r>
          </a:p>
          <a:p>
            <a:r>
              <a:rPr lang="en-US" dirty="0"/>
              <a:t> </a:t>
            </a:r>
            <a:r>
              <a:rPr lang="en-US" dirty="0" smtClean="0"/>
              <a:t>    will be on recommendation list on every transaction made through us . Restaurants can use</a:t>
            </a:r>
          </a:p>
          <a:p>
            <a:r>
              <a:rPr lang="en-US" dirty="0"/>
              <a:t> </a:t>
            </a:r>
            <a:r>
              <a:rPr lang="en-US" dirty="0" smtClean="0"/>
              <a:t>    this feature for free. </a:t>
            </a:r>
            <a:endParaRPr lang="en-US" dirty="0"/>
          </a:p>
          <a:p>
            <a:endParaRPr lang="en-US" dirty="0" smtClean="0"/>
          </a:p>
          <a:p>
            <a:r>
              <a:rPr lang="en-US" dirty="0"/>
              <a:t> </a:t>
            </a:r>
            <a:r>
              <a:rPr lang="en-US" dirty="0" smtClean="0"/>
              <a:t>    Recommendations will not be like advertisements. They will have a dedicated space on our app</a:t>
            </a:r>
          </a:p>
          <a:p>
            <a:r>
              <a:rPr lang="en-US" dirty="0"/>
              <a:t> </a:t>
            </a:r>
            <a:r>
              <a:rPr lang="en-US" dirty="0" smtClean="0"/>
              <a:t>    and will be available for voluntary participation.</a:t>
            </a:r>
          </a:p>
          <a:p>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spTree>
    <p:extLst>
      <p:ext uri="{BB962C8B-B14F-4D97-AF65-F5344CB8AC3E}">
        <p14:creationId xmlns:p14="http://schemas.microsoft.com/office/powerpoint/2010/main" val="341368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492795"/>
            <a:ext cx="8045373" cy="742279"/>
          </a:xfrm>
        </p:spPr>
        <p:txBody>
          <a:bodyPr>
            <a:normAutofit/>
          </a:bodyPr>
          <a:lstStyle/>
          <a:p>
            <a:r>
              <a:rPr lang="en-US" sz="2400" u="sng" dirty="0" smtClean="0"/>
              <a:t>Flow chart</a:t>
            </a:r>
            <a:endParaRPr lang="en-US" sz="2400" u="sng" dirty="0"/>
          </a:p>
          <a:p>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2" name="Picture 1"/>
          <p:cNvPicPr>
            <a:picLocks noChangeAspect="1"/>
          </p:cNvPicPr>
          <p:nvPr/>
        </p:nvPicPr>
        <p:blipFill>
          <a:blip r:embed="rId3"/>
          <a:stretch>
            <a:fillRect/>
          </a:stretch>
        </p:blipFill>
        <p:spPr>
          <a:xfrm>
            <a:off x="1808117" y="1235074"/>
            <a:ext cx="8915400" cy="5276850"/>
          </a:xfrm>
          <a:prstGeom prst="rect">
            <a:avLst/>
          </a:prstGeom>
        </p:spPr>
      </p:pic>
    </p:spTree>
    <p:extLst>
      <p:ext uri="{BB962C8B-B14F-4D97-AF65-F5344CB8AC3E}">
        <p14:creationId xmlns:p14="http://schemas.microsoft.com/office/powerpoint/2010/main" val="130718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492795"/>
            <a:ext cx="8045373" cy="742279"/>
          </a:xfrm>
        </p:spPr>
        <p:txBody>
          <a:bodyPr>
            <a:normAutofit fontScale="92500" lnSpcReduction="20000"/>
          </a:bodyPr>
          <a:lstStyle/>
          <a:p>
            <a:r>
              <a:rPr lang="en-US" sz="2400" u="sng" dirty="0" smtClean="0"/>
              <a:t>Security Features:</a:t>
            </a:r>
          </a:p>
          <a:p>
            <a:r>
              <a:rPr lang="en-US" sz="2400" u="sng" dirty="0" smtClean="0"/>
              <a:t>1. Password Required</a:t>
            </a:r>
            <a:endParaRPr lang="en-US" sz="2400" u="sng" dirty="0"/>
          </a:p>
          <a:p>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8" name="Picture 7"/>
          <p:cNvPicPr>
            <a:picLocks noChangeAspect="1"/>
          </p:cNvPicPr>
          <p:nvPr/>
        </p:nvPicPr>
        <p:blipFill>
          <a:blip r:embed="rId3"/>
          <a:stretch>
            <a:fillRect/>
          </a:stretch>
        </p:blipFill>
        <p:spPr>
          <a:xfrm>
            <a:off x="1352828" y="1347863"/>
            <a:ext cx="9669224" cy="4763165"/>
          </a:xfrm>
          <a:prstGeom prst="rect">
            <a:avLst/>
          </a:prstGeom>
        </p:spPr>
      </p:pic>
    </p:spTree>
    <p:extLst>
      <p:ext uri="{BB962C8B-B14F-4D97-AF65-F5344CB8AC3E}">
        <p14:creationId xmlns:p14="http://schemas.microsoft.com/office/powerpoint/2010/main" val="108335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2977" y="492795"/>
            <a:ext cx="8045373" cy="742279"/>
          </a:xfrm>
        </p:spPr>
        <p:txBody>
          <a:bodyPr>
            <a:normAutofit fontScale="70000" lnSpcReduction="20000"/>
          </a:bodyPr>
          <a:lstStyle/>
          <a:p>
            <a:r>
              <a:rPr lang="en-US" sz="2400" u="sng" dirty="0" smtClean="0"/>
              <a:t>Security Features:</a:t>
            </a:r>
          </a:p>
          <a:p>
            <a:r>
              <a:rPr lang="en-US" sz="2400" u="sng" dirty="0"/>
              <a:t>2</a:t>
            </a:r>
            <a:r>
              <a:rPr lang="en-US" sz="2400" u="sng" dirty="0" smtClean="0"/>
              <a:t>. OTP Required for Registration and login</a:t>
            </a:r>
            <a:endParaRPr lang="en-US" sz="2400" u="sng" dirty="0"/>
          </a:p>
          <a:p>
            <a:endParaRPr lang="en-US" sz="2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491" y="110215"/>
            <a:ext cx="961923" cy="203293"/>
          </a:xfrm>
          <a:prstGeom prst="rect">
            <a:avLst/>
          </a:prstGeom>
        </p:spPr>
      </p:pic>
      <p:pic>
        <p:nvPicPr>
          <p:cNvPr id="2" name="Picture 1"/>
          <p:cNvPicPr>
            <a:picLocks noChangeAspect="1"/>
          </p:cNvPicPr>
          <p:nvPr/>
        </p:nvPicPr>
        <p:blipFill>
          <a:blip r:embed="rId3"/>
          <a:stretch>
            <a:fillRect/>
          </a:stretch>
        </p:blipFill>
        <p:spPr>
          <a:xfrm>
            <a:off x="1493556" y="1556869"/>
            <a:ext cx="9231013" cy="4763165"/>
          </a:xfrm>
          <a:prstGeom prst="rect">
            <a:avLst/>
          </a:prstGeom>
        </p:spPr>
      </p:pic>
    </p:spTree>
    <p:extLst>
      <p:ext uri="{BB962C8B-B14F-4D97-AF65-F5344CB8AC3E}">
        <p14:creationId xmlns:p14="http://schemas.microsoft.com/office/powerpoint/2010/main" val="1556194968"/>
      </p:ext>
    </p:extLst>
  </p:cSld>
  <p:clrMapOvr>
    <a:masterClrMapping/>
  </p:clrMapOvr>
</p:sld>
</file>

<file path=ppt/theme/theme1.xml><?xml version="1.0" encoding="utf-8"?>
<a:theme xmlns:a="http://schemas.openxmlformats.org/drawingml/2006/main" name="Badge">
  <a:themeElements>
    <a:clrScheme name="Custom 5">
      <a:dk1>
        <a:sysClr val="windowText" lastClr="000000"/>
      </a:dk1>
      <a:lt1>
        <a:sysClr val="window" lastClr="FFFFFF"/>
      </a:lt1>
      <a:dk2>
        <a:srgbClr val="2A1A00"/>
      </a:dk2>
      <a:lt2>
        <a:srgbClr val="F3F3F2"/>
      </a:lt2>
      <a:accent1>
        <a:srgbClr val="F9C25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122</TotalTime>
  <Words>588</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dc:creator>
  <cp:lastModifiedBy>Manu</cp:lastModifiedBy>
  <cp:revision>23</cp:revision>
  <dcterms:created xsi:type="dcterms:W3CDTF">2016-12-06T05:39:11Z</dcterms:created>
  <dcterms:modified xsi:type="dcterms:W3CDTF">2016-12-06T01:33:03Z</dcterms:modified>
</cp:coreProperties>
</file>