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78" r:id="rId5"/>
    <p:sldId id="281" r:id="rId6"/>
    <p:sldId id="268" r:id="rId7"/>
    <p:sldId id="269" r:id="rId8"/>
    <p:sldId id="282" r:id="rId9"/>
    <p:sldId id="260" r:id="rId10"/>
    <p:sldId id="261" r:id="rId11"/>
    <p:sldId id="263" r:id="rId12"/>
    <p:sldId id="264" r:id="rId13"/>
    <p:sldId id="265" r:id="rId14"/>
    <p:sldId id="266" r:id="rId15"/>
    <p:sldId id="267" r:id="rId16"/>
    <p:sldId id="280" r:id="rId17"/>
    <p:sldId id="273" r:id="rId18"/>
    <p:sldId id="271" r:id="rId19"/>
    <p:sldId id="272" r:id="rId20"/>
    <p:sldId id="274" r:id="rId21"/>
    <p:sldId id="275" r:id="rId22"/>
    <p:sldId id="283" r:id="rId23"/>
    <p:sldId id="270" r:id="rId24"/>
    <p:sldId id="259" r:id="rId25"/>
  </p:sldIdLst>
  <p:sldSz cx="12192000" cy="6858000"/>
  <p:notesSz cx="6858000" cy="9144000"/>
  <p:embeddedFontLst>
    <p:embeddedFont>
      <p:font typeface="Lato Black" panose="020F0502020204030203" pitchFamily="34" charset="0"/>
      <p:bold r:id="rId27"/>
      <p:boldItalic r:id="rId28"/>
    </p:embeddedFont>
    <p:embeddedFont>
      <p:font typeface="Libre Baskerville" panose="02000000000000000000" pitchFamily="2" charset="0"/>
      <p:regular r:id="rId29"/>
      <p:bold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eek kumar" userId="a685cce359baa697" providerId="LiveId" clId="{4AF45749-B804-4B65-9D06-9F859CADA10D}"/>
    <pc:docChg chg="undo custSel modSld">
      <pc:chgData name="prateek kumar" userId="a685cce359baa697" providerId="LiveId" clId="{4AF45749-B804-4B65-9D06-9F859CADA10D}" dt="2024-03-04T18:00:24.237" v="49" actId="20577"/>
      <pc:docMkLst>
        <pc:docMk/>
      </pc:docMkLst>
      <pc:sldChg chg="addSp delSp modSp mod">
        <pc:chgData name="prateek kumar" userId="a685cce359baa697" providerId="LiveId" clId="{4AF45749-B804-4B65-9D06-9F859CADA10D}" dt="2024-03-04T18:00:24.237" v="49" actId="20577"/>
        <pc:sldMkLst>
          <pc:docMk/>
          <pc:sldMk cId="0" sldId="257"/>
        </pc:sldMkLst>
        <pc:spChg chg="add del mod">
          <ac:chgData name="prateek kumar" userId="a685cce359baa697" providerId="LiveId" clId="{4AF45749-B804-4B65-9D06-9F859CADA10D}" dt="2024-03-04T18:00:24.237" v="49" actId="20577"/>
          <ac:spMkLst>
            <pc:docMk/>
            <pc:sldMk cId="0" sldId="257"/>
            <ac:spMk id="104" creationId="{00000000-0000-0000-0000-000000000000}"/>
          </ac:spMkLst>
        </pc:spChg>
      </pc:sldChg>
    </pc:docChg>
  </pc:docChgLst>
  <pc:docChgLst>
    <pc:chgData name="prateek kumar" userId="a685cce359baa697" providerId="LiveId" clId="{78295100-CE17-423F-BB59-A9F2E55EF149}"/>
    <pc:docChg chg="custSel addSld delSld modSld">
      <pc:chgData name="prateek kumar" userId="a685cce359baa697" providerId="LiveId" clId="{78295100-CE17-423F-BB59-A9F2E55EF149}" dt="2023-06-22T10:14:40.922" v="539" actId="931"/>
      <pc:docMkLst>
        <pc:docMk/>
      </pc:docMkLst>
      <pc:sldChg chg="modSp mod">
        <pc:chgData name="prateek kumar" userId="a685cce359baa697" providerId="LiveId" clId="{78295100-CE17-423F-BB59-A9F2E55EF149}" dt="2023-06-22T09:37:32.564" v="418" actId="1076"/>
        <pc:sldMkLst>
          <pc:docMk/>
          <pc:sldMk cId="0" sldId="256"/>
        </pc:sldMkLst>
        <pc:spChg chg="mod">
          <ac:chgData name="prateek kumar" userId="a685cce359baa697" providerId="LiveId" clId="{78295100-CE17-423F-BB59-A9F2E55EF149}" dt="2023-06-22T09:37:28.375" v="417" actId="20577"/>
          <ac:spMkLst>
            <pc:docMk/>
            <pc:sldMk cId="0" sldId="256"/>
            <ac:spMk id="99" creationId="{00000000-0000-0000-0000-000000000000}"/>
          </ac:spMkLst>
        </pc:spChg>
        <pc:picChg chg="mod">
          <ac:chgData name="prateek kumar" userId="a685cce359baa697" providerId="LiveId" clId="{78295100-CE17-423F-BB59-A9F2E55EF149}" dt="2023-06-22T09:37:32.564" v="418" actId="1076"/>
          <ac:picMkLst>
            <pc:docMk/>
            <pc:sldMk cId="0" sldId="256"/>
            <ac:picMk id="98" creationId="{00000000-0000-0000-0000-000000000000}"/>
          </ac:picMkLst>
        </pc:picChg>
      </pc:sldChg>
      <pc:sldChg chg="modSp mod">
        <pc:chgData name="prateek kumar" userId="a685cce359baa697" providerId="LiveId" clId="{78295100-CE17-423F-BB59-A9F2E55EF149}" dt="2023-06-22T08:48:54.854" v="9" actId="20577"/>
        <pc:sldMkLst>
          <pc:docMk/>
          <pc:sldMk cId="0" sldId="257"/>
        </pc:sldMkLst>
        <pc:spChg chg="mod">
          <ac:chgData name="prateek kumar" userId="a685cce359baa697" providerId="LiveId" clId="{78295100-CE17-423F-BB59-A9F2E55EF149}" dt="2023-06-22T08:48:54.854" v="9" actId="20577"/>
          <ac:spMkLst>
            <pc:docMk/>
            <pc:sldMk cId="0" sldId="257"/>
            <ac:spMk id="104" creationId="{00000000-0000-0000-0000-000000000000}"/>
          </ac:spMkLst>
        </pc:spChg>
      </pc:sldChg>
      <pc:sldChg chg="modSp mod">
        <pc:chgData name="prateek kumar" userId="a685cce359baa697" providerId="LiveId" clId="{78295100-CE17-423F-BB59-A9F2E55EF149}" dt="2023-06-22T09:05:42.452" v="337" actId="5793"/>
        <pc:sldMkLst>
          <pc:docMk/>
          <pc:sldMk cId="0" sldId="258"/>
        </pc:sldMkLst>
        <pc:spChg chg="mod">
          <ac:chgData name="prateek kumar" userId="a685cce359baa697" providerId="LiveId" clId="{78295100-CE17-423F-BB59-A9F2E55EF149}" dt="2023-06-22T09:05:42.452" v="337" actId="5793"/>
          <ac:spMkLst>
            <pc:docMk/>
            <pc:sldMk cId="0" sldId="258"/>
            <ac:spMk id="111" creationId="{00000000-0000-0000-0000-000000000000}"/>
          </ac:spMkLst>
        </pc:spChg>
      </pc:sldChg>
      <pc:sldChg chg="addSp delSp modSp mod">
        <pc:chgData name="prateek kumar" userId="a685cce359baa697" providerId="LiveId" clId="{78295100-CE17-423F-BB59-A9F2E55EF149}" dt="2023-06-22T08:58:13.770" v="64" actId="20577"/>
        <pc:sldMkLst>
          <pc:docMk/>
          <pc:sldMk cId="1222482885" sldId="268"/>
        </pc:sldMkLst>
        <pc:spChg chg="mod">
          <ac:chgData name="prateek kumar" userId="a685cce359baa697" providerId="LiveId" clId="{78295100-CE17-423F-BB59-A9F2E55EF149}" dt="2023-06-22T08:57:01.339" v="49" actId="27636"/>
          <ac:spMkLst>
            <pc:docMk/>
            <pc:sldMk cId="1222482885" sldId="268"/>
            <ac:spMk id="2" creationId="{00000000-0000-0000-0000-000000000000}"/>
          </ac:spMkLst>
        </pc:spChg>
        <pc:spChg chg="mod">
          <ac:chgData name="prateek kumar" userId="a685cce359baa697" providerId="LiveId" clId="{78295100-CE17-423F-BB59-A9F2E55EF149}" dt="2023-06-22T08:58:13.770" v="64" actId="20577"/>
          <ac:spMkLst>
            <pc:docMk/>
            <pc:sldMk cId="1222482885" sldId="268"/>
            <ac:spMk id="4" creationId="{00000000-0000-0000-0000-000000000000}"/>
          </ac:spMkLst>
        </pc:spChg>
        <pc:spChg chg="add del mod">
          <ac:chgData name="prateek kumar" userId="a685cce359baa697" providerId="LiveId" clId="{78295100-CE17-423F-BB59-A9F2E55EF149}" dt="2023-06-22T08:55:24.083" v="35" actId="931"/>
          <ac:spMkLst>
            <pc:docMk/>
            <pc:sldMk cId="1222482885" sldId="268"/>
            <ac:spMk id="5" creationId="{D73C28BA-17BB-DDDC-7842-63631DA1F114}"/>
          </ac:spMkLst>
        </pc:spChg>
        <pc:picChg chg="add mod modCrop">
          <ac:chgData name="prateek kumar" userId="a685cce359baa697" providerId="LiveId" clId="{78295100-CE17-423F-BB59-A9F2E55EF149}" dt="2023-06-22T08:57:20.560" v="51" actId="1076"/>
          <ac:picMkLst>
            <pc:docMk/>
            <pc:sldMk cId="1222482885" sldId="268"/>
            <ac:picMk id="7" creationId="{59943FBD-E092-1409-B9E4-88DFC7760785}"/>
          </ac:picMkLst>
        </pc:picChg>
        <pc:picChg chg="del">
          <ac:chgData name="prateek kumar" userId="a685cce359baa697" providerId="LiveId" clId="{78295100-CE17-423F-BB59-A9F2E55EF149}" dt="2023-06-22T08:55:00.583" v="34" actId="21"/>
          <ac:picMkLst>
            <pc:docMk/>
            <pc:sldMk cId="1222482885" sldId="268"/>
            <ac:picMk id="11" creationId="{00000000-0000-0000-0000-000000000000}"/>
          </ac:picMkLst>
        </pc:picChg>
      </pc:sldChg>
      <pc:sldChg chg="modSp mod">
        <pc:chgData name="prateek kumar" userId="a685cce359baa697" providerId="LiveId" clId="{78295100-CE17-423F-BB59-A9F2E55EF149}" dt="2023-06-22T09:51:42.521" v="420" actId="5793"/>
        <pc:sldMkLst>
          <pc:docMk/>
          <pc:sldMk cId="3933266185" sldId="274"/>
        </pc:sldMkLst>
        <pc:spChg chg="mod">
          <ac:chgData name="prateek kumar" userId="a685cce359baa697" providerId="LiveId" clId="{78295100-CE17-423F-BB59-A9F2E55EF149}" dt="2023-06-22T09:51:42.521" v="420" actId="5793"/>
          <ac:spMkLst>
            <pc:docMk/>
            <pc:sldMk cId="3933266185" sldId="274"/>
            <ac:spMk id="2" creationId="{73E7D83E-6D84-A049-E83F-90FDB7D58E8A}"/>
          </ac:spMkLst>
        </pc:spChg>
      </pc:sldChg>
      <pc:sldChg chg="addSp delSp modSp mod">
        <pc:chgData name="prateek kumar" userId="a685cce359baa697" providerId="LiveId" clId="{78295100-CE17-423F-BB59-A9F2E55EF149}" dt="2023-06-22T10:14:40.922" v="539" actId="931"/>
        <pc:sldMkLst>
          <pc:docMk/>
          <pc:sldMk cId="2501166018" sldId="275"/>
        </pc:sldMkLst>
        <pc:spChg chg="mod">
          <ac:chgData name="prateek kumar" userId="a685cce359baa697" providerId="LiveId" clId="{78295100-CE17-423F-BB59-A9F2E55EF149}" dt="2023-06-22T10:14:10.970" v="532" actId="14100"/>
          <ac:spMkLst>
            <pc:docMk/>
            <pc:sldMk cId="2501166018" sldId="275"/>
            <ac:spMk id="2" creationId="{792DDEDB-8CB0-6D67-F3FD-393F514517BC}"/>
          </ac:spMkLst>
        </pc:spChg>
        <pc:spChg chg="mod">
          <ac:chgData name="prateek kumar" userId="a685cce359baa697" providerId="LiveId" clId="{78295100-CE17-423F-BB59-A9F2E55EF149}" dt="2023-06-22T10:14:23.797" v="535" actId="14100"/>
          <ac:spMkLst>
            <pc:docMk/>
            <pc:sldMk cId="2501166018" sldId="275"/>
            <ac:spMk id="4" creationId="{F328796A-DEC2-A91B-CAA7-A4CBAD9CA7DD}"/>
          </ac:spMkLst>
        </pc:spChg>
        <pc:spChg chg="add del mod">
          <ac:chgData name="prateek kumar" userId="a685cce359baa697" providerId="LiveId" clId="{78295100-CE17-423F-BB59-A9F2E55EF149}" dt="2023-06-22T10:14:40.922" v="539" actId="931"/>
          <ac:spMkLst>
            <pc:docMk/>
            <pc:sldMk cId="2501166018" sldId="275"/>
            <ac:spMk id="5" creationId="{84E4AEE1-249E-070B-FD4F-DEF0E1B9EC28}"/>
          </ac:spMkLst>
        </pc:spChg>
        <pc:picChg chg="del">
          <ac:chgData name="prateek kumar" userId="a685cce359baa697" providerId="LiveId" clId="{78295100-CE17-423F-BB59-A9F2E55EF149}" dt="2023-06-22T10:13:51.317" v="530" actId="478"/>
          <ac:picMkLst>
            <pc:docMk/>
            <pc:sldMk cId="2501166018" sldId="275"/>
            <ac:picMk id="6" creationId="{DB2E7AC7-B03D-4CC1-BB27-FB44575FF0B2}"/>
          </ac:picMkLst>
        </pc:picChg>
        <pc:picChg chg="add mod">
          <ac:chgData name="prateek kumar" userId="a685cce359baa697" providerId="LiveId" clId="{78295100-CE17-423F-BB59-A9F2E55EF149}" dt="2023-06-22T10:14:40.922" v="539" actId="931"/>
          <ac:picMkLst>
            <pc:docMk/>
            <pc:sldMk cId="2501166018" sldId="275"/>
            <ac:picMk id="8" creationId="{84A0A204-76FB-9648-3877-A5ABB78A85FC}"/>
          </ac:picMkLst>
        </pc:picChg>
      </pc:sldChg>
      <pc:sldChg chg="modSp mod">
        <pc:chgData name="prateek kumar" userId="a685cce359baa697" providerId="LiveId" clId="{78295100-CE17-423F-BB59-A9F2E55EF149}" dt="2023-06-22T09:01:02.122" v="87" actId="20577"/>
        <pc:sldMkLst>
          <pc:docMk/>
          <pc:sldMk cId="3747591852" sldId="278"/>
        </pc:sldMkLst>
        <pc:spChg chg="mod">
          <ac:chgData name="prateek kumar" userId="a685cce359baa697" providerId="LiveId" clId="{78295100-CE17-423F-BB59-A9F2E55EF149}" dt="2023-06-22T09:01:02.122" v="87" actId="20577"/>
          <ac:spMkLst>
            <pc:docMk/>
            <pc:sldMk cId="3747591852" sldId="278"/>
            <ac:spMk id="2" creationId="{287783FE-8B5A-E205-A4DC-3BC90AF22DCB}"/>
          </ac:spMkLst>
        </pc:spChg>
      </pc:sldChg>
      <pc:sldChg chg="new del">
        <pc:chgData name="prateek kumar" userId="a685cce359baa697" providerId="LiveId" clId="{78295100-CE17-423F-BB59-A9F2E55EF149}" dt="2023-06-22T09:07:37.181" v="339" actId="2696"/>
        <pc:sldMkLst>
          <pc:docMk/>
          <pc:sldMk cId="2621614809" sldId="283"/>
        </pc:sldMkLst>
      </pc:sldChg>
      <pc:sldChg chg="addSp delSp modSp new mod">
        <pc:chgData name="prateek kumar" userId="a685cce359baa697" providerId="LiveId" clId="{78295100-CE17-423F-BB59-A9F2E55EF149}" dt="2023-06-22T10:11:17.229" v="529" actId="931"/>
        <pc:sldMkLst>
          <pc:docMk/>
          <pc:sldMk cId="2855304210" sldId="283"/>
        </pc:sldMkLst>
        <pc:spChg chg="mod">
          <ac:chgData name="prateek kumar" userId="a685cce359baa697" providerId="LiveId" clId="{78295100-CE17-423F-BB59-A9F2E55EF149}" dt="2023-06-22T09:59:50.184" v="521" actId="207"/>
          <ac:spMkLst>
            <pc:docMk/>
            <pc:sldMk cId="2855304210" sldId="283"/>
            <ac:spMk id="2" creationId="{C811C19E-4A92-6CD3-3011-01105886A7EF}"/>
          </ac:spMkLst>
        </pc:spChg>
        <pc:spChg chg="del">
          <ac:chgData name="prateek kumar" userId="a685cce359baa697" providerId="LiveId" clId="{78295100-CE17-423F-BB59-A9F2E55EF149}" dt="2023-06-22T09:56:31.958" v="438" actId="931"/>
          <ac:spMkLst>
            <pc:docMk/>
            <pc:sldMk cId="2855304210" sldId="283"/>
            <ac:spMk id="3" creationId="{97CD8E6E-406A-7667-E8D7-07BB841C665B}"/>
          </ac:spMkLst>
        </pc:spChg>
        <pc:spChg chg="mod">
          <ac:chgData name="prateek kumar" userId="a685cce359baa697" providerId="LiveId" clId="{78295100-CE17-423F-BB59-A9F2E55EF149}" dt="2023-06-22T10:00:25.402" v="524" actId="1076"/>
          <ac:spMkLst>
            <pc:docMk/>
            <pc:sldMk cId="2855304210" sldId="283"/>
            <ac:spMk id="4" creationId="{7ACB1ABD-9906-5404-BA30-377258D5BF38}"/>
          </ac:spMkLst>
        </pc:spChg>
        <pc:spChg chg="add del mod">
          <ac:chgData name="prateek kumar" userId="a685cce359baa697" providerId="LiveId" clId="{78295100-CE17-423F-BB59-A9F2E55EF149}" dt="2023-06-22T10:11:17.229" v="529" actId="931"/>
          <ac:spMkLst>
            <pc:docMk/>
            <pc:sldMk cId="2855304210" sldId="283"/>
            <ac:spMk id="8" creationId="{EA76276B-E8A9-7EE6-3F76-E45AE74843EB}"/>
          </ac:spMkLst>
        </pc:spChg>
        <pc:picChg chg="add del mod modCrop">
          <ac:chgData name="prateek kumar" userId="a685cce359baa697" providerId="LiveId" clId="{78295100-CE17-423F-BB59-A9F2E55EF149}" dt="2023-06-22T10:10:57.498" v="525" actId="478"/>
          <ac:picMkLst>
            <pc:docMk/>
            <pc:sldMk cId="2855304210" sldId="283"/>
            <ac:picMk id="6" creationId="{5E113EBC-CF49-95A9-BBED-A1EB44AB6F43}"/>
          </ac:picMkLst>
        </pc:picChg>
        <pc:picChg chg="add mod">
          <ac:chgData name="prateek kumar" userId="a685cce359baa697" providerId="LiveId" clId="{78295100-CE17-423F-BB59-A9F2E55EF149}" dt="2023-06-22T10:11:17.229" v="529" actId="931"/>
          <ac:picMkLst>
            <pc:docMk/>
            <pc:sldMk cId="2855304210" sldId="283"/>
            <ac:picMk id="10" creationId="{55F7D2B5-9AE7-5D20-EE2D-5683A1EA681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49042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368" y="-171400"/>
            <a:ext cx="12192000" cy="337819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379678" y="1889910"/>
            <a:ext cx="7246189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Exploratory Data Analysis on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Second-hand car trading in various cities 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B1342C-2C38-DFD0-C0FC-10D040293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552" y="3206794"/>
            <a:ext cx="8424936" cy="30305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Variant pie chart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9" b="8409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Tx/>
              <a:buChar char="-"/>
            </a:pPr>
            <a:r>
              <a:rPr lang="en-US" dirty="0"/>
              <a:t>Petrol cars are nearly 75%</a:t>
            </a:r>
          </a:p>
          <a:p>
            <a:pPr marL="5143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75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Location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3" t="-10487" r="-63" b="-4638"/>
          <a:stretch/>
        </p:blipFill>
        <p:spPr>
          <a:xfrm>
            <a:off x="4849513" y="982766"/>
            <a:ext cx="7342487" cy="5110529"/>
          </a:xfr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Tx/>
              <a:buChar char="-"/>
            </a:pPr>
            <a:r>
              <a:rPr lang="en-US" dirty="0" err="1"/>
              <a:t>Banglore</a:t>
            </a:r>
            <a:r>
              <a:rPr lang="en-US" dirty="0"/>
              <a:t> and Mangalore are highest in the reselling of cars</a:t>
            </a:r>
          </a:p>
          <a:p>
            <a:pPr marL="5143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38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Model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" b="-1403"/>
          <a:stretch/>
        </p:blipFill>
        <p:spPr>
          <a:xfrm>
            <a:off x="5183188" y="908720"/>
            <a:ext cx="6172200" cy="5112567"/>
          </a:xfr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Tx/>
              <a:buChar char="-"/>
            </a:pPr>
            <a:r>
              <a:rPr lang="en-US" dirty="0"/>
              <a:t>When we observe the highest number of cars which are in resell is Hyundai company Grand i10 </a:t>
            </a:r>
            <a:r>
              <a:rPr lang="en-US" dirty="0" err="1"/>
              <a:t>Nios</a:t>
            </a:r>
            <a:r>
              <a:rPr lang="en-US" dirty="0"/>
              <a:t> version</a:t>
            </a:r>
          </a:p>
          <a:p>
            <a:pPr marL="5143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2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Brand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" r="-369" b="-5908"/>
          <a:stretch/>
        </p:blipFill>
        <p:spPr>
          <a:xfrm>
            <a:off x="4511824" y="987425"/>
            <a:ext cx="7056784" cy="4873625"/>
          </a:xfr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Tx/>
              <a:buChar char="-"/>
            </a:pPr>
            <a:r>
              <a:rPr lang="en-US" dirty="0" err="1"/>
              <a:t>Maruti</a:t>
            </a:r>
            <a:r>
              <a:rPr lang="en-US" dirty="0"/>
              <a:t> tops the reselling when compared to other brands </a:t>
            </a:r>
          </a:p>
          <a:p>
            <a:pPr marL="5143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73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</a:t>
            </a:r>
            <a:r>
              <a:rPr lang="en-US" dirty="0">
                <a:solidFill>
                  <a:srgbClr val="FF0000"/>
                </a:solidFill>
              </a:rPr>
              <a:t>YEAR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- Model year from 2018-2022 has highest cars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E58052B-C2AF-CFC0-A20E-5159F61E033B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2" b="2"/>
          <a:stretch>
            <a:fillRect/>
          </a:stretch>
        </p:blipFill>
        <p:spPr>
          <a:xfrm>
            <a:off x="5183187" y="764705"/>
            <a:ext cx="6454265" cy="5096346"/>
          </a:xfrm>
        </p:spPr>
      </p:pic>
    </p:spTree>
    <p:extLst>
      <p:ext uri="{BB962C8B-B14F-4D97-AF65-F5344CB8AC3E}">
        <p14:creationId xmlns:p14="http://schemas.microsoft.com/office/powerpoint/2010/main" val="3740665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CORRELATION HEATMAP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27C8483-B189-1684-037B-060C2FCD4556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224" b="224"/>
          <a:stretch>
            <a:fillRect/>
          </a:stretch>
        </p:blipFill>
        <p:spPr>
          <a:xfrm>
            <a:off x="5183188" y="836613"/>
            <a:ext cx="6172200" cy="4873625"/>
          </a:xfr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This map  shows only Year and KM are correlated.</a:t>
            </a:r>
          </a:p>
        </p:txBody>
      </p:sp>
    </p:spTree>
    <p:extLst>
      <p:ext uri="{BB962C8B-B14F-4D97-AF65-F5344CB8AC3E}">
        <p14:creationId xmlns:p14="http://schemas.microsoft.com/office/powerpoint/2010/main" val="815290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FAC0-6ADF-9581-B55C-4D54F134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VARIANT-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PRICE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2BC82-3E02-B1BD-5B3E-605DC2F4D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Diesel cars are having more price when compared to the other cars </a:t>
            </a:r>
          </a:p>
          <a:p>
            <a:endParaRPr lang="en-IN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B2EA974D-EB45-EED1-57AD-87D6CD8F6839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2"/>
          <a:srcRect l="51" t="592" r="-51" b="151"/>
          <a:stretch/>
        </p:blipFill>
        <p:spPr>
          <a:xfrm>
            <a:off x="5183188" y="620688"/>
            <a:ext cx="6172200" cy="5240363"/>
          </a:xfrm>
        </p:spPr>
      </p:pic>
    </p:spTree>
    <p:extLst>
      <p:ext uri="{BB962C8B-B14F-4D97-AF65-F5344CB8AC3E}">
        <p14:creationId xmlns:p14="http://schemas.microsoft.com/office/powerpoint/2010/main" val="2463632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4EF6-5803-ABF0-2E67-CE1A51F7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Year-KM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analysis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5AD91BC-C0A1-79D6-FADD-060B966EE60F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2"/>
          <a:srcRect l="-3370" t="644" r="1130" b="-644"/>
          <a:stretch/>
        </p:blipFill>
        <p:spPr>
          <a:xfrm>
            <a:off x="5087888" y="992187"/>
            <a:ext cx="6552728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95FF5-409B-80A9-B5C1-18DA2E8E51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- Negative correlation</a:t>
            </a:r>
          </a:p>
        </p:txBody>
      </p:sp>
    </p:spTree>
    <p:extLst>
      <p:ext uri="{BB962C8B-B14F-4D97-AF65-F5344CB8AC3E}">
        <p14:creationId xmlns:p14="http://schemas.microsoft.com/office/powerpoint/2010/main" val="1906275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CC341-3FBE-B4B2-BA9B-2728FBA5F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Variant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-Brand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8F2C614-6AAC-25C9-513A-DD9BADECB8A9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2"/>
          <a:srcRect t="-176" r="-9517" b="-5947"/>
          <a:stretch/>
        </p:blipFill>
        <p:spPr>
          <a:xfrm>
            <a:off x="5519936" y="368660"/>
            <a:ext cx="6545459" cy="612068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14FCE-22BD-259A-34A8-2B467FD44D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Tx/>
              <a:buChar char="-"/>
            </a:pPr>
            <a:r>
              <a:rPr lang="en-IN" dirty="0">
                <a:solidFill>
                  <a:schemeClr val="tx1"/>
                </a:solidFill>
              </a:rPr>
              <a:t>Maruti has highest number of petrol cars and Ford has highest number of Diesel cars.</a:t>
            </a:r>
          </a:p>
          <a:p>
            <a:pPr marL="514350" indent="-285750">
              <a:buFontTx/>
              <a:buChar char="-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413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FB10E-451D-CEE1-F8F6-1E969B8C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Price-KM analysis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61B3C0D-E6C6-2BB4-7E4C-E67AC2716E47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1178" b="1178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E2C14-6DE9-737D-AA27-A4B8961F9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- This graph does not show the correlation clearly.</a:t>
            </a:r>
          </a:p>
        </p:txBody>
      </p:sp>
    </p:spTree>
    <p:extLst>
      <p:ext uri="{BB962C8B-B14F-4D97-AF65-F5344CB8AC3E}">
        <p14:creationId xmlns:p14="http://schemas.microsoft.com/office/powerpoint/2010/main" val="116890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449606" y="1268760"/>
            <a:ext cx="700729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Prateek Kumar</a:t>
            </a: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(B-tech. EEE)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batch- 230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7D83E-6D84-A049-E83F-90FDB7D58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Brand – Price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70F24-5068-44F7-7113-AB5BAD7D52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-BMW cars have highest reselling price.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36A71573-44EF-EA46-B9D8-CF34B2941962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2"/>
          <a:srcRect l="-706" r="-5128" b="-3178"/>
          <a:stretch/>
        </p:blipFill>
        <p:spPr>
          <a:xfrm>
            <a:off x="5159896" y="116632"/>
            <a:ext cx="6532240" cy="6195938"/>
          </a:xfrm>
        </p:spPr>
      </p:pic>
    </p:spTree>
    <p:extLst>
      <p:ext uri="{BB962C8B-B14F-4D97-AF65-F5344CB8AC3E}">
        <p14:creationId xmlns:p14="http://schemas.microsoft.com/office/powerpoint/2010/main" val="3933266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DDEDB-8CB0-6D67-F3FD-393F51451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872835" cy="667544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Searching Cars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8796A-DEC2-A91B-CAA7-A4CBAD9CA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68760"/>
            <a:ext cx="3600028" cy="667544"/>
          </a:xfrm>
        </p:spPr>
        <p:txBody>
          <a:bodyPr/>
          <a:lstStyle/>
          <a:p>
            <a:r>
              <a:rPr lang="en-IN" dirty="0"/>
              <a:t>- According to budget and brand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4A0A204-76FB-9648-3877-A5ABB78A85FC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6558" r="6558"/>
          <a:stretch>
            <a:fillRect/>
          </a:stretch>
        </p:blipFill>
        <p:spPr>
          <a:xfrm>
            <a:off x="550863" y="2133600"/>
            <a:ext cx="10804525" cy="3727450"/>
          </a:xfrm>
        </p:spPr>
      </p:pic>
    </p:spTree>
    <p:extLst>
      <p:ext uri="{BB962C8B-B14F-4D97-AF65-F5344CB8AC3E}">
        <p14:creationId xmlns:p14="http://schemas.microsoft.com/office/powerpoint/2010/main" val="2501166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C19E-4A92-6CD3-3011-01105886A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883568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Searching cars according to city and price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B1ABD-9906-5404-BA30-377258D5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0" y="1052736"/>
            <a:ext cx="144388" cy="288032"/>
          </a:xfrm>
        </p:spPr>
        <p:txBody>
          <a:bodyPr>
            <a:normAutofit fontScale="40000" lnSpcReduction="20000"/>
          </a:bodyPr>
          <a:lstStyle/>
          <a:p>
            <a:endParaRPr lang="en-IN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5F7D2B5-9AE7-5D20-EE2D-5683A1EA6810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1294" b="1294"/>
          <a:stretch>
            <a:fillRect/>
          </a:stretch>
        </p:blipFill>
        <p:spPr>
          <a:xfrm>
            <a:off x="830263" y="2254250"/>
            <a:ext cx="10515600" cy="3800475"/>
          </a:xfrm>
        </p:spPr>
      </p:pic>
    </p:spTree>
    <p:extLst>
      <p:ext uri="{BB962C8B-B14F-4D97-AF65-F5344CB8AC3E}">
        <p14:creationId xmlns:p14="http://schemas.microsoft.com/office/powerpoint/2010/main" val="2855304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Challenges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data frame is first obtained we have got the values in list of list format, with the help of explode function we have converted them into a single list.</a:t>
            </a:r>
          </a:p>
          <a:p>
            <a:r>
              <a:rPr lang="en-US" dirty="0"/>
              <a:t>In the EMI section we have observed some of the null values, then converted them into zeros, and then replaced them with the mean value of the column. </a:t>
            </a:r>
          </a:p>
        </p:txBody>
      </p:sp>
    </p:spTree>
    <p:extLst>
      <p:ext uri="{BB962C8B-B14F-4D97-AF65-F5344CB8AC3E}">
        <p14:creationId xmlns:p14="http://schemas.microsoft.com/office/powerpoint/2010/main" val="3777973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</a:rPr>
              <a:t>Agenda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684880" y="191903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Objective- </a:t>
            </a:r>
            <a:r>
              <a:rPr lang="en-IN" sz="2400" b="1" dirty="0"/>
              <a:t>to </a:t>
            </a:r>
            <a:r>
              <a:rPr lang="en-IN" sz="2400" b="1" dirty="0" err="1"/>
              <a:t>analyze</a:t>
            </a:r>
            <a:r>
              <a:rPr lang="en-IN" sz="2400" b="1" dirty="0"/>
              <a:t> which are the best second hand cars available according to our budget and requirement.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Web Scraping – (from cartrade.com)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b="1" dirty="0"/>
              <a:t>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IN" b="1" u="sng" dirty="0">
                <a:solidFill>
                  <a:srgbClr val="FF0000"/>
                </a:solidFill>
              </a:rPr>
              <a:t>Exploratory Data Analysis: 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b="1" i="1" dirty="0"/>
              <a:t>Data Cleaning Steps  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b="1" i="1" dirty="0"/>
              <a:t>Data Manipulation Steps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b="1" i="1" dirty="0"/>
              <a:t>Univariate Analysis  Steps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b="1" i="1" dirty="0"/>
              <a:t>Bivariate Analysis  Steps 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783FE-8B5A-E205-A4DC-3BC90AF22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88640"/>
            <a:ext cx="9936731" cy="504056"/>
          </a:xfrm>
        </p:spPr>
        <p:txBody>
          <a:bodyPr>
            <a:normAutofit fontScale="90000"/>
          </a:bodyPr>
          <a:lstStyle/>
          <a:p>
            <a:r>
              <a:rPr lang="en-IN" sz="2700" dirty="0">
                <a:solidFill>
                  <a:srgbClr val="FF0000"/>
                </a:solidFill>
              </a:rPr>
              <a:t>Data collection</a:t>
            </a:r>
            <a:r>
              <a:rPr lang="en-IN" dirty="0">
                <a:solidFill>
                  <a:srgbClr val="FF0000"/>
                </a:solidFill>
              </a:rPr>
              <a:t> –  cartrade.com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7C8DF95-754D-8A20-E2F2-770DDD1FF1D4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2"/>
          <a:srcRect l="149" t="-1877" r="-9736" b="-2691"/>
          <a:stretch/>
        </p:blipFill>
        <p:spPr>
          <a:xfrm>
            <a:off x="1343472" y="1547970"/>
            <a:ext cx="10198535" cy="500486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5CB71-2A4D-813C-2B0F-CF4F64399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336" y="864121"/>
            <a:ext cx="12313367" cy="692671"/>
          </a:xfrm>
        </p:spPr>
        <p:txBody>
          <a:bodyPr/>
          <a:lstStyle/>
          <a:p>
            <a:r>
              <a:rPr lang="en-IN" dirty="0"/>
              <a:t>URL- https://www.cartrade.com/buy-used-cars/#so=-1&amp;sc=-1&amp;city=105</a:t>
            </a:r>
          </a:p>
        </p:txBody>
      </p:sp>
    </p:spTree>
    <p:extLst>
      <p:ext uri="{BB962C8B-B14F-4D97-AF65-F5344CB8AC3E}">
        <p14:creationId xmlns:p14="http://schemas.microsoft.com/office/powerpoint/2010/main" val="374759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B50C-AD19-EAFE-4A0C-EBBE9985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20688"/>
            <a:ext cx="10728819" cy="376262"/>
          </a:xfrm>
        </p:spPr>
        <p:txBody>
          <a:bodyPr>
            <a:normAutofit fontScale="90000"/>
          </a:bodyPr>
          <a:lstStyle/>
          <a:p>
            <a:r>
              <a:rPr lang="en-IN" sz="3300" dirty="0">
                <a:solidFill>
                  <a:srgbClr val="FF0000"/>
                </a:solidFill>
              </a:rPr>
              <a:t>Web</a:t>
            </a:r>
            <a:r>
              <a:rPr lang="en-IN" dirty="0">
                <a:solidFill>
                  <a:srgbClr val="FF0000"/>
                </a:solidFill>
              </a:rPr>
              <a:t> scrapping from the website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E187917-3AF1-A912-5974-802AD5EDEAFE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2"/>
          <a:srcRect l="-1564" t="-4196" r="-15173" b="467"/>
          <a:stretch/>
        </p:blipFill>
        <p:spPr>
          <a:xfrm>
            <a:off x="0" y="992187"/>
            <a:ext cx="13800856" cy="505539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66831-0229-3D4A-F88F-02508432B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0" y="6165304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446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88640"/>
            <a:ext cx="4580681" cy="50405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Raw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328" y="620688"/>
            <a:ext cx="10369151" cy="720080"/>
          </a:xfrm>
        </p:spPr>
        <p:txBody>
          <a:bodyPr>
            <a:normAutofit fontScale="55000" lnSpcReduction="20000"/>
          </a:bodyPr>
          <a:lstStyle/>
          <a:p>
            <a:pPr marL="514350" indent="-285750">
              <a:buFontTx/>
              <a:buChar char="-"/>
            </a:pPr>
            <a:r>
              <a:rPr lang="en-US" sz="2800" dirty="0"/>
              <a:t>Here are the total eight columns.</a:t>
            </a:r>
          </a:p>
          <a:p>
            <a:pPr marL="514350" indent="-285750">
              <a:buFontTx/>
              <a:buChar char="-"/>
            </a:pPr>
            <a:r>
              <a:rPr lang="en-US" sz="2800" dirty="0"/>
              <a:t>Total 4 numerical and 4 categorical columns</a:t>
            </a:r>
            <a:r>
              <a:rPr lang="en-US" dirty="0"/>
              <a:t>.</a:t>
            </a:r>
          </a:p>
          <a:p>
            <a:pPr marL="514350" indent="-285750">
              <a:buFontTx/>
              <a:buChar char="-"/>
            </a:pP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9943FBD-E092-1409-B9E4-88DFC7760785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2"/>
          <a:srcRect t="1" r="7854" b="-4668"/>
          <a:stretch/>
        </p:blipFill>
        <p:spPr>
          <a:xfrm>
            <a:off x="1631504" y="1340768"/>
            <a:ext cx="9577064" cy="5101108"/>
          </a:xfrm>
        </p:spPr>
      </p:pic>
    </p:spTree>
    <p:extLst>
      <p:ext uri="{BB962C8B-B14F-4D97-AF65-F5344CB8AC3E}">
        <p14:creationId xmlns:p14="http://schemas.microsoft.com/office/powerpoint/2010/main" val="122248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Cleaned data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62" t="184" r="1" b="-4413"/>
          <a:stretch/>
        </p:blipFill>
        <p:spPr>
          <a:xfrm>
            <a:off x="4324172" y="1016950"/>
            <a:ext cx="7867828" cy="4844100"/>
          </a:xfr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285750">
              <a:buFontTx/>
              <a:buChar char="-"/>
            </a:pPr>
            <a:r>
              <a:rPr lang="en-US" sz="2400" dirty="0"/>
              <a:t>Here in the section of EMI we obtain null values.</a:t>
            </a:r>
          </a:p>
          <a:p>
            <a:pPr marL="514350" indent="-285750">
              <a:buFontTx/>
              <a:buChar char="-"/>
            </a:pPr>
            <a:r>
              <a:rPr lang="en-US" sz="2400" dirty="0"/>
              <a:t>Then we had converted those null values to the mean of the column.</a:t>
            </a:r>
          </a:p>
          <a:p>
            <a:pPr marL="514350" indent="-285750">
              <a:buFontTx/>
              <a:buChar char="-"/>
            </a:pPr>
            <a:r>
              <a:rPr lang="en-US" sz="2400" dirty="0"/>
              <a:t>First we got the values in the format of list of list. </a:t>
            </a:r>
          </a:p>
        </p:txBody>
      </p:sp>
    </p:spTree>
    <p:extLst>
      <p:ext uri="{BB962C8B-B14F-4D97-AF65-F5344CB8AC3E}">
        <p14:creationId xmlns:p14="http://schemas.microsoft.com/office/powerpoint/2010/main" val="2192267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D6B0-EC3A-54DF-61C0-112D4D9E3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816052" cy="739552"/>
          </a:xfrm>
        </p:spPr>
        <p:txBody>
          <a:bodyPr/>
          <a:lstStyle/>
          <a:p>
            <a:r>
              <a:rPr lang="en-IN" dirty="0" err="1">
                <a:solidFill>
                  <a:srgbClr val="FF0000"/>
                </a:solidFill>
              </a:rPr>
              <a:t>DataFrame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EA00502-9988-9AE0-EEDD-843EA901FBBB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2"/>
          <a:srcRect l="753" r="8025"/>
          <a:stretch/>
        </p:blipFill>
        <p:spPr>
          <a:xfrm>
            <a:off x="839789" y="1340768"/>
            <a:ext cx="9361040" cy="4873625"/>
          </a:xfrm>
        </p:spPr>
      </p:pic>
    </p:spTree>
    <p:extLst>
      <p:ext uri="{BB962C8B-B14F-4D97-AF65-F5344CB8AC3E}">
        <p14:creationId xmlns:p14="http://schemas.microsoft.com/office/powerpoint/2010/main" val="2731337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Variant</a:t>
            </a:r>
            <a:r>
              <a:rPr lang="en-US" dirty="0"/>
              <a:t> 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12" t="-5567" r="145" b="577"/>
          <a:stretch/>
        </p:blipFill>
        <p:spPr>
          <a:xfrm>
            <a:off x="4151784" y="908720"/>
            <a:ext cx="7106145" cy="4297561"/>
          </a:xfr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Tx/>
              <a:buChar char="-"/>
            </a:pPr>
            <a:r>
              <a:rPr lang="en-US" dirty="0"/>
              <a:t>More number of petrol cars are observed to get </a:t>
            </a:r>
          </a:p>
          <a:p>
            <a:pPr marL="5143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81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388</Words>
  <Application>Microsoft Office PowerPoint</Application>
  <PresentationFormat>Widescreen</PresentationFormat>
  <Paragraphs>60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Lato Black</vt:lpstr>
      <vt:lpstr>Arial</vt:lpstr>
      <vt:lpstr>Libre Baskerville</vt:lpstr>
      <vt:lpstr>Calibri</vt:lpstr>
      <vt:lpstr>Office Theme</vt:lpstr>
      <vt:lpstr>PowerPoint Presentation</vt:lpstr>
      <vt:lpstr>PowerPoint Presentation</vt:lpstr>
      <vt:lpstr>Agenda</vt:lpstr>
      <vt:lpstr>Data collection –  cartrade.com</vt:lpstr>
      <vt:lpstr>Web scrapping from the website</vt:lpstr>
      <vt:lpstr>Raw Data</vt:lpstr>
      <vt:lpstr>Cleaned data</vt:lpstr>
      <vt:lpstr>DataFrame</vt:lpstr>
      <vt:lpstr>Variant </vt:lpstr>
      <vt:lpstr>Variant pie chart</vt:lpstr>
      <vt:lpstr>Location</vt:lpstr>
      <vt:lpstr>Model</vt:lpstr>
      <vt:lpstr>Brand</vt:lpstr>
      <vt:lpstr>         YEAR</vt:lpstr>
      <vt:lpstr>CORRELATION HEATMAP</vt:lpstr>
      <vt:lpstr>VARIANT- PRICE ANALYSIS</vt:lpstr>
      <vt:lpstr>Year-KM analysis</vt:lpstr>
      <vt:lpstr>Variant -Brand</vt:lpstr>
      <vt:lpstr>Price-KM analysis</vt:lpstr>
      <vt:lpstr>Brand – Price </vt:lpstr>
      <vt:lpstr>Searching Cars</vt:lpstr>
      <vt:lpstr>Searching cars according to city and price</vt:lpstr>
      <vt:lpstr>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prateek kumar</cp:lastModifiedBy>
  <cp:revision>6</cp:revision>
  <dcterms:created xsi:type="dcterms:W3CDTF">2021-02-16T05:19:01Z</dcterms:created>
  <dcterms:modified xsi:type="dcterms:W3CDTF">2024-03-04T18:00:33Z</dcterms:modified>
</cp:coreProperties>
</file>