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66" r:id="rId6"/>
    <p:sldId id="265" r:id="rId7"/>
    <p:sldId id="274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5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0A46B-BC83-4E23-8236-86DCB30E1EE6}" v="3" dt="2023-09-27T08:05:4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kumar" userId="a685cce359baa697" providerId="LiveId" clId="{4440A46B-BC83-4E23-8236-86DCB30E1EE6}"/>
    <pc:docChg chg="custSel addSld delSld modSld">
      <pc:chgData name="prateek kumar" userId="a685cce359baa697" providerId="LiveId" clId="{4440A46B-BC83-4E23-8236-86DCB30E1EE6}" dt="2023-09-27T08:29:42.418" v="211" actId="20577"/>
      <pc:docMkLst>
        <pc:docMk/>
      </pc:docMkLst>
      <pc:sldChg chg="modSp mod">
        <pc:chgData name="prateek kumar" userId="a685cce359baa697" providerId="LiveId" clId="{4440A46B-BC83-4E23-8236-86DCB30E1EE6}" dt="2023-09-27T08:12:22.420" v="194" actId="1076"/>
        <pc:sldMkLst>
          <pc:docMk/>
          <pc:sldMk cId="0" sldId="256"/>
        </pc:sldMkLst>
        <pc:picChg chg="mod">
          <ac:chgData name="prateek kumar" userId="a685cce359baa697" providerId="LiveId" clId="{4440A46B-BC83-4E23-8236-86DCB30E1EE6}" dt="2023-09-27T08:12:22.420" v="194" actId="1076"/>
          <ac:picMkLst>
            <pc:docMk/>
            <pc:sldMk cId="0" sldId="256"/>
            <ac:picMk id="98" creationId="{00000000-0000-0000-0000-000000000000}"/>
          </ac:picMkLst>
        </pc:picChg>
      </pc:sldChg>
      <pc:sldChg chg="del">
        <pc:chgData name="prateek kumar" userId="a685cce359baa697" providerId="LiveId" clId="{4440A46B-BC83-4E23-8236-86DCB30E1EE6}" dt="2023-09-26T08:59:14.914" v="0" actId="2696"/>
        <pc:sldMkLst>
          <pc:docMk/>
          <pc:sldMk cId="0" sldId="257"/>
        </pc:sldMkLst>
      </pc:sldChg>
      <pc:sldChg chg="delSp mod">
        <pc:chgData name="prateek kumar" userId="a685cce359baa697" providerId="LiveId" clId="{4440A46B-BC83-4E23-8236-86DCB30E1EE6}" dt="2023-09-27T08:20:39.598" v="195" actId="478"/>
        <pc:sldMkLst>
          <pc:docMk/>
          <pc:sldMk cId="1737907618" sldId="265"/>
        </pc:sldMkLst>
        <pc:picChg chg="del">
          <ac:chgData name="prateek kumar" userId="a685cce359baa697" providerId="LiveId" clId="{4440A46B-BC83-4E23-8236-86DCB30E1EE6}" dt="2023-09-27T08:20:39.598" v="195" actId="478"/>
          <ac:picMkLst>
            <pc:docMk/>
            <pc:sldMk cId="1737907618" sldId="265"/>
            <ac:picMk id="17" creationId="{EC8DFE4B-EB51-B709-F6DB-D7BFA4EEEDF2}"/>
          </ac:picMkLst>
        </pc:picChg>
      </pc:sldChg>
      <pc:sldChg chg="del">
        <pc:chgData name="prateek kumar" userId="a685cce359baa697" providerId="LiveId" clId="{4440A46B-BC83-4E23-8236-86DCB30E1EE6}" dt="2023-09-27T08:09:39.413" v="193" actId="2696"/>
        <pc:sldMkLst>
          <pc:docMk/>
          <pc:sldMk cId="2528916167" sldId="267"/>
        </pc:sldMkLst>
      </pc:sldChg>
      <pc:sldChg chg="modSp mod">
        <pc:chgData name="prateek kumar" userId="a685cce359baa697" providerId="LiveId" clId="{4440A46B-BC83-4E23-8236-86DCB30E1EE6}" dt="2023-09-27T08:29:42.418" v="211" actId="20577"/>
        <pc:sldMkLst>
          <pc:docMk/>
          <pc:sldMk cId="412979065" sldId="271"/>
        </pc:sldMkLst>
        <pc:spChg chg="mod">
          <ac:chgData name="prateek kumar" userId="a685cce359baa697" providerId="LiveId" clId="{4440A46B-BC83-4E23-8236-86DCB30E1EE6}" dt="2023-09-27T08:29:42.418" v="211" actId="20577"/>
          <ac:spMkLst>
            <pc:docMk/>
            <pc:sldMk cId="412979065" sldId="271"/>
            <ac:spMk id="2" creationId="{0496CB84-2F8C-58A1-BEAA-9DCA8B6DCC6F}"/>
          </ac:spMkLst>
        </pc:spChg>
      </pc:sldChg>
      <pc:sldChg chg="addSp delSp modSp new mod">
        <pc:chgData name="prateek kumar" userId="a685cce359baa697" providerId="LiveId" clId="{4440A46B-BC83-4E23-8236-86DCB30E1EE6}" dt="2023-09-27T08:09:20.528" v="192" actId="14100"/>
        <pc:sldMkLst>
          <pc:docMk/>
          <pc:sldMk cId="205725450" sldId="274"/>
        </pc:sldMkLst>
        <pc:spChg chg="mod">
          <ac:chgData name="prateek kumar" userId="a685cce359baa697" providerId="LiveId" clId="{4440A46B-BC83-4E23-8236-86DCB30E1EE6}" dt="2023-09-27T08:07:50.386" v="105" actId="20577"/>
          <ac:spMkLst>
            <pc:docMk/>
            <pc:sldMk cId="205725450" sldId="274"/>
            <ac:spMk id="2" creationId="{14D890C4-0610-B1CD-1D46-933457340119}"/>
          </ac:spMkLst>
        </pc:spChg>
        <pc:spChg chg="del">
          <ac:chgData name="prateek kumar" userId="a685cce359baa697" providerId="LiveId" clId="{4440A46B-BC83-4E23-8236-86DCB30E1EE6}" dt="2023-09-27T08:04:53.633" v="2" actId="931"/>
          <ac:spMkLst>
            <pc:docMk/>
            <pc:sldMk cId="205725450" sldId="274"/>
            <ac:spMk id="3" creationId="{9B3CC95A-7529-6598-F391-9D8313A2515A}"/>
          </ac:spMkLst>
        </pc:spChg>
        <pc:spChg chg="mod">
          <ac:chgData name="prateek kumar" userId="a685cce359baa697" providerId="LiveId" clId="{4440A46B-BC83-4E23-8236-86DCB30E1EE6}" dt="2023-09-27T08:09:20.528" v="192" actId="14100"/>
          <ac:spMkLst>
            <pc:docMk/>
            <pc:sldMk cId="205725450" sldId="274"/>
            <ac:spMk id="4" creationId="{D9BC1664-9E07-0F00-A352-97BF081B7D3D}"/>
          </ac:spMkLst>
        </pc:spChg>
        <pc:spChg chg="add del mod">
          <ac:chgData name="prateek kumar" userId="a685cce359baa697" providerId="LiveId" clId="{4440A46B-BC83-4E23-8236-86DCB30E1EE6}" dt="2023-09-27T08:05:09.409" v="4" actId="931"/>
          <ac:spMkLst>
            <pc:docMk/>
            <pc:sldMk cId="205725450" sldId="274"/>
            <ac:spMk id="8" creationId="{6F61F5E5-A09E-F85B-7110-463A864183C3}"/>
          </ac:spMkLst>
        </pc:spChg>
        <pc:picChg chg="add del mod">
          <ac:chgData name="prateek kumar" userId="a685cce359baa697" providerId="LiveId" clId="{4440A46B-BC83-4E23-8236-86DCB30E1EE6}" dt="2023-09-27T08:04:56.838" v="3" actId="478"/>
          <ac:picMkLst>
            <pc:docMk/>
            <pc:sldMk cId="205725450" sldId="274"/>
            <ac:picMk id="6" creationId="{ABA382B8-CC8A-38C3-D08B-D43C569394B7}"/>
          </ac:picMkLst>
        </pc:picChg>
        <pc:picChg chg="add mod">
          <ac:chgData name="prateek kumar" userId="a685cce359baa697" providerId="LiveId" clId="{4440A46B-BC83-4E23-8236-86DCB30E1EE6}" dt="2023-09-27T08:05:23.173" v="6" actId="14100"/>
          <ac:picMkLst>
            <pc:docMk/>
            <pc:sldMk cId="205725450" sldId="274"/>
            <ac:picMk id="10" creationId="{4173F2ED-EE0B-3C42-CA57-77CE28776B58}"/>
          </ac:picMkLst>
        </pc:picChg>
        <pc:picChg chg="add mod">
          <ac:chgData name="prateek kumar" userId="a685cce359baa697" providerId="LiveId" clId="{4440A46B-BC83-4E23-8236-86DCB30E1EE6}" dt="2023-09-27T08:06:02.787" v="12" actId="1076"/>
          <ac:picMkLst>
            <pc:docMk/>
            <pc:sldMk cId="205725450" sldId="274"/>
            <ac:picMk id="12" creationId="{8E6F0E15-1AB7-2E78-F543-30C3D7E25F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580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12514-4BE3-5719-7CEC-871F108BC387}"/>
              </a:ext>
            </a:extLst>
          </p:cNvPr>
          <p:cNvSpPr txBox="1"/>
          <p:nvPr/>
        </p:nvSpPr>
        <p:spPr>
          <a:xfrm>
            <a:off x="3421625" y="3746090"/>
            <a:ext cx="534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Customer churn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867A-7FFF-5770-6EE9-FC9D52AC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75355" cy="68103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Multivariate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BF0CC-5D0E-CF27-BFC4-1BE4F9BA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04"/>
            <a:ext cx="12192000" cy="62778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872D2-0FEC-5599-A132-EC9A946B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580105"/>
            <a:ext cx="6561848" cy="383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072ED-4BEF-5A3C-A4C5-D59E038E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74" y="628321"/>
            <a:ext cx="5404010" cy="2800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F8305-7599-F7E1-562C-14E901C6D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576" y="3827207"/>
            <a:ext cx="5120205" cy="29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8A75-60A7-73D1-3876-3F9EF035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184490" cy="70792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Derived Insights: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598EF-00C1-43DF-D7EB-DCA38D7D0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1884"/>
            <a:ext cx="12192000" cy="5584723"/>
          </a:xfrm>
        </p:spPr>
        <p:txBody>
          <a:bodyPr/>
          <a:lstStyle/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HIGH</a:t>
            </a:r>
            <a:r>
              <a:rPr lang="en-US" dirty="0"/>
              <a:t> Churn seen in the case of </a:t>
            </a:r>
            <a:r>
              <a:rPr lang="en-US" b="1" dirty="0"/>
              <a:t>Month-to-month contracts</a:t>
            </a:r>
            <a:r>
              <a:rPr lang="en-US" dirty="0"/>
              <a:t>, </a:t>
            </a:r>
            <a:r>
              <a:rPr lang="en-US" b="1" dirty="0"/>
              <a:t>No online security</a:t>
            </a:r>
            <a:r>
              <a:rPr lang="en-US" dirty="0"/>
              <a:t>, </a:t>
            </a:r>
            <a:r>
              <a:rPr lang="en-US" b="1" dirty="0"/>
              <a:t>No Tech support</a:t>
            </a:r>
            <a:r>
              <a:rPr lang="en-US" dirty="0"/>
              <a:t>, </a:t>
            </a:r>
            <a:r>
              <a:rPr lang="en-US" b="1" dirty="0"/>
              <a:t>First year of subscription, </a:t>
            </a:r>
            <a:r>
              <a:rPr lang="en-US" dirty="0"/>
              <a:t>and </a:t>
            </a:r>
            <a:r>
              <a:rPr lang="en-US" b="1" dirty="0" err="1"/>
              <a:t>Fibre</a:t>
            </a:r>
            <a:r>
              <a:rPr lang="en-US" b="1" dirty="0"/>
              <a:t> Optics Internet</a:t>
            </a:r>
            <a:r>
              <a:rPr lang="en-US" dirty="0"/>
              <a:t>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LOW</a:t>
            </a:r>
            <a:r>
              <a:rPr lang="en-US" dirty="0"/>
              <a:t> Churn is seen in the case of </a:t>
            </a:r>
            <a:r>
              <a:rPr lang="en-US" b="1" dirty="0"/>
              <a:t>long-term contracts</a:t>
            </a:r>
            <a:r>
              <a:rPr lang="en-US" dirty="0"/>
              <a:t>, </a:t>
            </a:r>
            <a:r>
              <a:rPr lang="en-US" b="1" dirty="0"/>
              <a:t>Subscriptions without internet service,</a:t>
            </a:r>
            <a:r>
              <a:rPr lang="en-US" dirty="0"/>
              <a:t> and </a:t>
            </a:r>
            <a:r>
              <a:rPr lang="en-US" b="1" dirty="0"/>
              <a:t>customers engaged for 5+ years.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dirty="0"/>
              <a:t>Factors like </a:t>
            </a:r>
            <a:r>
              <a:rPr lang="en-US" b="1" dirty="0"/>
              <a:t> Gender, Availability of phone service </a:t>
            </a:r>
            <a:r>
              <a:rPr lang="en-US" dirty="0"/>
              <a:t>and</a:t>
            </a:r>
            <a:r>
              <a:rPr lang="en-US" b="1" dirty="0"/>
              <a:t> # of multiple lines </a:t>
            </a:r>
            <a:r>
              <a:rPr lang="en-US" dirty="0"/>
              <a:t>have almost </a:t>
            </a:r>
            <a:r>
              <a:rPr lang="en-US" b="1" dirty="0"/>
              <a:t>NO </a:t>
            </a:r>
            <a:r>
              <a:rPr lang="en-US" dirty="0"/>
              <a:t>impact on Churn.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Electronic check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mediums are the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highest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churners.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Contract Type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Monthly customers are more likely to churn because of no contract terms, as they are free-to-go customers.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 Online security, No Tech Support category are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high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churners.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Non-senior Citizens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high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churners.</a:t>
            </a:r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937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95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CB84-2F8C-58A1-BEAA-9DCA8B6DC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934065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KNN Algorithm: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F45-C88F-16FE-0AD7-352E32C7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35741"/>
            <a:ext cx="12192000" cy="53880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90651-1C68-9C5E-F8C7-F0137AC9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741"/>
            <a:ext cx="10186219" cy="31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C38C-4EAA-E790-AAD7-43D9D74E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658" y="1"/>
            <a:ext cx="11432458" cy="98322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NAIVE BASE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17752-511F-21B9-DA3A-09A0DC65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96413"/>
            <a:ext cx="12192000" cy="53805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160AE-11AE-BB12-3C51-16ECA46D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796413"/>
            <a:ext cx="12103510" cy="53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77F3-F493-538C-28B1-6EB1D55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23090" cy="76558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SVM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ECDF-ABA6-79A8-B89A-0F36979D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3" y="765585"/>
            <a:ext cx="12093677" cy="54287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D5B2F-CADA-7EAA-6D2B-4762456E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765585"/>
            <a:ext cx="11916696" cy="45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8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1B4A-686E-8C48-6F6B-9873F2F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Business problem</a:t>
            </a:r>
            <a:r>
              <a:rPr lang="en-IN" sz="3600" dirty="0"/>
              <a:t>: increasing customer churn due to high competition.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36708-580D-5583-FC57-F01AB3206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Objective: </a:t>
            </a:r>
            <a:r>
              <a:rPr lang="en-IN" sz="3200" dirty="0">
                <a:solidFill>
                  <a:schemeClr val="tx1"/>
                </a:solidFill>
              </a:rPr>
              <a:t>to build a model that can predict </a:t>
            </a:r>
            <a:r>
              <a:rPr lang="en-US" sz="3200" dirty="0">
                <a:solidFill>
                  <a:schemeClr val="tx1"/>
                </a:solidFill>
              </a:rPr>
              <a:t>whether customers will churn or not churn and to analyze </a:t>
            </a:r>
            <a:r>
              <a:rPr lang="en-IN" sz="3200" dirty="0">
                <a:solidFill>
                  <a:schemeClr val="tx1"/>
                </a:solidFill>
              </a:rPr>
              <a:t>the possible reasons for customers to churn.</a:t>
            </a:r>
          </a:p>
        </p:txBody>
      </p:sp>
    </p:spTree>
    <p:extLst>
      <p:ext uri="{BB962C8B-B14F-4D97-AF65-F5344CB8AC3E}">
        <p14:creationId xmlns:p14="http://schemas.microsoft.com/office/powerpoint/2010/main" val="41790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575BB-8986-AC9A-4888-3DCA5363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406259"/>
            <a:ext cx="9468463" cy="58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C6CD-5546-5BF4-41DC-541FE83E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Data cleaning &amp; manipulation: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0CB1-72BE-C57B-84E9-118B61F4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5677"/>
            <a:ext cx="10515600" cy="475128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64BFAE-7601-0056-477D-17CF8F98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425677"/>
            <a:ext cx="4876800" cy="4796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5ED6E1-9C7A-EAB9-99A9-00D31270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" y="1425677"/>
            <a:ext cx="4986747" cy="4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C310-BF79-8FF8-2246-19D9E60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Descriptive statistics of numerical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7165B-CAA9-797B-C687-A9F6E4986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75% of customers have tenure of less than 55 months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Average Monthly charges are USD 64.76 whereas 25% of customers pay more than USD 89.85 per month</a:t>
            </a:r>
            <a:endParaRPr lang="en-IN" sz="2000" b="1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E0BE0E6-1996-C7B2-2F2D-B11C952FAE7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5057" r="150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38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E91-CD87-189A-AA45-B4B4B7E4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084" cy="6377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Univariate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F096-522B-09C8-8957-B6C8EE8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2890"/>
            <a:ext cx="12192000" cy="585511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4B5A3-E501-A244-D12B-652DEB37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1002891"/>
            <a:ext cx="3391221" cy="266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140B4-B64C-6A31-A3CC-9D60FB78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14" y="1125737"/>
            <a:ext cx="3239307" cy="258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FB218-B920-7031-B7B0-D944006C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429" y="989678"/>
            <a:ext cx="3626371" cy="2852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F52D7C-4D25-A860-BAB3-9100B41F5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8" y="3932270"/>
            <a:ext cx="3149921" cy="233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7D88F-560E-F00B-394E-1B0F43C0D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997" y="3828956"/>
            <a:ext cx="3368828" cy="27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90C4-0610-B1CD-1D46-93345734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- </a:t>
            </a:r>
            <a:r>
              <a:rPr lang="en-IN" b="1" dirty="0"/>
              <a:t>no. of customers who have a month-to-month contract is higher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C1664-9E07-0F00-A352-97BF081B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90" y="2057400"/>
            <a:ext cx="4165535" cy="3811588"/>
          </a:xfrm>
        </p:spPr>
        <p:txBody>
          <a:bodyPr>
            <a:normAutofit/>
          </a:bodyPr>
          <a:lstStyle/>
          <a:p>
            <a:r>
              <a:rPr lang="en-IN" sz="2800" b="1" dirty="0"/>
              <a:t>- 90% of customers have phone Service.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173F2ED-EE0B-3C42-CA57-77CE28776B5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746" b="1746"/>
          <a:stretch>
            <a:fillRect/>
          </a:stretch>
        </p:blipFill>
        <p:spPr>
          <a:xfrm>
            <a:off x="5183188" y="251927"/>
            <a:ext cx="6172200" cy="371358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F0E15-1AB7-2E78-F543-30C3D7E2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97" y="4324498"/>
            <a:ext cx="3365062" cy="24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27D2-E6E7-EE76-23C1-44009EC2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62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Bi variate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1297-EC94-9F3C-4818-CD22210D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5574"/>
            <a:ext cx="11353800" cy="60124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18C9E-73AB-7FD0-F244-AD31F064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14" y="791971"/>
            <a:ext cx="4454015" cy="287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566E6-7EC6-D586-D824-F2715072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4950"/>
            <a:ext cx="4454014" cy="2793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2D6A-0C17-5EAF-3F37-943D6314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49" y="3998414"/>
            <a:ext cx="3433543" cy="2178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66A359-16E1-8579-E1DB-5549F3CE8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54" y="3645326"/>
            <a:ext cx="3695656" cy="2634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371D25-EFB7-75BA-C180-2F66B4EBF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043" y="3531239"/>
            <a:ext cx="4010324" cy="27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61A70-E155-3737-DD6C-37957981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16"/>
            <a:ext cx="4581641" cy="3246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99529-503A-7D17-A2C0-42ABAAE6C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63" y="0"/>
            <a:ext cx="4581641" cy="3396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DC3B3-3688-D16E-C02E-4878FF75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" y="3620452"/>
            <a:ext cx="4386064" cy="3133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6DEFF-789E-E4AC-27B1-452B8708C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52" y="3691556"/>
            <a:ext cx="4142842" cy="2991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A01B7B-22F4-F37A-AD84-ECA4A5563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9139" y="3825365"/>
            <a:ext cx="3045073" cy="2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246</Words>
  <Application>Microsoft Office PowerPoint</Application>
  <PresentationFormat>Widescreen</PresentationFormat>
  <Paragraphs>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Libre Baskerville</vt:lpstr>
      <vt:lpstr>Arial</vt:lpstr>
      <vt:lpstr>Calibri</vt:lpstr>
      <vt:lpstr>Helvetica Neue</vt:lpstr>
      <vt:lpstr>Wingdings</vt:lpstr>
      <vt:lpstr>Office Theme</vt:lpstr>
      <vt:lpstr>PowerPoint Presentation</vt:lpstr>
      <vt:lpstr>Business problem: increasing customer churn due to high competition. </vt:lpstr>
      <vt:lpstr>PowerPoint Presentation</vt:lpstr>
      <vt:lpstr>Data cleaning &amp; manipulation:</vt:lpstr>
      <vt:lpstr>Descriptive statistics of numerical variables</vt:lpstr>
      <vt:lpstr>Univariate analysis:</vt:lpstr>
      <vt:lpstr>- no. of customers who have a month-to-month contract is higher </vt:lpstr>
      <vt:lpstr>Bi variate analysis:</vt:lpstr>
      <vt:lpstr>PowerPoint Presentation</vt:lpstr>
      <vt:lpstr>Multivariate analysis:</vt:lpstr>
      <vt:lpstr>Derived Insights:</vt:lpstr>
      <vt:lpstr>KNN Algorithm:</vt:lpstr>
      <vt:lpstr>NAIVE BASE ALGORITHM</vt:lpstr>
      <vt:lpstr>SVM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prateek kumar</cp:lastModifiedBy>
  <cp:revision>2</cp:revision>
  <dcterms:created xsi:type="dcterms:W3CDTF">2021-02-16T05:19:01Z</dcterms:created>
  <dcterms:modified xsi:type="dcterms:W3CDTF">2023-09-27T08:29:56Z</dcterms:modified>
</cp:coreProperties>
</file>