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16CF-B459-DEAB-CF1A-1C3F4374E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58091-FB68-06F9-286D-87E8AE7A4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F73E1-7FCD-3B6B-1ADB-9F732371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06EC-2FBE-427D-B2D3-AD35AFEC963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E627E-34F0-10EA-93BE-1936E9BB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3CB0-5FA6-E619-C198-97068738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D92C-4010-4EA8-A1B9-41A83594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BC98-72C3-F5A5-2E9B-6C7F1143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8BA73-73DF-D1F4-ADB9-DA5E6B727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B5DD1-2D4C-FD99-8401-FF423C46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06EC-2FBE-427D-B2D3-AD35AFEC963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F9F24-AD73-C08D-CD1F-EF3024E8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6371E-9DBE-C4C0-2049-9D52BFB6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D92C-4010-4EA8-A1B9-41A83594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A8697-1041-B0A2-3526-B29BC71FA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7901D-672C-8E7E-1DC6-EC3F333B6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5A37D-2677-E1E8-C89F-1F593E981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06EC-2FBE-427D-B2D3-AD35AFEC963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E5A05-2DBD-2C83-C1CD-F34F0A30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74850-B9C5-6A5F-EFC1-B4ABA7E1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D92C-4010-4EA8-A1B9-41A83594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7315-CBC9-B605-41C4-A720CB4C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0C151-ABFF-AEE9-ED4C-C245E9A2E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38693-F178-F46E-E573-5CA9AFEC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06EC-2FBE-427D-B2D3-AD35AFEC963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E6D90-BA61-7F01-BD2E-1927DB8B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B7208-DDA0-081C-373C-067AAC9E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D92C-4010-4EA8-A1B9-41A83594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0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60B3-BA6C-689F-1980-5FE197D9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11B1A-5591-A50A-22A4-DAB5210C0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B1AA6-8150-6C46-DF84-EE0AEA37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06EC-2FBE-427D-B2D3-AD35AFEC963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0213A-8206-CA46-FD4E-6A0725F8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BAB6E-A422-A055-6A1C-270E894F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D92C-4010-4EA8-A1B9-41A83594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1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C73D-BB9E-D9D2-F5B7-E552557E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4355-EC6A-785C-4E45-7C0C652A8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C6E3E-79AC-6F49-C957-5B9C8B44C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2AFEC-C006-6956-1DC3-4DA4D070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06EC-2FBE-427D-B2D3-AD35AFEC963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567B5-476E-46A1-D8DC-6FFDA098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F816B-C730-A6A9-D0E8-BEFF4E9D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D92C-4010-4EA8-A1B9-41A83594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8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6BDC-F2E3-AB40-E3A3-851697A9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ADD22-34EF-D515-4294-76DF96021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B6627-9917-04F2-627E-59112A767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E306C-66CC-9998-3F64-1BE2D4457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44E76-073E-5C5E-2213-7F385F490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40843-876C-4AB6-C3AD-1ACDACDE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06EC-2FBE-427D-B2D3-AD35AFEC963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58DBD-9E37-47AB-8F5F-20705D5E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9AF9E-DF32-9C78-1F91-73D7F1D1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D92C-4010-4EA8-A1B9-41A83594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2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BD70-9E80-DF56-18DE-719B3C7C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5F29C-AF4D-C6E6-A7EC-6F75C3C4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06EC-2FBE-427D-B2D3-AD35AFEC963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7BB6C-461E-57A9-F459-1904CA28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FB75A-6706-BE97-7011-19F6BDED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D92C-4010-4EA8-A1B9-41A83594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6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710F5-4BEA-9652-4E8C-A146966D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06EC-2FBE-427D-B2D3-AD35AFEC963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C281B-3161-387C-40A6-25432E52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0A27A-E6CC-AFAA-BBA9-E713A4DE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D92C-4010-4EA8-A1B9-41A83594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7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4C6D-C57C-50CC-27D4-58C67C53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5F9C-F064-9583-E8C3-9CD8F2A4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9DD84-EE6D-54F4-3EC6-03CB0A143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410EC-1900-DAA2-EF1F-B56B71019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06EC-2FBE-427D-B2D3-AD35AFEC963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B0CE7-1431-5F06-534D-BD6CADDE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A0033-3910-2E00-503C-DDAB50AC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D92C-4010-4EA8-A1B9-41A83594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1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D254-D13E-4EE3-8C72-E3A650654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86584-30FB-F537-D310-565CA6C15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3B7F1-9344-2C7C-5B89-6DB673D6A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494F5-4521-399E-CEA8-90B524B4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06EC-2FBE-427D-B2D3-AD35AFEC963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FE6C8-272F-9B1E-654E-01866079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325F5-3F6E-AF98-6F7E-D0BFD432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D92C-4010-4EA8-A1B9-41A83594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65249-F989-D677-6B90-4E72416D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524BB-1F77-B57A-19E2-571242A52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95354-1142-F9A3-70F9-366AB3D55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206EC-2FBE-427D-B2D3-AD35AFEC963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16720-0632-1A18-1A61-33589C2E3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2CEAB-E01F-3E6A-FE76-1FA3F41B0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9D92C-4010-4EA8-A1B9-41A83594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8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teeksinghiit99/Nifty-50_Options_Trading_strategy/blob/main/Nifty50_Options_Trading_Strategy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rateeksinghiit99/Nifty-50_Options_Trading_strategy/blob/main/Nifty50_Options_Trading_Strategy.ipyn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rateeksinghiit99/Nifty-50_Options_Trading_strategy/blob/main/Nifty50_Options_Trading_Strategy.ipynb" TargetMode="Externa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rateeksinghiit99/Nifty-50_Options_Trading_strategy/blob/main/Nifty50_Options_Trading_Strategy.ipynb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E297-9905-8CBB-02F7-9DC8FF1D5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790" y="402714"/>
            <a:ext cx="10668000" cy="683431"/>
          </a:xfrm>
        </p:spPr>
        <p:txBody>
          <a:bodyPr>
            <a:noAutofit/>
          </a:bodyPr>
          <a:lstStyle/>
          <a:p>
            <a:r>
              <a:rPr lang="en-US" sz="4000" b="1" u="sng" dirty="0"/>
              <a:t>NIFTY 50 OPTION TRADING STRATEGY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901E6B-089F-B753-ED42-871C3401F2DD}"/>
              </a:ext>
            </a:extLst>
          </p:cNvPr>
          <p:cNvSpPr txBox="1">
            <a:spLocks/>
          </p:cNvSpPr>
          <p:nvPr/>
        </p:nvSpPr>
        <p:spPr>
          <a:xfrm>
            <a:off x="1173402" y="1242285"/>
            <a:ext cx="10116832" cy="5156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    </a:t>
            </a:r>
            <a:r>
              <a:rPr lang="en-US" sz="3200" b="1" u="sng" dirty="0"/>
              <a:t>Table of Contents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8065184-AE0D-D497-4BAD-9C21441952CD}"/>
              </a:ext>
            </a:extLst>
          </p:cNvPr>
          <p:cNvSpPr txBox="1">
            <a:spLocks/>
          </p:cNvSpPr>
          <p:nvPr/>
        </p:nvSpPr>
        <p:spPr>
          <a:xfrm>
            <a:off x="1173401" y="1914082"/>
            <a:ext cx="10154736" cy="4590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    Neutral Strategy – Iron Condor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1600" dirty="0"/>
              <a:t>Sell Side - Foundational Factors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1600" dirty="0"/>
              <a:t>Strategy Overview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1600" dirty="0"/>
              <a:t>Supporting Research &amp; Data Analysis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sz="1400" dirty="0"/>
              <a:t>Overview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sz="1400" dirty="0"/>
              <a:t>Feature Selection &amp; Engineering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sz="1400" dirty="0"/>
              <a:t>Linear Regression Model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sz="1400" dirty="0"/>
              <a:t>Limitations &amp; Further Improvements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1600" dirty="0"/>
              <a:t>Risk Management &amp; Adjustments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1600" dirty="0"/>
              <a:t>Minimizing Losing Days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1600"/>
              <a:t>Python Notebook – </a:t>
            </a:r>
            <a:r>
              <a:rPr lang="en-US" sz="1600">
                <a:hlinkClick r:id="rId2"/>
              </a:rPr>
              <a:t>Link</a:t>
            </a:r>
            <a:endParaRPr lang="en-US" sz="1600" dirty="0"/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BDE518-94BD-6A5F-A7FC-39BF583CFB3A}"/>
              </a:ext>
            </a:extLst>
          </p:cNvPr>
          <p:cNvSpPr txBox="1">
            <a:spLocks/>
          </p:cNvSpPr>
          <p:nvPr/>
        </p:nvSpPr>
        <p:spPr>
          <a:xfrm>
            <a:off x="0" y="402714"/>
            <a:ext cx="2421028" cy="68343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b="1" u="sng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3783B9-30B7-C499-A841-7BE4E5C7CE9D}"/>
              </a:ext>
            </a:extLst>
          </p:cNvPr>
          <p:cNvSpPr txBox="1">
            <a:spLocks/>
          </p:cNvSpPr>
          <p:nvPr/>
        </p:nvSpPr>
        <p:spPr>
          <a:xfrm>
            <a:off x="10309504" y="402714"/>
            <a:ext cx="1882495" cy="68343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151839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3D3F604C-EBFD-3778-D8CF-D32993A87E84}"/>
              </a:ext>
            </a:extLst>
          </p:cNvPr>
          <p:cNvSpPr txBox="1"/>
          <p:nvPr/>
        </p:nvSpPr>
        <p:spPr>
          <a:xfrm flipH="1">
            <a:off x="293694" y="14009"/>
            <a:ext cx="47757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0070C0"/>
                </a:solidFill>
              </a:rPr>
              <a:t>Minimizing Losing Days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F7C8D6-8229-DFD4-8428-64F87D1775B7}"/>
              </a:ext>
            </a:extLst>
          </p:cNvPr>
          <p:cNvSpPr txBox="1"/>
          <p:nvPr/>
        </p:nvSpPr>
        <p:spPr>
          <a:xfrm>
            <a:off x="6628491" y="576905"/>
            <a:ext cx="449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of Week vs Daily Returns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W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hisker plot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18F3D7-9C54-AFCF-5203-A775F7C2D6B6}"/>
              </a:ext>
            </a:extLst>
          </p:cNvPr>
          <p:cNvSpPr txBox="1"/>
          <p:nvPr/>
        </p:nvSpPr>
        <p:spPr>
          <a:xfrm>
            <a:off x="235697" y="629562"/>
            <a:ext cx="199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Modification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14C57C-D1B9-4BA9-01D4-28697F759A51}"/>
              </a:ext>
            </a:extLst>
          </p:cNvPr>
          <p:cNvSpPr txBox="1"/>
          <p:nvPr/>
        </p:nvSpPr>
        <p:spPr>
          <a:xfrm>
            <a:off x="235697" y="1956066"/>
            <a:ext cx="60676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Most of the </a:t>
            </a:r>
            <a:r>
              <a:rPr lang="en-US" sz="2000" b="1" dirty="0"/>
              <a:t>Outliers</a:t>
            </a:r>
            <a:r>
              <a:rPr lang="en-US" sz="2000" dirty="0"/>
              <a:t> lie on </a:t>
            </a:r>
            <a:r>
              <a:rPr lang="en-US" sz="2000" b="1" dirty="0"/>
              <a:t>Monday</a:t>
            </a:r>
            <a:r>
              <a:rPr lang="en-US" sz="2000" dirty="0"/>
              <a:t> and </a:t>
            </a:r>
            <a:r>
              <a:rPr lang="en-US" sz="2000" b="1" dirty="0"/>
              <a:t>Friday</a:t>
            </a:r>
            <a:r>
              <a:rPr lang="en-US" sz="20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So, </a:t>
            </a:r>
            <a:r>
              <a:rPr lang="en-US" sz="2000" b="1" dirty="0"/>
              <a:t>Avoid</a:t>
            </a:r>
            <a:r>
              <a:rPr lang="en-US" sz="2000" dirty="0"/>
              <a:t> Trading on Friday or short options with extra safety.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Initialize the trade on Monday after price movement has stabilized.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This gives a strong range to play with.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In Reality this has </a:t>
            </a:r>
            <a:r>
              <a:rPr lang="en-US" sz="2000" b="1" dirty="0"/>
              <a:t>improved</a:t>
            </a:r>
            <a:r>
              <a:rPr lang="en-US" sz="2000" dirty="0"/>
              <a:t> my returns from </a:t>
            </a:r>
            <a:r>
              <a:rPr lang="en-US" sz="2000" b="1" dirty="0"/>
              <a:t>68%</a:t>
            </a:r>
            <a:r>
              <a:rPr lang="en-US" sz="2000" dirty="0"/>
              <a:t> in </a:t>
            </a:r>
            <a:r>
              <a:rPr lang="en-US" sz="2000" b="1" dirty="0"/>
              <a:t>FY 21-22 </a:t>
            </a:r>
            <a:r>
              <a:rPr lang="en-US" sz="2000" dirty="0"/>
              <a:t>to </a:t>
            </a:r>
            <a:r>
              <a:rPr lang="en-US" sz="2000" b="1" dirty="0"/>
              <a:t>140%</a:t>
            </a:r>
            <a:r>
              <a:rPr lang="en-US" sz="2000" dirty="0"/>
              <a:t> in </a:t>
            </a:r>
            <a:r>
              <a:rPr lang="en-US" sz="2000" b="1" dirty="0"/>
              <a:t>FY 22-23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30C9ED-7D16-511B-FEB9-9EF1CBA00FE8}"/>
              </a:ext>
            </a:extLst>
          </p:cNvPr>
          <p:cNvSpPr txBox="1"/>
          <p:nvPr/>
        </p:nvSpPr>
        <p:spPr>
          <a:xfrm>
            <a:off x="6474963" y="598154"/>
            <a:ext cx="12387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6B3073-446E-3DA3-B63D-D85BA087BBF5}"/>
              </a:ext>
            </a:extLst>
          </p:cNvPr>
          <p:cNvSpPr txBox="1"/>
          <p:nvPr/>
        </p:nvSpPr>
        <p:spPr>
          <a:xfrm>
            <a:off x="1004" y="594410"/>
            <a:ext cx="12387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C7E919-7C90-747E-6703-58BA329F1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438" y="1507277"/>
            <a:ext cx="4648234" cy="370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2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oundation Icon Images – Browse 293,706 Stock Photos, Vectors, and Video |  Adobe Stock">
            <a:extLst>
              <a:ext uri="{FF2B5EF4-FFF2-40B4-BE49-F238E27FC236}">
                <a16:creationId xmlns:a16="http://schemas.microsoft.com/office/drawing/2014/main" id="{68D0B8E5-2E46-49D9-05F7-88F756D9B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764" y="446464"/>
            <a:ext cx="1254734" cy="125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8E59860-11EB-7516-653F-FA5C32CFE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1504" y="223871"/>
            <a:ext cx="6003613" cy="605677"/>
          </a:xfrm>
        </p:spPr>
        <p:txBody>
          <a:bodyPr>
            <a:noAutofit/>
          </a:bodyPr>
          <a:lstStyle/>
          <a:p>
            <a:r>
              <a:rPr lang="en-US" sz="3400" b="1" u="sng" dirty="0">
                <a:latin typeface="+mn-lt"/>
              </a:rPr>
              <a:t>Neutral Strategy – Iron Condor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9EEFB-9770-6685-EB15-DADA572EDC28}"/>
              </a:ext>
            </a:extLst>
          </p:cNvPr>
          <p:cNvSpPr txBox="1"/>
          <p:nvPr/>
        </p:nvSpPr>
        <p:spPr>
          <a:xfrm>
            <a:off x="3094147" y="839726"/>
            <a:ext cx="60036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Sell Side - Foundational Factors</a:t>
            </a:r>
          </a:p>
        </p:txBody>
      </p:sp>
      <p:pic>
        <p:nvPicPr>
          <p:cNvPr id="1030" name="Picture 6" descr="Iron Condor Options Strategy [Setup, Adjustments, Exit]">
            <a:extLst>
              <a:ext uri="{FF2B5EF4-FFF2-40B4-BE49-F238E27FC236}">
                <a16:creationId xmlns:a16="http://schemas.microsoft.com/office/drawing/2014/main" id="{EC4BE394-B152-57A3-18BD-987B9CC640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5" t="27288" r="7762" b="5769"/>
          <a:stretch/>
        </p:blipFill>
        <p:spPr bwMode="auto">
          <a:xfrm>
            <a:off x="8386213" y="218426"/>
            <a:ext cx="3373066" cy="111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ed Rectangle 2">
            <a:extLst>
              <a:ext uri="{FF2B5EF4-FFF2-40B4-BE49-F238E27FC236}">
                <a16:creationId xmlns:a16="http://schemas.microsoft.com/office/drawing/2014/main" id="{245036D3-7669-2E8B-32F1-72B95978797C}"/>
              </a:ext>
            </a:extLst>
          </p:cNvPr>
          <p:cNvSpPr/>
          <p:nvPr/>
        </p:nvSpPr>
        <p:spPr>
          <a:xfrm>
            <a:off x="379026" y="1508421"/>
            <a:ext cx="5254285" cy="2170404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8" name="Rounded Rectangle 3">
            <a:extLst>
              <a:ext uri="{FF2B5EF4-FFF2-40B4-BE49-F238E27FC236}">
                <a16:creationId xmlns:a16="http://schemas.microsoft.com/office/drawing/2014/main" id="{1640FC5A-5394-2205-6952-1D218450E255}"/>
              </a:ext>
            </a:extLst>
          </p:cNvPr>
          <p:cNvSpPr/>
          <p:nvPr/>
        </p:nvSpPr>
        <p:spPr>
          <a:xfrm>
            <a:off x="6460923" y="1502833"/>
            <a:ext cx="5459442" cy="2175992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Rounded Rectangle 4">
            <a:extLst>
              <a:ext uri="{FF2B5EF4-FFF2-40B4-BE49-F238E27FC236}">
                <a16:creationId xmlns:a16="http://schemas.microsoft.com/office/drawing/2014/main" id="{3692F075-9C87-A210-89C9-130AE6AB4E64}"/>
              </a:ext>
            </a:extLst>
          </p:cNvPr>
          <p:cNvSpPr/>
          <p:nvPr/>
        </p:nvSpPr>
        <p:spPr>
          <a:xfrm>
            <a:off x="6460922" y="4109691"/>
            <a:ext cx="5459441" cy="2568435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Rounded Rectangle 5">
            <a:extLst>
              <a:ext uri="{FF2B5EF4-FFF2-40B4-BE49-F238E27FC236}">
                <a16:creationId xmlns:a16="http://schemas.microsoft.com/office/drawing/2014/main" id="{C2F30F94-B9EF-7849-1AFA-4ED0E204BDF5}"/>
              </a:ext>
            </a:extLst>
          </p:cNvPr>
          <p:cNvSpPr/>
          <p:nvPr/>
        </p:nvSpPr>
        <p:spPr>
          <a:xfrm>
            <a:off x="379026" y="4109692"/>
            <a:ext cx="5254285" cy="2568436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1673710-D4C6-2976-0828-41FC983FC22B}"/>
              </a:ext>
            </a:extLst>
          </p:cNvPr>
          <p:cNvGrpSpPr/>
          <p:nvPr/>
        </p:nvGrpSpPr>
        <p:grpSpPr>
          <a:xfrm>
            <a:off x="5099514" y="2943882"/>
            <a:ext cx="1932544" cy="1944464"/>
            <a:chOff x="3601392" y="2821184"/>
            <a:chExt cx="1932544" cy="1944464"/>
          </a:xfrm>
        </p:grpSpPr>
        <p:sp>
          <p:nvSpPr>
            <p:cNvPr id="32" name="Pie 7">
              <a:extLst>
                <a:ext uri="{FF2B5EF4-FFF2-40B4-BE49-F238E27FC236}">
                  <a16:creationId xmlns:a16="http://schemas.microsoft.com/office/drawing/2014/main" id="{A2BA16CD-0C2D-99D6-CAB2-9E55E2956F17}"/>
                </a:ext>
              </a:extLst>
            </p:cNvPr>
            <p:cNvSpPr/>
            <p:nvPr/>
          </p:nvSpPr>
          <p:spPr>
            <a:xfrm>
              <a:off x="3601392" y="2821184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3" name="Pie 8">
              <a:extLst>
                <a:ext uri="{FF2B5EF4-FFF2-40B4-BE49-F238E27FC236}">
                  <a16:creationId xmlns:a16="http://schemas.microsoft.com/office/drawing/2014/main" id="{52DD5D65-C607-5D0B-6D78-6E6F781C9171}"/>
                </a:ext>
              </a:extLst>
            </p:cNvPr>
            <p:cNvSpPr/>
            <p:nvPr/>
          </p:nvSpPr>
          <p:spPr>
            <a:xfrm rot="16200000">
              <a:off x="3601392" y="2893440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4" name="Pie 9">
              <a:extLst>
                <a:ext uri="{FF2B5EF4-FFF2-40B4-BE49-F238E27FC236}">
                  <a16:creationId xmlns:a16="http://schemas.microsoft.com/office/drawing/2014/main" id="{320BCC76-D829-3197-BCC9-B98365A75D26}"/>
                </a:ext>
              </a:extLst>
            </p:cNvPr>
            <p:cNvSpPr/>
            <p:nvPr/>
          </p:nvSpPr>
          <p:spPr>
            <a:xfrm flipH="1">
              <a:off x="3661728" y="2821184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5" name="Pie 10">
              <a:extLst>
                <a:ext uri="{FF2B5EF4-FFF2-40B4-BE49-F238E27FC236}">
                  <a16:creationId xmlns:a16="http://schemas.microsoft.com/office/drawing/2014/main" id="{3ECBD16D-C669-29C9-3531-7B4D0B912612}"/>
                </a:ext>
              </a:extLst>
            </p:cNvPr>
            <p:cNvSpPr/>
            <p:nvPr/>
          </p:nvSpPr>
          <p:spPr>
            <a:xfrm rot="5400000" flipH="1">
              <a:off x="3661728" y="2893440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E916A2D-4D32-C037-2A03-6264967F344C}"/>
              </a:ext>
            </a:extLst>
          </p:cNvPr>
          <p:cNvGrpSpPr/>
          <p:nvPr/>
        </p:nvGrpSpPr>
        <p:grpSpPr>
          <a:xfrm>
            <a:off x="3142390" y="1674369"/>
            <a:ext cx="2321350" cy="1851206"/>
            <a:chOff x="7621288" y="1453616"/>
            <a:chExt cx="1795905" cy="142142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D35D018-C31E-D6CF-5C2F-50BCB4A6B2CB}"/>
                </a:ext>
              </a:extLst>
            </p:cNvPr>
            <p:cNvSpPr txBox="1"/>
            <p:nvPr/>
          </p:nvSpPr>
          <p:spPr>
            <a:xfrm>
              <a:off x="8147758" y="1453616"/>
              <a:ext cx="668933" cy="21896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Factor - 1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BC04F45-0D70-ABA2-D79F-23A4F43C7C65}"/>
                </a:ext>
              </a:extLst>
            </p:cNvPr>
            <p:cNvSpPr txBox="1"/>
            <p:nvPr/>
          </p:nvSpPr>
          <p:spPr>
            <a:xfrm>
              <a:off x="7621288" y="1740694"/>
              <a:ext cx="1795905" cy="113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dirty="0">
                  <a:solidFill>
                    <a:srgbClr val="343541"/>
                  </a:solidFill>
                  <a:effectLst/>
                  <a:latin typeface="Söhne"/>
                </a:rPr>
                <a:t>Theta Decay </a:t>
              </a:r>
              <a:r>
                <a:rPr lang="en-US" b="0" i="0" dirty="0">
                  <a:solidFill>
                    <a:srgbClr val="343541"/>
                  </a:solidFill>
                  <a:effectLst/>
                  <a:latin typeface="Söhne"/>
                </a:rPr>
                <a:t>– Option Premium Decay faster closer to expiry. Our Goal is to capture this Decay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8" name="Rectangle 16">
            <a:extLst>
              <a:ext uri="{FF2B5EF4-FFF2-40B4-BE49-F238E27FC236}">
                <a16:creationId xmlns:a16="http://schemas.microsoft.com/office/drawing/2014/main" id="{350493FE-0CEB-EB9D-64B0-4DCFD1928737}"/>
              </a:ext>
            </a:extLst>
          </p:cNvPr>
          <p:cNvSpPr/>
          <p:nvPr/>
        </p:nvSpPr>
        <p:spPr>
          <a:xfrm rot="2700000">
            <a:off x="5555782" y="327557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Rectangle 9">
            <a:extLst>
              <a:ext uri="{FF2B5EF4-FFF2-40B4-BE49-F238E27FC236}">
                <a16:creationId xmlns:a16="http://schemas.microsoft.com/office/drawing/2014/main" id="{E59DF313-A0B8-C8E4-54BC-09646AD95101}"/>
              </a:ext>
            </a:extLst>
          </p:cNvPr>
          <p:cNvSpPr/>
          <p:nvPr/>
        </p:nvSpPr>
        <p:spPr>
          <a:xfrm>
            <a:off x="5491775" y="4188085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Rounded Rectangle 5">
            <a:extLst>
              <a:ext uri="{FF2B5EF4-FFF2-40B4-BE49-F238E27FC236}">
                <a16:creationId xmlns:a16="http://schemas.microsoft.com/office/drawing/2014/main" id="{BC45800A-A238-DD70-A8DE-D4B5A391A5CB}"/>
              </a:ext>
            </a:extLst>
          </p:cNvPr>
          <p:cNvSpPr/>
          <p:nvPr/>
        </p:nvSpPr>
        <p:spPr>
          <a:xfrm flipH="1">
            <a:off x="6284006" y="333795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Block Arc 10">
            <a:extLst>
              <a:ext uri="{FF2B5EF4-FFF2-40B4-BE49-F238E27FC236}">
                <a16:creationId xmlns:a16="http://schemas.microsoft.com/office/drawing/2014/main" id="{5C6969A9-6B4A-7174-DCDC-344675771377}"/>
              </a:ext>
            </a:extLst>
          </p:cNvPr>
          <p:cNvSpPr/>
          <p:nvPr/>
        </p:nvSpPr>
        <p:spPr>
          <a:xfrm>
            <a:off x="6272998" y="4196147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4970E4-A22C-BFC9-8904-4BA68AFD5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45" y="1855324"/>
            <a:ext cx="2529256" cy="1582194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880237D3-A7C4-F1FC-84DC-D432DE5A9BD7}"/>
              </a:ext>
            </a:extLst>
          </p:cNvPr>
          <p:cNvGrpSpPr/>
          <p:nvPr/>
        </p:nvGrpSpPr>
        <p:grpSpPr>
          <a:xfrm>
            <a:off x="6704507" y="1786629"/>
            <a:ext cx="2321350" cy="1574208"/>
            <a:chOff x="7621288" y="1453616"/>
            <a:chExt cx="1795905" cy="120873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4158140-B739-1487-2AE9-917E750D45ED}"/>
                </a:ext>
              </a:extLst>
            </p:cNvPr>
            <p:cNvSpPr txBox="1"/>
            <p:nvPr/>
          </p:nvSpPr>
          <p:spPr>
            <a:xfrm>
              <a:off x="8147758" y="1453616"/>
              <a:ext cx="668933" cy="23632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Factor - 2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CCD9C88-85A4-354E-ECE5-9C555EF69859}"/>
                </a:ext>
              </a:extLst>
            </p:cNvPr>
            <p:cNvSpPr txBox="1"/>
            <p:nvPr/>
          </p:nvSpPr>
          <p:spPr>
            <a:xfrm>
              <a:off x="7621288" y="1740694"/>
              <a:ext cx="1795905" cy="921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dirty="0">
                  <a:solidFill>
                    <a:srgbClr val="343541"/>
                  </a:solidFill>
                  <a:effectLst/>
                  <a:latin typeface="Söhne"/>
                </a:rPr>
                <a:t>OTM Options</a:t>
              </a:r>
              <a:r>
                <a:rPr lang="en-US" b="0" i="0" dirty="0">
                  <a:solidFill>
                    <a:srgbClr val="343541"/>
                  </a:solidFill>
                  <a:effectLst/>
                  <a:latin typeface="Söhne"/>
                </a:rPr>
                <a:t>– </a:t>
              </a:r>
              <a:r>
                <a:rPr lang="en-US" sz="1800" dirty="0"/>
                <a:t>Deep Out of the money options expire worthless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12BEAD3-1C12-9DA7-D72D-17D5FB6223BD}"/>
              </a:ext>
            </a:extLst>
          </p:cNvPr>
          <p:cNvGrpSpPr/>
          <p:nvPr/>
        </p:nvGrpSpPr>
        <p:grpSpPr>
          <a:xfrm>
            <a:off x="3222254" y="4329805"/>
            <a:ext cx="2321350" cy="2128205"/>
            <a:chOff x="7621288" y="1453616"/>
            <a:chExt cx="1795905" cy="163411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87B255C-9E9E-68DF-A585-DB3393086FB4}"/>
                </a:ext>
              </a:extLst>
            </p:cNvPr>
            <p:cNvSpPr txBox="1"/>
            <p:nvPr/>
          </p:nvSpPr>
          <p:spPr>
            <a:xfrm>
              <a:off x="8147758" y="1453616"/>
              <a:ext cx="668933" cy="23632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Factor - 3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0C87C66-8020-F111-2207-29C601529E3A}"/>
                </a:ext>
              </a:extLst>
            </p:cNvPr>
            <p:cNvSpPr txBox="1"/>
            <p:nvPr/>
          </p:nvSpPr>
          <p:spPr>
            <a:xfrm>
              <a:off x="7621288" y="1740694"/>
              <a:ext cx="1795905" cy="1347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Time value </a:t>
              </a:r>
              <a:r>
                <a:rPr lang="en-US" sz="1800" dirty="0"/>
                <a:t>of options decrease as we move away from ATM option but the probability to expire worthless increases.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A0BD5FE-2B25-3E9A-50B7-6BDD1747B999}"/>
              </a:ext>
            </a:extLst>
          </p:cNvPr>
          <p:cNvGrpSpPr/>
          <p:nvPr/>
        </p:nvGrpSpPr>
        <p:grpSpPr>
          <a:xfrm>
            <a:off x="6571362" y="4322896"/>
            <a:ext cx="2721711" cy="2128208"/>
            <a:chOff x="7615779" y="1453614"/>
            <a:chExt cx="1801414" cy="163411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DB8DCE3-4756-31B2-ED39-34F117D2BCE5}"/>
                </a:ext>
              </a:extLst>
            </p:cNvPr>
            <p:cNvSpPr txBox="1"/>
            <p:nvPr/>
          </p:nvSpPr>
          <p:spPr>
            <a:xfrm>
              <a:off x="8148038" y="1453614"/>
              <a:ext cx="668933" cy="23632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Factor - 4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89E6A7A-81BA-0FF9-7FC5-CCE2520666FD}"/>
                </a:ext>
              </a:extLst>
            </p:cNvPr>
            <p:cNvSpPr txBox="1"/>
            <p:nvPr/>
          </p:nvSpPr>
          <p:spPr>
            <a:xfrm>
              <a:off x="7615779" y="1740694"/>
              <a:ext cx="1801414" cy="1347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Volatility Cone - </a:t>
              </a:r>
              <a:r>
                <a:rPr lang="en-US" b="0" i="0" dirty="0">
                  <a:effectLst/>
                  <a:latin typeface="Inter"/>
                </a:rPr>
                <a:t>volatility of the options greatly affects the profitability. </a:t>
              </a:r>
              <a:r>
                <a:rPr lang="en-US" b="0" i="0" dirty="0">
                  <a:solidFill>
                    <a:srgbClr val="374151"/>
                  </a:solidFill>
                  <a:effectLst/>
                  <a:latin typeface="Söhne"/>
                </a:rPr>
                <a:t>Higher volatility increases the likelihood of options expiring ITM</a:t>
              </a:r>
              <a:endParaRPr lang="en-US" sz="1800" b="1" dirty="0"/>
            </a:p>
          </p:txBody>
        </p:sp>
      </p:grpSp>
      <p:pic>
        <p:nvPicPr>
          <p:cNvPr id="1032" name="Picture 8" descr="What percentage of call options expire worthless? - Quora">
            <a:extLst>
              <a:ext uri="{FF2B5EF4-FFF2-40B4-BE49-F238E27FC236}">
                <a16:creationId xmlns:a16="http://schemas.microsoft.com/office/drawing/2014/main" id="{67C34F45-B267-E848-A16C-E0C3561F8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5" t="2984" r="66698" b="35825"/>
          <a:stretch/>
        </p:blipFill>
        <p:spPr bwMode="auto">
          <a:xfrm>
            <a:off x="8897736" y="1537167"/>
            <a:ext cx="2861543" cy="210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w does an option's time value depend on moneyness? - Quantitative Finance  Stack Exchange">
            <a:extLst>
              <a:ext uri="{FF2B5EF4-FFF2-40B4-BE49-F238E27FC236}">
                <a16:creationId xmlns:a16="http://schemas.microsoft.com/office/drawing/2014/main" id="{A02DE080-12D1-02ED-4751-898BB212C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63" y="4348738"/>
            <a:ext cx="2577998" cy="210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CDCB444-A41A-4736-689A-303C0AAB81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0329" y="4198875"/>
            <a:ext cx="2592349" cy="232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4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4C73-C1C5-6DA6-1DC1-C9E88252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50"/>
          </a:xfrm>
        </p:spPr>
        <p:txBody>
          <a:bodyPr>
            <a:normAutofit/>
          </a:bodyPr>
          <a:lstStyle/>
          <a:p>
            <a:pPr algn="ctr"/>
            <a:r>
              <a:rPr lang="en-US" sz="3400" b="1" u="sng" dirty="0">
                <a:latin typeface="+mn-lt"/>
              </a:rPr>
              <a:t>Strategy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FD5236-BED3-6695-523F-B7592D11A30E}"/>
              </a:ext>
            </a:extLst>
          </p:cNvPr>
          <p:cNvGrpSpPr/>
          <p:nvPr/>
        </p:nvGrpSpPr>
        <p:grpSpPr>
          <a:xfrm rot="10800000">
            <a:off x="333874" y="2804452"/>
            <a:ext cx="11714408" cy="935570"/>
            <a:chOff x="4835817" y="1965691"/>
            <a:chExt cx="3599998" cy="1182333"/>
          </a:xfrm>
        </p:grpSpPr>
        <p:sp>
          <p:nvSpPr>
            <p:cNvPr id="17" name="Rounded Rectangle 12">
              <a:extLst>
                <a:ext uri="{FF2B5EF4-FFF2-40B4-BE49-F238E27FC236}">
                  <a16:creationId xmlns:a16="http://schemas.microsoft.com/office/drawing/2014/main" id="{660282D4-C351-3DAA-C86A-B765457EBD22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ounded Rectangle 8">
              <a:extLst>
                <a:ext uri="{FF2B5EF4-FFF2-40B4-BE49-F238E27FC236}">
                  <a16:creationId xmlns:a16="http://schemas.microsoft.com/office/drawing/2014/main" id="{57643D15-8983-B507-8CF2-C5DD2E30B893}"/>
                </a:ext>
              </a:extLst>
            </p:cNvPr>
            <p:cNvSpPr/>
            <p:nvPr/>
          </p:nvSpPr>
          <p:spPr>
            <a:xfrm rot="5400000" flipH="1">
              <a:off x="7755634" y="2467842"/>
              <a:ext cx="1182331" cy="178031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5DFCA0-33BE-C2B3-9064-3CE219D90B90}"/>
              </a:ext>
            </a:extLst>
          </p:cNvPr>
          <p:cNvGrpSpPr/>
          <p:nvPr/>
        </p:nvGrpSpPr>
        <p:grpSpPr>
          <a:xfrm rot="10800000">
            <a:off x="333871" y="1700878"/>
            <a:ext cx="11714411" cy="935573"/>
            <a:chOff x="4835817" y="1965690"/>
            <a:chExt cx="3600000" cy="1182334"/>
          </a:xfrm>
        </p:grpSpPr>
        <p:sp>
          <p:nvSpPr>
            <p:cNvPr id="20" name="Rounded Rectangle 15">
              <a:extLst>
                <a:ext uri="{FF2B5EF4-FFF2-40B4-BE49-F238E27FC236}">
                  <a16:creationId xmlns:a16="http://schemas.microsoft.com/office/drawing/2014/main" id="{4A8B6D72-6640-9674-2D41-B9D6E2DD9545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Rounded Rectangle 8">
              <a:extLst>
                <a:ext uri="{FF2B5EF4-FFF2-40B4-BE49-F238E27FC236}">
                  <a16:creationId xmlns:a16="http://schemas.microsoft.com/office/drawing/2014/main" id="{71C4D07A-82E9-10AF-EAAD-9283D7952D91}"/>
                </a:ext>
              </a:extLst>
            </p:cNvPr>
            <p:cNvSpPr/>
            <p:nvPr/>
          </p:nvSpPr>
          <p:spPr>
            <a:xfrm rot="5400000" flipH="1">
              <a:off x="7755635" y="2467842"/>
              <a:ext cx="1182333" cy="178030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B47755-0192-B13D-DAF0-8ECA1D83A8B5}"/>
              </a:ext>
            </a:extLst>
          </p:cNvPr>
          <p:cNvGrpSpPr/>
          <p:nvPr/>
        </p:nvGrpSpPr>
        <p:grpSpPr>
          <a:xfrm rot="10800000">
            <a:off x="336933" y="3945475"/>
            <a:ext cx="11711347" cy="1318185"/>
            <a:chOff x="4835817" y="1965690"/>
            <a:chExt cx="3599998" cy="1182334"/>
          </a:xfrm>
        </p:grpSpPr>
        <p:sp>
          <p:nvSpPr>
            <p:cNvPr id="23" name="Rounded Rectangle 18">
              <a:extLst>
                <a:ext uri="{FF2B5EF4-FFF2-40B4-BE49-F238E27FC236}">
                  <a16:creationId xmlns:a16="http://schemas.microsoft.com/office/drawing/2014/main" id="{16639583-BEB8-A468-A1CA-D653E83BADDA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ounded Rectangle 8">
              <a:extLst>
                <a:ext uri="{FF2B5EF4-FFF2-40B4-BE49-F238E27FC236}">
                  <a16:creationId xmlns:a16="http://schemas.microsoft.com/office/drawing/2014/main" id="{EC740C39-8249-2CEE-64B0-689F486AACB1}"/>
                </a:ext>
              </a:extLst>
            </p:cNvPr>
            <p:cNvSpPr/>
            <p:nvPr/>
          </p:nvSpPr>
          <p:spPr>
            <a:xfrm rot="5400000" flipH="1">
              <a:off x="7756081" y="2468289"/>
              <a:ext cx="1182333" cy="177135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B92738-087A-5FC2-8395-1BA44093A51B}"/>
              </a:ext>
            </a:extLst>
          </p:cNvPr>
          <p:cNvGrpSpPr/>
          <p:nvPr/>
        </p:nvGrpSpPr>
        <p:grpSpPr>
          <a:xfrm rot="10800000">
            <a:off x="324192" y="5376428"/>
            <a:ext cx="11771466" cy="1318186"/>
            <a:chOff x="4821269" y="1965690"/>
            <a:chExt cx="3614546" cy="1182334"/>
          </a:xfrm>
        </p:grpSpPr>
        <p:sp>
          <p:nvSpPr>
            <p:cNvPr id="26" name="Rounded Rectangle 21">
              <a:extLst>
                <a:ext uri="{FF2B5EF4-FFF2-40B4-BE49-F238E27FC236}">
                  <a16:creationId xmlns:a16="http://schemas.microsoft.com/office/drawing/2014/main" id="{75DEE590-54CD-6D21-B1D8-2B502B40FEAA}"/>
                </a:ext>
              </a:extLst>
            </p:cNvPr>
            <p:cNvSpPr/>
            <p:nvPr/>
          </p:nvSpPr>
          <p:spPr>
            <a:xfrm rot="5400000" flipH="1">
              <a:off x="5977956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ounded Rectangle 8">
              <a:extLst>
                <a:ext uri="{FF2B5EF4-FFF2-40B4-BE49-F238E27FC236}">
                  <a16:creationId xmlns:a16="http://schemas.microsoft.com/office/drawing/2014/main" id="{1B7A9279-A3EE-9982-FD94-D0B7D6E8A7FB}"/>
                </a:ext>
              </a:extLst>
            </p:cNvPr>
            <p:cNvSpPr/>
            <p:nvPr/>
          </p:nvSpPr>
          <p:spPr>
            <a:xfrm rot="5400000" flipH="1">
              <a:off x="7756177" y="2468385"/>
              <a:ext cx="1182333" cy="176943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EA031A1-4A76-8902-E764-688B849BCF39}"/>
              </a:ext>
            </a:extLst>
          </p:cNvPr>
          <p:cNvSpPr txBox="1"/>
          <p:nvPr/>
        </p:nvSpPr>
        <p:spPr>
          <a:xfrm>
            <a:off x="1086195" y="1796286"/>
            <a:ext cx="10885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200" dirty="0"/>
              <a:t>Sell OTM PUT and Sell OTM Call based of the low and high of range output by the </a:t>
            </a:r>
            <a:r>
              <a:rPr lang="en-US" sz="2200" b="1" dirty="0"/>
              <a:t>linear regression model.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41A940-3563-4676-3D12-E421A6B01CCB}"/>
              </a:ext>
            </a:extLst>
          </p:cNvPr>
          <p:cNvSpPr txBox="1"/>
          <p:nvPr/>
        </p:nvSpPr>
        <p:spPr>
          <a:xfrm>
            <a:off x="938088" y="2854200"/>
            <a:ext cx="11033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/>
              <a:t>Hedge for Margin by buying even deeper OTM PUT and OTM call </a:t>
            </a:r>
            <a:r>
              <a:rPr lang="en-US" sz="2400" b="1" dirty="0"/>
              <a:t>‘X’</a:t>
            </a:r>
            <a:r>
              <a:rPr lang="en-US" sz="2400" dirty="0"/>
              <a:t> distance away from SELL Legs.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A4762B-41D9-0C17-BC14-B3227ED4885A}"/>
              </a:ext>
            </a:extLst>
          </p:cNvPr>
          <p:cNvSpPr txBox="1"/>
          <p:nvPr/>
        </p:nvSpPr>
        <p:spPr>
          <a:xfrm>
            <a:off x="938088" y="4063331"/>
            <a:ext cx="11110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b="0" i="0" dirty="0">
                <a:effectLst/>
              </a:rPr>
              <a:t>The </a:t>
            </a:r>
            <a:r>
              <a:rPr lang="en-US" sz="2400" b="1" i="0" dirty="0">
                <a:effectLst/>
              </a:rPr>
              <a:t>calculation of 'X' </a:t>
            </a:r>
            <a:r>
              <a:rPr lang="en-US" sz="2400" b="0" i="0" dirty="0">
                <a:effectLst/>
              </a:rPr>
              <a:t>is optimized to maximize profit by striking a balance between the profit gained from selling a larger quantity, considering the margin provided against the purchased options, and the potential loss on the buy side of those options.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65EA1-F566-4B80-427C-55E942611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551" y="5472020"/>
            <a:ext cx="11161108" cy="148328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400" b="0" i="0" dirty="0">
                <a:effectLst/>
              </a:rPr>
              <a:t>To maintain the strategy's </a:t>
            </a:r>
            <a:r>
              <a:rPr lang="en-US" sz="2400" b="1" i="0" dirty="0">
                <a:effectLst/>
              </a:rPr>
              <a:t>neutrality</a:t>
            </a:r>
            <a:r>
              <a:rPr lang="en-US" sz="2400" b="0" i="0" dirty="0">
                <a:effectLst/>
              </a:rPr>
              <a:t>, </a:t>
            </a:r>
            <a:r>
              <a:rPr lang="en-US" sz="2400" i="0" dirty="0">
                <a:effectLst/>
              </a:rPr>
              <a:t>adjustments</a:t>
            </a:r>
            <a:r>
              <a:rPr lang="en-US" sz="2400" b="0" i="0" dirty="0">
                <a:effectLst/>
              </a:rPr>
              <a:t> are made in the opposite direction when the market moves. These adjustments are based on the newly determined range output.</a:t>
            </a:r>
            <a:endParaRPr 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3F604C-EBFD-3778-D8CF-D32993A87E84}"/>
              </a:ext>
            </a:extLst>
          </p:cNvPr>
          <p:cNvSpPr txBox="1"/>
          <p:nvPr/>
        </p:nvSpPr>
        <p:spPr>
          <a:xfrm flipH="1">
            <a:off x="838199" y="998687"/>
            <a:ext cx="56052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0070C0"/>
                </a:solidFill>
              </a:rPr>
              <a:t>4 Leg Delta Neutral Strategy </a:t>
            </a:r>
          </a:p>
        </p:txBody>
      </p:sp>
    </p:spTree>
    <p:extLst>
      <p:ext uri="{BB962C8B-B14F-4D97-AF65-F5344CB8AC3E}">
        <p14:creationId xmlns:p14="http://schemas.microsoft.com/office/powerpoint/2010/main" val="269580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4C73-C1C5-6DA6-1DC1-C9E88252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50"/>
          </a:xfrm>
        </p:spPr>
        <p:txBody>
          <a:bodyPr>
            <a:normAutofit/>
          </a:bodyPr>
          <a:lstStyle/>
          <a:p>
            <a:pPr algn="ctr"/>
            <a:r>
              <a:rPr lang="en-US" sz="3400" b="1" u="sng" dirty="0">
                <a:latin typeface="+mn-lt"/>
              </a:rPr>
              <a:t>Supporting Research &amp; 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3F604C-EBFD-3778-D8CF-D32993A87E84}"/>
              </a:ext>
            </a:extLst>
          </p:cNvPr>
          <p:cNvSpPr txBox="1"/>
          <p:nvPr/>
        </p:nvSpPr>
        <p:spPr>
          <a:xfrm flipH="1">
            <a:off x="2420555" y="1037401"/>
            <a:ext cx="31084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0070C0"/>
                </a:solidFill>
              </a:rPr>
              <a:t>Naïve Approach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53A2BB-7640-3543-AE77-C2407080B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7" y="1614240"/>
            <a:ext cx="3647476" cy="23513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008FE2-9170-E6BE-E680-0FD0410026B8}"/>
              </a:ext>
            </a:extLst>
          </p:cNvPr>
          <p:cNvSpPr txBox="1"/>
          <p:nvPr/>
        </p:nvSpPr>
        <p:spPr>
          <a:xfrm>
            <a:off x="228204" y="4437741"/>
            <a:ext cx="3268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assume daily returns of index follow normal distribution then we could pick strikes 1SD – 2 SD away with % of profitability between 68% - 95%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439911-E5E6-B63E-186C-0146168D1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287" y="2095995"/>
            <a:ext cx="2601595" cy="16974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95FC66-EA99-38DB-F6CC-142E64CB44C5}"/>
              </a:ext>
            </a:extLst>
          </p:cNvPr>
          <p:cNvSpPr txBox="1"/>
          <p:nvPr/>
        </p:nvSpPr>
        <p:spPr>
          <a:xfrm flipH="1">
            <a:off x="8436759" y="1166088"/>
            <a:ext cx="23227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0070C0"/>
                </a:solidFill>
              </a:rPr>
              <a:t>Our Model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F7C8D6-8229-DFD4-8428-64F87D1775B7}"/>
              </a:ext>
            </a:extLst>
          </p:cNvPr>
          <p:cNvSpPr txBox="1"/>
          <p:nvPr/>
        </p:nvSpPr>
        <p:spPr>
          <a:xfrm>
            <a:off x="3974759" y="3995678"/>
            <a:ext cx="36863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Index daily returns doesn’t follow standard deviation.</a:t>
            </a:r>
          </a:p>
          <a:p>
            <a:endParaRPr lang="en-US" sz="1600" dirty="0"/>
          </a:p>
          <a:p>
            <a:r>
              <a:rPr lang="en-US" sz="1600" dirty="0"/>
              <a:t>Doesn’t consider Volatility.</a:t>
            </a:r>
          </a:p>
          <a:p>
            <a:r>
              <a:rPr lang="en-US" sz="1600" dirty="0"/>
              <a:t>If IV is high, then range should be big.</a:t>
            </a:r>
          </a:p>
          <a:p>
            <a:endParaRPr lang="en-US" sz="1600" dirty="0"/>
          </a:p>
          <a:p>
            <a:r>
              <a:rPr lang="en-US" sz="1600" dirty="0"/>
              <a:t>Doesn’t consider time to expiry. </a:t>
            </a:r>
          </a:p>
          <a:p>
            <a:r>
              <a:rPr lang="en-US" sz="1600" dirty="0"/>
              <a:t>If this time is high range should be big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69DDB08-D2BC-4CBC-1BC3-0B2305EE6702}"/>
              </a:ext>
            </a:extLst>
          </p:cNvPr>
          <p:cNvGrpSpPr/>
          <p:nvPr/>
        </p:nvGrpSpPr>
        <p:grpSpPr>
          <a:xfrm>
            <a:off x="8703979" y="1890922"/>
            <a:ext cx="2155297" cy="4357800"/>
            <a:chOff x="8457612" y="1919349"/>
            <a:chExt cx="2155297" cy="43578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61A100-D5AD-5F9B-DA7A-9CAE1AAE2B18}"/>
                </a:ext>
              </a:extLst>
            </p:cNvPr>
            <p:cNvSpPr/>
            <p:nvPr/>
          </p:nvSpPr>
          <p:spPr>
            <a:xfrm>
              <a:off x="8556510" y="3328279"/>
              <a:ext cx="1800373" cy="14646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240546-2C48-9F80-7F19-50AA905F28D5}"/>
                </a:ext>
              </a:extLst>
            </p:cNvPr>
            <p:cNvSpPr txBox="1"/>
            <p:nvPr/>
          </p:nvSpPr>
          <p:spPr>
            <a:xfrm flipH="1">
              <a:off x="8707519" y="3660781"/>
              <a:ext cx="14983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Linear Regression Model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8D2BB50-C425-8204-D2D6-4B3CE022A132}"/>
                </a:ext>
              </a:extLst>
            </p:cNvPr>
            <p:cNvCxnSpPr>
              <a:cxnSpLocks/>
            </p:cNvCxnSpPr>
            <p:nvPr/>
          </p:nvCxnSpPr>
          <p:spPr>
            <a:xfrm>
              <a:off x="9896713" y="2184137"/>
              <a:ext cx="0" cy="111378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665C57E-CA5F-8BCF-732C-79611E55CC4A}"/>
                </a:ext>
              </a:extLst>
            </p:cNvPr>
            <p:cNvCxnSpPr>
              <a:cxnSpLocks/>
            </p:cNvCxnSpPr>
            <p:nvPr/>
          </p:nvCxnSpPr>
          <p:spPr>
            <a:xfrm>
              <a:off x="9109634" y="2150181"/>
              <a:ext cx="0" cy="11213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370440-C1EF-B22B-5AB4-BE8A4B805F83}"/>
                </a:ext>
              </a:extLst>
            </p:cNvPr>
            <p:cNvSpPr txBox="1"/>
            <p:nvPr/>
          </p:nvSpPr>
          <p:spPr>
            <a:xfrm>
              <a:off x="8513865" y="1919349"/>
              <a:ext cx="1169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Days to expiry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759F578-AA79-0EFD-BC7D-2B182A035927}"/>
                </a:ext>
              </a:extLst>
            </p:cNvPr>
            <p:cNvSpPr txBox="1"/>
            <p:nvPr/>
          </p:nvSpPr>
          <p:spPr>
            <a:xfrm>
              <a:off x="9707331" y="1938127"/>
              <a:ext cx="585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Vix</a:t>
              </a:r>
              <a:endParaRPr lang="en-US" sz="12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C7294B6-613F-031E-31D8-9C099A8E1622}"/>
                </a:ext>
              </a:extLst>
            </p:cNvPr>
            <p:cNvCxnSpPr>
              <a:cxnSpLocks/>
            </p:cNvCxnSpPr>
            <p:nvPr/>
          </p:nvCxnSpPr>
          <p:spPr>
            <a:xfrm>
              <a:off x="9109222" y="4793761"/>
              <a:ext cx="0" cy="11213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66306A8-965A-1301-4E57-15E6270B045F}"/>
                </a:ext>
              </a:extLst>
            </p:cNvPr>
            <p:cNvCxnSpPr>
              <a:cxnSpLocks/>
            </p:cNvCxnSpPr>
            <p:nvPr/>
          </p:nvCxnSpPr>
          <p:spPr>
            <a:xfrm>
              <a:off x="9896713" y="4792946"/>
              <a:ext cx="0" cy="111378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5295E2-3F24-65F9-C0A8-91782F7727C6}"/>
                </a:ext>
              </a:extLst>
            </p:cNvPr>
            <p:cNvSpPr txBox="1"/>
            <p:nvPr/>
          </p:nvSpPr>
          <p:spPr>
            <a:xfrm>
              <a:off x="8457612" y="5981981"/>
              <a:ext cx="1169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Range Low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BA8474-2B62-C584-4A1C-36CEDC5B8979}"/>
                </a:ext>
              </a:extLst>
            </p:cNvPr>
            <p:cNvSpPr txBox="1"/>
            <p:nvPr/>
          </p:nvSpPr>
          <p:spPr>
            <a:xfrm>
              <a:off x="9443869" y="6000150"/>
              <a:ext cx="1169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Range high</a:t>
              </a: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23A7D5-77F8-F40D-ADF3-63F28246DB83}"/>
              </a:ext>
            </a:extLst>
          </p:cNvPr>
          <p:cNvCxnSpPr/>
          <p:nvPr/>
        </p:nvCxnSpPr>
        <p:spPr>
          <a:xfrm>
            <a:off x="7694225" y="1307640"/>
            <a:ext cx="0" cy="51879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976FA2B-9BD7-74C3-28B3-471DCF5DF495}"/>
              </a:ext>
            </a:extLst>
          </p:cNvPr>
          <p:cNvSpPr txBox="1"/>
          <p:nvPr/>
        </p:nvSpPr>
        <p:spPr>
          <a:xfrm flipH="1">
            <a:off x="7869842" y="1740422"/>
            <a:ext cx="49469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/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662236-F6D0-39D1-A786-CD7F846A9914}"/>
              </a:ext>
            </a:extLst>
          </p:cNvPr>
          <p:cNvSpPr txBox="1"/>
          <p:nvPr/>
        </p:nvSpPr>
        <p:spPr>
          <a:xfrm flipH="1">
            <a:off x="7862891" y="5784276"/>
            <a:ext cx="49469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/>
              <a:t>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8BCA1A-6B88-F017-109F-BF5F50DBB376}"/>
              </a:ext>
            </a:extLst>
          </p:cNvPr>
          <p:cNvSpPr txBox="1"/>
          <p:nvPr/>
        </p:nvSpPr>
        <p:spPr>
          <a:xfrm>
            <a:off x="588598" y="6387251"/>
            <a:ext cx="26520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Python Notebook – </a:t>
            </a:r>
            <a:r>
              <a:rPr lang="en-US" sz="1500" dirty="0">
                <a:hlinkClick r:id="rId4"/>
              </a:rPr>
              <a:t>Link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0652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3D3F604C-EBFD-3778-D8CF-D32993A87E84}"/>
              </a:ext>
            </a:extLst>
          </p:cNvPr>
          <p:cNvSpPr txBox="1"/>
          <p:nvPr/>
        </p:nvSpPr>
        <p:spPr>
          <a:xfrm flipH="1">
            <a:off x="293694" y="14009"/>
            <a:ext cx="31084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0070C0"/>
                </a:solidFill>
              </a:rPr>
              <a:t>Calculations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008FE2-9170-E6BE-E680-0FD0410026B8}"/>
              </a:ext>
            </a:extLst>
          </p:cNvPr>
          <p:cNvSpPr txBox="1"/>
          <p:nvPr/>
        </p:nvSpPr>
        <p:spPr>
          <a:xfrm>
            <a:off x="4944935" y="4842927"/>
            <a:ext cx="100546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F7C8D6-8229-DFD4-8428-64F87D1775B7}"/>
              </a:ext>
            </a:extLst>
          </p:cNvPr>
          <p:cNvSpPr txBox="1"/>
          <p:nvPr/>
        </p:nvSpPr>
        <p:spPr>
          <a:xfrm>
            <a:off x="6628492" y="576905"/>
            <a:ext cx="25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Featurized</a:t>
            </a:r>
            <a:r>
              <a:rPr lang="en-US" dirty="0"/>
              <a:t> Data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F426F-67D6-C413-39E4-A97C2C7AE4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2" t="9945" r="2511" b="8032"/>
          <a:stretch/>
        </p:blipFill>
        <p:spPr>
          <a:xfrm>
            <a:off x="6510126" y="1207538"/>
            <a:ext cx="5583688" cy="1710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BBD2E4-AF20-A807-E02B-6381FBF41474}"/>
              </a:ext>
            </a:extLst>
          </p:cNvPr>
          <p:cNvSpPr txBox="1"/>
          <p:nvPr/>
        </p:nvSpPr>
        <p:spPr>
          <a:xfrm>
            <a:off x="293694" y="1120662"/>
            <a:ext cx="109088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Formula: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0058EFA-FAFF-D240-A74C-9B42E877A43B}"/>
              </a:ext>
            </a:extLst>
          </p:cNvPr>
          <p:cNvGrpSpPr/>
          <p:nvPr/>
        </p:nvGrpSpPr>
        <p:grpSpPr>
          <a:xfrm>
            <a:off x="6157425" y="3226806"/>
            <a:ext cx="6068249" cy="3405830"/>
            <a:chOff x="1554005" y="2894158"/>
            <a:chExt cx="6164239" cy="340583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4153EB5-38D3-CBBA-6EE0-4A60BF025A59}"/>
                </a:ext>
              </a:extLst>
            </p:cNvPr>
            <p:cNvSpPr/>
            <p:nvPr/>
          </p:nvSpPr>
          <p:spPr>
            <a:xfrm>
              <a:off x="3140101" y="3164086"/>
              <a:ext cx="969651" cy="20388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880A71E-3BEF-29E2-514B-E79467E92A72}"/>
                </a:ext>
              </a:extLst>
            </p:cNvPr>
            <p:cNvSpPr/>
            <p:nvPr/>
          </p:nvSpPr>
          <p:spPr>
            <a:xfrm>
              <a:off x="2164623" y="3186644"/>
              <a:ext cx="969651" cy="22683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34B9D-2354-5F02-32BE-5B45F4C80C8C}"/>
                </a:ext>
              </a:extLst>
            </p:cNvPr>
            <p:cNvSpPr/>
            <p:nvPr/>
          </p:nvSpPr>
          <p:spPr>
            <a:xfrm>
              <a:off x="4121406" y="3164086"/>
              <a:ext cx="1331547" cy="20388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B157558-C7DF-E142-3ACF-FC5C44AA64DB}"/>
                </a:ext>
              </a:extLst>
            </p:cNvPr>
            <p:cNvSpPr/>
            <p:nvPr/>
          </p:nvSpPr>
          <p:spPr>
            <a:xfrm>
              <a:off x="5464607" y="3164086"/>
              <a:ext cx="1094601" cy="16503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A10007-9399-52AB-261C-0915B9F1080A}"/>
                </a:ext>
              </a:extLst>
            </p:cNvPr>
            <p:cNvSpPr/>
            <p:nvPr/>
          </p:nvSpPr>
          <p:spPr>
            <a:xfrm>
              <a:off x="6582515" y="3406543"/>
              <a:ext cx="971254" cy="607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D8365A4-6FF7-0BF7-176F-5523187197ED}"/>
                </a:ext>
              </a:extLst>
            </p:cNvPr>
            <p:cNvGrpSpPr/>
            <p:nvPr/>
          </p:nvGrpSpPr>
          <p:grpSpPr>
            <a:xfrm>
              <a:off x="2207545" y="3186644"/>
              <a:ext cx="5305163" cy="2308266"/>
              <a:chOff x="2602263" y="3972294"/>
              <a:chExt cx="5305163" cy="2308266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A750579F-2097-F218-8646-1958BBF35B6D}"/>
                  </a:ext>
                </a:extLst>
              </p:cNvPr>
              <p:cNvSpPr/>
              <p:nvPr/>
            </p:nvSpPr>
            <p:spPr>
              <a:xfrm>
                <a:off x="2602263" y="3972294"/>
                <a:ext cx="5305163" cy="2268303"/>
              </a:xfrm>
              <a:custGeom>
                <a:avLst/>
                <a:gdLst>
                  <a:gd name="connsiteX0" fmla="*/ 0 w 2819006"/>
                  <a:gd name="connsiteY0" fmla="*/ 1964199 h 2268303"/>
                  <a:gd name="connsiteX1" fmla="*/ 279532 w 2819006"/>
                  <a:gd name="connsiteY1" fmla="*/ 2238993 h 2268303"/>
                  <a:gd name="connsiteX2" fmla="*/ 525899 w 2819006"/>
                  <a:gd name="connsiteY2" fmla="*/ 1343544 h 2268303"/>
                  <a:gd name="connsiteX3" fmla="*/ 881236 w 2819006"/>
                  <a:gd name="connsiteY3" fmla="*/ 1779424 h 2268303"/>
                  <a:gd name="connsiteX4" fmla="*/ 1179719 w 2819006"/>
                  <a:gd name="connsiteY4" fmla="*/ 931354 h 2268303"/>
                  <a:gd name="connsiteX5" fmla="*/ 1644025 w 2819006"/>
                  <a:gd name="connsiteY5" fmla="*/ 1997364 h 2268303"/>
                  <a:gd name="connsiteX6" fmla="*/ 1933033 w 2819006"/>
                  <a:gd name="connsiteY6" fmla="*/ 26429 h 2268303"/>
                  <a:gd name="connsiteX7" fmla="*/ 2435242 w 2819006"/>
                  <a:gd name="connsiteY7" fmla="*/ 822384 h 2268303"/>
                  <a:gd name="connsiteX8" fmla="*/ 2492096 w 2819006"/>
                  <a:gd name="connsiteY8" fmla="*/ 244369 h 2268303"/>
                  <a:gd name="connsiteX9" fmla="*/ 2819006 w 2819006"/>
                  <a:gd name="connsiteY9" fmla="*/ 675511 h 2268303"/>
                  <a:gd name="connsiteX10" fmla="*/ 2819006 w 2819006"/>
                  <a:gd name="connsiteY10" fmla="*/ 675511 h 2268303"/>
                  <a:gd name="connsiteX11" fmla="*/ 2819006 w 2819006"/>
                  <a:gd name="connsiteY11" fmla="*/ 675511 h 2268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19006" h="2268303">
                    <a:moveTo>
                      <a:pt x="0" y="1964199"/>
                    </a:moveTo>
                    <a:cubicBezTo>
                      <a:pt x="95941" y="2153317"/>
                      <a:pt x="191882" y="2342436"/>
                      <a:pt x="279532" y="2238993"/>
                    </a:cubicBezTo>
                    <a:cubicBezTo>
                      <a:pt x="367182" y="2135550"/>
                      <a:pt x="425615" y="1420139"/>
                      <a:pt x="525899" y="1343544"/>
                    </a:cubicBezTo>
                    <a:cubicBezTo>
                      <a:pt x="626183" y="1266949"/>
                      <a:pt x="772266" y="1848122"/>
                      <a:pt x="881236" y="1779424"/>
                    </a:cubicBezTo>
                    <a:cubicBezTo>
                      <a:pt x="990206" y="1710726"/>
                      <a:pt x="1052588" y="895031"/>
                      <a:pt x="1179719" y="931354"/>
                    </a:cubicBezTo>
                    <a:cubicBezTo>
                      <a:pt x="1306850" y="967677"/>
                      <a:pt x="1518473" y="2148185"/>
                      <a:pt x="1644025" y="1997364"/>
                    </a:cubicBezTo>
                    <a:cubicBezTo>
                      <a:pt x="1769577" y="1846543"/>
                      <a:pt x="1801163" y="222259"/>
                      <a:pt x="1933033" y="26429"/>
                    </a:cubicBezTo>
                    <a:cubicBezTo>
                      <a:pt x="2064903" y="-169401"/>
                      <a:pt x="2342065" y="786061"/>
                      <a:pt x="2435242" y="822384"/>
                    </a:cubicBezTo>
                    <a:cubicBezTo>
                      <a:pt x="2528419" y="858707"/>
                      <a:pt x="2428135" y="268848"/>
                      <a:pt x="2492096" y="244369"/>
                    </a:cubicBezTo>
                    <a:cubicBezTo>
                      <a:pt x="2556057" y="219890"/>
                      <a:pt x="2819006" y="675511"/>
                      <a:pt x="2819006" y="675511"/>
                    </a:cubicBezTo>
                    <a:lnTo>
                      <a:pt x="2819006" y="675511"/>
                    </a:lnTo>
                    <a:lnTo>
                      <a:pt x="2819006" y="675511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0D9B2A3-E16B-CAC2-BA52-F88E202F31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7673" y="3972294"/>
                <a:ext cx="0" cy="2268303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5FA7F32-D083-D16F-DAE4-D76989E5EE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4821" y="4012257"/>
                <a:ext cx="0" cy="2268303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ED4109D-3388-2041-AEDB-819258D4B3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5580" y="3972294"/>
                <a:ext cx="0" cy="2268303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22FD4C3-A6F3-2A52-76E8-D59AC3024A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24" y="4012257"/>
                <a:ext cx="0" cy="2268303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04BDBB-83D3-F6E3-F37C-A065E2A70226}"/>
                </a:ext>
              </a:extLst>
            </p:cNvPr>
            <p:cNvSpPr txBox="1"/>
            <p:nvPr/>
          </p:nvSpPr>
          <p:spPr>
            <a:xfrm>
              <a:off x="4016683" y="5976823"/>
              <a:ext cx="154099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Days from Expiry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A0AA698-0D68-B1A7-92B9-3C0E0AB4F2D4}"/>
                </a:ext>
              </a:extLst>
            </p:cNvPr>
            <p:cNvSpPr txBox="1"/>
            <p:nvPr/>
          </p:nvSpPr>
          <p:spPr>
            <a:xfrm>
              <a:off x="2231624" y="5737839"/>
              <a:ext cx="54866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         4                          3                              2                                 1                             0 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C0A2F06-23D7-530F-A600-E516C5F07E12}"/>
                </a:ext>
              </a:extLst>
            </p:cNvPr>
            <p:cNvCxnSpPr>
              <a:cxnSpLocks/>
            </p:cNvCxnSpPr>
            <p:nvPr/>
          </p:nvCxnSpPr>
          <p:spPr>
            <a:xfrm>
              <a:off x="1841925" y="5748853"/>
              <a:ext cx="581804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C74CC4A-E59B-9E2E-6B84-AF0D82898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0290" y="3164086"/>
              <a:ext cx="27670" cy="27122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C61D187-72A8-ACAA-E021-43B77BDDBEFD}"/>
                </a:ext>
              </a:extLst>
            </p:cNvPr>
            <p:cNvSpPr txBox="1"/>
            <p:nvPr/>
          </p:nvSpPr>
          <p:spPr>
            <a:xfrm rot="16200000">
              <a:off x="945092" y="4076611"/>
              <a:ext cx="154099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Index Price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C721F48-F169-B775-9AAF-BAEA4542DE1C}"/>
                </a:ext>
              </a:extLst>
            </p:cNvPr>
            <p:cNvSpPr txBox="1"/>
            <p:nvPr/>
          </p:nvSpPr>
          <p:spPr>
            <a:xfrm>
              <a:off x="6927088" y="3181178"/>
              <a:ext cx="408957" cy="2308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Max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BAC4F12-C941-0D6C-A160-98E30360FBE7}"/>
                </a:ext>
              </a:extLst>
            </p:cNvPr>
            <p:cNvSpPr txBox="1"/>
            <p:nvPr/>
          </p:nvSpPr>
          <p:spPr>
            <a:xfrm>
              <a:off x="5658835" y="2898102"/>
              <a:ext cx="391092" cy="2308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Max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23E737-7E9F-8E1C-6740-6C13B0523E5D}"/>
                </a:ext>
              </a:extLst>
            </p:cNvPr>
            <p:cNvSpPr txBox="1"/>
            <p:nvPr/>
          </p:nvSpPr>
          <p:spPr>
            <a:xfrm>
              <a:off x="4569142" y="2898102"/>
              <a:ext cx="391092" cy="2308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Max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EEB5C05-660E-1BBE-9B66-7097C4C33F51}"/>
                </a:ext>
              </a:extLst>
            </p:cNvPr>
            <p:cNvSpPr txBox="1"/>
            <p:nvPr/>
          </p:nvSpPr>
          <p:spPr>
            <a:xfrm>
              <a:off x="3428118" y="2894158"/>
              <a:ext cx="391092" cy="2308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Max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F05208A-D624-1D25-9152-83F622104268}"/>
                </a:ext>
              </a:extLst>
            </p:cNvPr>
            <p:cNvSpPr txBox="1"/>
            <p:nvPr/>
          </p:nvSpPr>
          <p:spPr>
            <a:xfrm>
              <a:off x="2405540" y="2918638"/>
              <a:ext cx="391092" cy="2308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Max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2FA82E-C8F6-2ECB-456E-1552CD2E786D}"/>
                </a:ext>
              </a:extLst>
            </p:cNvPr>
            <p:cNvSpPr txBox="1"/>
            <p:nvPr/>
          </p:nvSpPr>
          <p:spPr>
            <a:xfrm>
              <a:off x="6961161" y="4072285"/>
              <a:ext cx="374885" cy="2308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Min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05758C5-EAB5-0DB8-06E7-AC1D78BC2A93}"/>
                </a:ext>
              </a:extLst>
            </p:cNvPr>
            <p:cNvSpPr txBox="1"/>
            <p:nvPr/>
          </p:nvSpPr>
          <p:spPr>
            <a:xfrm>
              <a:off x="5839085" y="4845913"/>
              <a:ext cx="374885" cy="2308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Min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0159C34-4462-B662-1915-979BC8699689}"/>
                </a:ext>
              </a:extLst>
            </p:cNvPr>
            <p:cNvSpPr txBox="1"/>
            <p:nvPr/>
          </p:nvSpPr>
          <p:spPr>
            <a:xfrm>
              <a:off x="4642482" y="5268977"/>
              <a:ext cx="374885" cy="2308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Min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9FCCD6F-49BA-62FB-5859-009BFA5376CB}"/>
                </a:ext>
              </a:extLst>
            </p:cNvPr>
            <p:cNvSpPr txBox="1"/>
            <p:nvPr/>
          </p:nvSpPr>
          <p:spPr>
            <a:xfrm>
              <a:off x="3485983" y="5261289"/>
              <a:ext cx="374885" cy="2308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Min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83E9663-03A7-E1DA-7CAE-EB4C55D8072E}"/>
                </a:ext>
              </a:extLst>
            </p:cNvPr>
            <p:cNvSpPr txBox="1"/>
            <p:nvPr/>
          </p:nvSpPr>
          <p:spPr>
            <a:xfrm>
              <a:off x="2462005" y="5494571"/>
              <a:ext cx="374885" cy="2308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Min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F18F3D7-9C54-AFCF-5203-A775F7C2D6B6}"/>
              </a:ext>
            </a:extLst>
          </p:cNvPr>
          <p:cNvSpPr txBox="1"/>
          <p:nvPr/>
        </p:nvSpPr>
        <p:spPr>
          <a:xfrm>
            <a:off x="237895" y="640576"/>
            <a:ext cx="606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 of Range Low and Range High from Weekly expiry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14C57C-D1B9-4BA9-01D4-28697F759A51}"/>
              </a:ext>
            </a:extLst>
          </p:cNvPr>
          <p:cNvSpPr txBox="1"/>
          <p:nvPr/>
        </p:nvSpPr>
        <p:spPr>
          <a:xfrm>
            <a:off x="356847" y="1565806"/>
            <a:ext cx="50908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Days from Expiry = 0: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RangeLow</a:t>
            </a:r>
            <a:r>
              <a:rPr lang="en-US" sz="1600" dirty="0"/>
              <a:t>[Today]  = Low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RangeHigh</a:t>
            </a:r>
            <a:r>
              <a:rPr lang="en-US" sz="1600" dirty="0"/>
              <a:t>[Today] = High</a:t>
            </a:r>
          </a:p>
          <a:p>
            <a:r>
              <a:rPr lang="en-US" sz="1600" dirty="0"/>
              <a:t>Else: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RangeLow</a:t>
            </a:r>
            <a:r>
              <a:rPr lang="en-US" sz="1600" dirty="0"/>
              <a:t>[Today]  = Min(Low, </a:t>
            </a:r>
            <a:r>
              <a:rPr lang="en-US" sz="1600" dirty="0" err="1"/>
              <a:t>RangeHigh</a:t>
            </a:r>
            <a:r>
              <a:rPr lang="en-US" sz="1600" dirty="0"/>
              <a:t>[</a:t>
            </a:r>
            <a:r>
              <a:rPr lang="en-US" sz="1600" dirty="0" err="1"/>
              <a:t>NextDay</a:t>
            </a:r>
            <a:r>
              <a:rPr lang="en-US" sz="1600" dirty="0"/>
              <a:t>] )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RangeHigh</a:t>
            </a:r>
            <a:r>
              <a:rPr lang="en-US" sz="1600" dirty="0"/>
              <a:t>[Today] = Max(High, </a:t>
            </a:r>
            <a:r>
              <a:rPr lang="en-US" sz="1600" dirty="0" err="1"/>
              <a:t>RangeHigh</a:t>
            </a:r>
            <a:r>
              <a:rPr lang="en-US" sz="1600" dirty="0"/>
              <a:t>[Next Day] )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88F002-C17C-4130-2FF7-C2CD4FE40A64}"/>
              </a:ext>
            </a:extLst>
          </p:cNvPr>
          <p:cNvSpPr txBox="1"/>
          <p:nvPr/>
        </p:nvSpPr>
        <p:spPr>
          <a:xfrm>
            <a:off x="374135" y="3260077"/>
            <a:ext cx="69941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Why: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D6BC6A-72A7-59A5-72E5-454B7D2BF983}"/>
              </a:ext>
            </a:extLst>
          </p:cNvPr>
          <p:cNvSpPr txBox="1"/>
          <p:nvPr/>
        </p:nvSpPr>
        <p:spPr>
          <a:xfrm>
            <a:off x="1084077" y="4058097"/>
            <a:ext cx="41103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Why to use </a:t>
            </a:r>
            <a:r>
              <a:rPr lang="en-US" sz="1500" b="1" dirty="0"/>
              <a:t>High</a:t>
            </a:r>
            <a:r>
              <a:rPr lang="en-US" sz="1500" dirty="0"/>
              <a:t> and </a:t>
            </a:r>
            <a:r>
              <a:rPr lang="en-US" sz="1500" b="1" dirty="0"/>
              <a:t>Low</a:t>
            </a:r>
            <a:r>
              <a:rPr lang="en-US" sz="1500" dirty="0"/>
              <a:t> instead of </a:t>
            </a:r>
            <a:r>
              <a:rPr lang="en-US" sz="1500" b="1" dirty="0"/>
              <a:t>Closing</a:t>
            </a:r>
            <a:r>
              <a:rPr lang="en-US" sz="1500" dirty="0"/>
              <a:t> </a:t>
            </a:r>
            <a:r>
              <a:rPr lang="en-US" sz="1500" b="1" dirty="0"/>
              <a:t>price</a:t>
            </a:r>
          </a:p>
          <a:p>
            <a:r>
              <a:rPr lang="en-US" sz="1500" dirty="0"/>
              <a:t>We are anyways profitable if closing price is between our Range.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30C9ED-7D16-511B-FEB9-9EF1CBA00FE8}"/>
              </a:ext>
            </a:extLst>
          </p:cNvPr>
          <p:cNvSpPr txBox="1"/>
          <p:nvPr/>
        </p:nvSpPr>
        <p:spPr>
          <a:xfrm>
            <a:off x="6474963" y="598154"/>
            <a:ext cx="12387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6B3073-446E-3DA3-B63D-D85BA087BBF5}"/>
              </a:ext>
            </a:extLst>
          </p:cNvPr>
          <p:cNvSpPr txBox="1"/>
          <p:nvPr/>
        </p:nvSpPr>
        <p:spPr>
          <a:xfrm>
            <a:off x="1004" y="594410"/>
            <a:ext cx="12387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Person Question Mark Images - Free Download on Freepik">
            <a:extLst>
              <a:ext uri="{FF2B5EF4-FFF2-40B4-BE49-F238E27FC236}">
                <a16:creationId xmlns:a16="http://schemas.microsoft.com/office/drawing/2014/main" id="{FDD9002D-52D6-5C9A-87F9-D94B6AB234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5" t="51548" r="46496" b="3331"/>
          <a:stretch/>
        </p:blipFill>
        <p:spPr bwMode="auto">
          <a:xfrm>
            <a:off x="263398" y="3767486"/>
            <a:ext cx="830215" cy="111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ry pixel perfect linear icon. Emotional stress, anxiety thin line  customizable illustration. Contour symbol. Worried, anxious person vector  isolate Stock Vector Image &amp; Art - Alamy">
            <a:extLst>
              <a:ext uri="{FF2B5EF4-FFF2-40B4-BE49-F238E27FC236}">
                <a16:creationId xmlns:a16="http://schemas.microsoft.com/office/drawing/2014/main" id="{B155D62E-6D88-6426-4986-C5DE400D68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3" r="15206" b="44110"/>
          <a:stretch/>
        </p:blipFill>
        <p:spPr bwMode="auto">
          <a:xfrm>
            <a:off x="255657" y="5517047"/>
            <a:ext cx="858072" cy="77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E8932A35-73A2-46F4-7ECE-0D4B03D81C13}"/>
              </a:ext>
            </a:extLst>
          </p:cNvPr>
          <p:cNvSpPr txBox="1"/>
          <p:nvPr/>
        </p:nvSpPr>
        <p:spPr>
          <a:xfrm>
            <a:off x="1155983" y="5547696"/>
            <a:ext cx="38262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Losses increase exponentially once it crosses our range and its </a:t>
            </a:r>
            <a:r>
              <a:rPr lang="en-US" sz="1500" b="1" dirty="0"/>
              <a:t>not</a:t>
            </a:r>
            <a:r>
              <a:rPr lang="en-US" sz="1500" dirty="0"/>
              <a:t> </a:t>
            </a:r>
            <a:r>
              <a:rPr lang="en-US" sz="1500" b="1" dirty="0"/>
              <a:t>psychologically</a:t>
            </a:r>
            <a:r>
              <a:rPr lang="en-US" sz="1500" dirty="0"/>
              <a:t> </a:t>
            </a:r>
            <a:r>
              <a:rPr lang="en-US" sz="1500" b="1" dirty="0"/>
              <a:t>possible</a:t>
            </a:r>
            <a:r>
              <a:rPr lang="en-US" sz="1500" dirty="0"/>
              <a:t> to hold such positions.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E80CFC5-2C49-86F1-14C2-B850C244D5F7}"/>
              </a:ext>
            </a:extLst>
          </p:cNvPr>
          <p:cNvSpPr txBox="1"/>
          <p:nvPr/>
        </p:nvSpPr>
        <p:spPr>
          <a:xfrm>
            <a:off x="4236722" y="6527758"/>
            <a:ext cx="26520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Python Notebook – </a:t>
            </a:r>
            <a:r>
              <a:rPr lang="en-US" sz="1500" dirty="0">
                <a:hlinkClick r:id="rId5"/>
              </a:rPr>
              <a:t>Link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51498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6D99A3E-671F-B5DA-FF78-08A91F0AF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5730" y="1120662"/>
            <a:ext cx="5799694" cy="3531990"/>
          </a:xfr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D3F604C-EBFD-3778-D8CF-D32993A87E84}"/>
              </a:ext>
            </a:extLst>
          </p:cNvPr>
          <p:cNvSpPr txBox="1"/>
          <p:nvPr/>
        </p:nvSpPr>
        <p:spPr>
          <a:xfrm flipH="1">
            <a:off x="293694" y="14009"/>
            <a:ext cx="31084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0070C0"/>
                </a:solidFill>
              </a:rPr>
              <a:t>Calculations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F7C8D6-8229-DFD4-8428-64F87D1775B7}"/>
              </a:ext>
            </a:extLst>
          </p:cNvPr>
          <p:cNvSpPr txBox="1"/>
          <p:nvPr/>
        </p:nvSpPr>
        <p:spPr>
          <a:xfrm>
            <a:off x="6628492" y="576905"/>
            <a:ext cx="25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vs Y Scatter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BD2E4-AF20-A807-E02B-6381FBF41474}"/>
              </a:ext>
            </a:extLst>
          </p:cNvPr>
          <p:cNvSpPr txBox="1"/>
          <p:nvPr/>
        </p:nvSpPr>
        <p:spPr>
          <a:xfrm>
            <a:off x="293694" y="1120662"/>
            <a:ext cx="109088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Formula: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18F3D7-9C54-AFCF-5203-A775F7C2D6B6}"/>
              </a:ext>
            </a:extLst>
          </p:cNvPr>
          <p:cNvSpPr txBox="1"/>
          <p:nvPr/>
        </p:nvSpPr>
        <p:spPr>
          <a:xfrm>
            <a:off x="237895" y="640576"/>
            <a:ext cx="606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 of Range Low &amp; High from previous close in % (Y)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14C57C-D1B9-4BA9-01D4-28697F759A51}"/>
              </a:ext>
            </a:extLst>
          </p:cNvPr>
          <p:cNvSpPr txBox="1"/>
          <p:nvPr/>
        </p:nvSpPr>
        <p:spPr>
          <a:xfrm>
            <a:off x="356847" y="1565806"/>
            <a:ext cx="57000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RangeLow_from_PreClose</a:t>
            </a:r>
            <a:r>
              <a:rPr lang="en-US" sz="1600" dirty="0"/>
              <a:t>[Today] </a:t>
            </a:r>
          </a:p>
          <a:p>
            <a:r>
              <a:rPr lang="en-US" sz="1600" dirty="0"/>
              <a:t>	 = min(0, </a:t>
            </a:r>
            <a:r>
              <a:rPr lang="en-US" sz="1600" dirty="0" err="1"/>
              <a:t>RangeLow</a:t>
            </a:r>
            <a:r>
              <a:rPr lang="en-US" sz="1600" dirty="0"/>
              <a:t>[Today] – Close[</a:t>
            </a:r>
            <a:r>
              <a:rPr lang="en-US" sz="1600" dirty="0" err="1"/>
              <a:t>PreviousDay</a:t>
            </a:r>
            <a:r>
              <a:rPr lang="en-US" sz="1600" dirty="0"/>
              <a:t>] )  in %</a:t>
            </a:r>
          </a:p>
          <a:p>
            <a:r>
              <a:rPr lang="en-US" sz="1600" dirty="0" err="1"/>
              <a:t>RangeHigh_from_PreClose</a:t>
            </a:r>
            <a:r>
              <a:rPr lang="en-US" sz="1600" dirty="0"/>
              <a:t>[Today]  </a:t>
            </a:r>
          </a:p>
          <a:p>
            <a:r>
              <a:rPr lang="en-US" sz="1600" dirty="0"/>
              <a:t>	= max(0, </a:t>
            </a:r>
            <a:r>
              <a:rPr lang="en-US" sz="1600" dirty="0" err="1"/>
              <a:t>RangeHigh</a:t>
            </a:r>
            <a:r>
              <a:rPr lang="en-US" sz="1600" dirty="0"/>
              <a:t>[Today] – Close[</a:t>
            </a:r>
            <a:r>
              <a:rPr lang="en-US" sz="1600" dirty="0" err="1"/>
              <a:t>PreviousDay</a:t>
            </a:r>
            <a:r>
              <a:rPr lang="en-US" sz="1600" dirty="0"/>
              <a:t>] )  in %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88F002-C17C-4130-2FF7-C2CD4FE40A64}"/>
              </a:ext>
            </a:extLst>
          </p:cNvPr>
          <p:cNvSpPr txBox="1"/>
          <p:nvPr/>
        </p:nvSpPr>
        <p:spPr>
          <a:xfrm>
            <a:off x="286317" y="2971070"/>
            <a:ext cx="69941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Why: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30C9ED-7D16-511B-FEB9-9EF1CBA00FE8}"/>
              </a:ext>
            </a:extLst>
          </p:cNvPr>
          <p:cNvSpPr txBox="1"/>
          <p:nvPr/>
        </p:nvSpPr>
        <p:spPr>
          <a:xfrm>
            <a:off x="6474963" y="598154"/>
            <a:ext cx="12387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6B3073-446E-3DA3-B63D-D85BA087BBF5}"/>
              </a:ext>
            </a:extLst>
          </p:cNvPr>
          <p:cNvSpPr txBox="1"/>
          <p:nvPr/>
        </p:nvSpPr>
        <p:spPr>
          <a:xfrm>
            <a:off x="1004" y="594410"/>
            <a:ext cx="12387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Person Question Mark Images - Free Download on Freepik">
            <a:extLst>
              <a:ext uri="{FF2B5EF4-FFF2-40B4-BE49-F238E27FC236}">
                <a16:creationId xmlns:a16="http://schemas.microsoft.com/office/drawing/2014/main" id="{FDD9002D-52D6-5C9A-87F9-D94B6AB234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5" t="51548" r="46496" b="3331"/>
          <a:stretch/>
        </p:blipFill>
        <p:spPr bwMode="auto">
          <a:xfrm>
            <a:off x="151398" y="3616094"/>
            <a:ext cx="830215" cy="111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E8932A35-73A2-46F4-7ECE-0D4B03D81C13}"/>
              </a:ext>
            </a:extLst>
          </p:cNvPr>
          <p:cNvSpPr txBox="1"/>
          <p:nvPr/>
        </p:nvSpPr>
        <p:spPr>
          <a:xfrm>
            <a:off x="1068164" y="5258689"/>
            <a:ext cx="516681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These 0 are </a:t>
            </a:r>
            <a:r>
              <a:rPr lang="en-US" sz="1500" b="1" dirty="0"/>
              <a:t>favorable</a:t>
            </a:r>
            <a:r>
              <a:rPr lang="en-US" sz="1500" dirty="0"/>
              <a:t> to us but we want the range </a:t>
            </a:r>
            <a:r>
              <a:rPr lang="en-US" sz="1500" b="1" dirty="0"/>
              <a:t>during</a:t>
            </a:r>
            <a:r>
              <a:rPr lang="en-US" sz="1500" dirty="0"/>
              <a:t> </a:t>
            </a:r>
            <a:r>
              <a:rPr lang="en-US" sz="1500" b="1" dirty="0"/>
              <a:t>unfavorable</a:t>
            </a:r>
            <a:r>
              <a:rPr lang="en-US" sz="1500" dirty="0"/>
              <a:t>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 They will </a:t>
            </a:r>
            <a:r>
              <a:rPr lang="en-US" sz="1500" b="1" dirty="0"/>
              <a:t>shift</a:t>
            </a:r>
            <a:r>
              <a:rPr lang="en-US" sz="1500" dirty="0"/>
              <a:t> the </a:t>
            </a:r>
            <a:r>
              <a:rPr lang="en-US" sz="1500" b="1" dirty="0"/>
              <a:t>model’s prediction </a:t>
            </a:r>
            <a:r>
              <a:rPr lang="en-US" sz="1500" dirty="0"/>
              <a:t>close to 0 hence </a:t>
            </a:r>
            <a:r>
              <a:rPr lang="en-US" sz="1500" b="1" dirty="0">
                <a:solidFill>
                  <a:srgbClr val="FF0000"/>
                </a:solidFill>
              </a:rPr>
              <a:t>removing</a:t>
            </a:r>
            <a:r>
              <a:rPr lang="en-US" sz="1500" dirty="0"/>
              <a:t> them </a:t>
            </a:r>
            <a:r>
              <a:rPr lang="en-US" sz="1500" b="1" dirty="0">
                <a:solidFill>
                  <a:srgbClr val="FF0000"/>
                </a:solidFill>
              </a:rPr>
              <a:t>from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C81310-C955-4CE9-8125-80A25991BE09}"/>
              </a:ext>
            </a:extLst>
          </p:cNvPr>
          <p:cNvSpPr txBox="1"/>
          <p:nvPr/>
        </p:nvSpPr>
        <p:spPr>
          <a:xfrm>
            <a:off x="981615" y="3623312"/>
            <a:ext cx="53245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During </a:t>
            </a:r>
            <a:r>
              <a:rPr lang="en-US" sz="1500" b="1" dirty="0" err="1"/>
              <a:t>GapUp</a:t>
            </a:r>
            <a:r>
              <a:rPr lang="en-US" sz="1500" b="1" dirty="0"/>
              <a:t>(</a:t>
            </a:r>
            <a:r>
              <a:rPr lang="en-US" sz="1500" b="1" dirty="0" err="1"/>
              <a:t>GapDown</a:t>
            </a:r>
            <a:r>
              <a:rPr lang="en-US" sz="1500" b="1" dirty="0"/>
              <a:t>)</a:t>
            </a:r>
            <a:r>
              <a:rPr lang="en-US" sz="1500" dirty="0"/>
              <a:t> it is possible that </a:t>
            </a:r>
            <a:r>
              <a:rPr lang="en-US" sz="1500" dirty="0" err="1"/>
              <a:t>RangeLow</a:t>
            </a:r>
            <a:r>
              <a:rPr lang="en-US" sz="1500" dirty="0"/>
              <a:t>(</a:t>
            </a:r>
            <a:r>
              <a:rPr lang="en-US" sz="1500" dirty="0" err="1"/>
              <a:t>RangeHigh</a:t>
            </a:r>
            <a:r>
              <a:rPr lang="en-US" sz="1500" dirty="0"/>
              <a:t>) could be above(below) Previous Day closing which will be ITM region </a:t>
            </a:r>
            <a:r>
              <a:rPr lang="en-US" sz="1500" dirty="0" err="1"/>
              <a:t>wrt</a:t>
            </a:r>
            <a:r>
              <a:rPr lang="en-US" sz="1500" dirty="0"/>
              <a:t> to Previous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For such points range low will be previous day close and Y(in %) will be 0</a:t>
            </a:r>
          </a:p>
        </p:txBody>
      </p:sp>
      <p:pic>
        <p:nvPicPr>
          <p:cNvPr id="3074" name="Picture 2" descr="Remove Category icon PNG and SVG Free Download">
            <a:extLst>
              <a:ext uri="{FF2B5EF4-FFF2-40B4-BE49-F238E27FC236}">
                <a16:creationId xmlns:a16="http://schemas.microsoft.com/office/drawing/2014/main" id="{7CEAA0DB-42C6-3689-66CA-8160BAB30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75" y="5314043"/>
            <a:ext cx="769921" cy="76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1BD316-4815-0C1D-1569-BCAE8D6C47A5}"/>
              </a:ext>
            </a:extLst>
          </p:cNvPr>
          <p:cNvSpPr txBox="1"/>
          <p:nvPr/>
        </p:nvSpPr>
        <p:spPr>
          <a:xfrm>
            <a:off x="6536898" y="4883258"/>
            <a:ext cx="535395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Range </a:t>
            </a:r>
            <a:r>
              <a:rPr lang="en-US" sz="1500" b="1" dirty="0"/>
              <a:t>increase</a:t>
            </a:r>
            <a:r>
              <a:rPr lang="en-US" sz="1500" dirty="0"/>
              <a:t> as we have </a:t>
            </a:r>
            <a:r>
              <a:rPr lang="en-US" sz="1500" b="1" dirty="0"/>
              <a:t>more</a:t>
            </a:r>
            <a:r>
              <a:rPr lang="en-US" sz="1500" dirty="0"/>
              <a:t> </a:t>
            </a:r>
            <a:r>
              <a:rPr lang="en-US" sz="1500" b="1" dirty="0"/>
              <a:t>days</a:t>
            </a:r>
            <a:r>
              <a:rPr lang="en-US" sz="1500" dirty="0"/>
              <a:t> to expiry.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Avg + SD  </a:t>
            </a:r>
            <a:r>
              <a:rPr lang="en-US" sz="1500" dirty="0"/>
              <a:t>(for </a:t>
            </a:r>
            <a:r>
              <a:rPr lang="en-US" sz="1500" dirty="0" err="1"/>
              <a:t>RangeHigh</a:t>
            </a:r>
            <a:r>
              <a:rPr lang="en-US" sz="1500" dirty="0"/>
              <a:t> for each X) give good approximation of </a:t>
            </a:r>
            <a:r>
              <a:rPr lang="en-US" sz="1500" b="1" dirty="0" err="1"/>
              <a:t>RangeHigh</a:t>
            </a:r>
            <a:r>
              <a:rPr lang="en-US" sz="1500" dirty="0"/>
              <a:t> that could be used for trading as most points fall in this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Similarly, </a:t>
            </a:r>
            <a:r>
              <a:rPr lang="en-US" sz="1500" b="1" dirty="0"/>
              <a:t>Avg - SD </a:t>
            </a:r>
            <a:r>
              <a:rPr lang="en-US" sz="1500" dirty="0"/>
              <a:t>(for </a:t>
            </a:r>
            <a:r>
              <a:rPr lang="en-US" sz="1500" dirty="0" err="1"/>
              <a:t>RangeLow</a:t>
            </a:r>
            <a:r>
              <a:rPr lang="en-US" sz="1500" dirty="0"/>
              <a:t> for each X) can be used as </a:t>
            </a:r>
            <a:r>
              <a:rPr lang="en-US" sz="1500" b="1" dirty="0"/>
              <a:t>Range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But we can add </a:t>
            </a:r>
            <a:r>
              <a:rPr lang="en-US" sz="1500" dirty="0" err="1"/>
              <a:t>Vix</a:t>
            </a:r>
            <a:r>
              <a:rPr lang="en-US" sz="1500" dirty="0"/>
              <a:t> to the model to improve it further </a:t>
            </a:r>
          </a:p>
        </p:txBody>
      </p:sp>
    </p:spTree>
    <p:extLst>
      <p:ext uri="{BB962C8B-B14F-4D97-AF65-F5344CB8AC3E}">
        <p14:creationId xmlns:p14="http://schemas.microsoft.com/office/powerpoint/2010/main" val="2591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3D3F604C-EBFD-3778-D8CF-D32993A87E84}"/>
              </a:ext>
            </a:extLst>
          </p:cNvPr>
          <p:cNvSpPr txBox="1"/>
          <p:nvPr/>
        </p:nvSpPr>
        <p:spPr>
          <a:xfrm flipH="1">
            <a:off x="293694" y="14009"/>
            <a:ext cx="39513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0070C0"/>
                </a:solidFill>
              </a:rPr>
              <a:t>Linear Regression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F7C8D6-8229-DFD4-8428-64F87D1775B7}"/>
              </a:ext>
            </a:extLst>
          </p:cNvPr>
          <p:cNvSpPr txBox="1"/>
          <p:nvPr/>
        </p:nvSpPr>
        <p:spPr>
          <a:xfrm>
            <a:off x="6628492" y="576905"/>
            <a:ext cx="25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vs Y Scatter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BD2E4-AF20-A807-E02B-6381FBF41474}"/>
              </a:ext>
            </a:extLst>
          </p:cNvPr>
          <p:cNvSpPr txBox="1"/>
          <p:nvPr/>
        </p:nvSpPr>
        <p:spPr>
          <a:xfrm>
            <a:off x="341467" y="1464650"/>
            <a:ext cx="168158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Representation: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18F3D7-9C54-AFCF-5203-A775F7C2D6B6}"/>
              </a:ext>
            </a:extLst>
          </p:cNvPr>
          <p:cNvSpPr txBox="1"/>
          <p:nvPr/>
        </p:nvSpPr>
        <p:spPr>
          <a:xfrm>
            <a:off x="237895" y="640576"/>
            <a:ext cx="946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14C57C-D1B9-4BA9-01D4-28697F759A51}"/>
              </a:ext>
            </a:extLst>
          </p:cNvPr>
          <p:cNvSpPr txBox="1"/>
          <p:nvPr/>
        </p:nvSpPr>
        <p:spPr>
          <a:xfrm>
            <a:off x="341468" y="2049729"/>
            <a:ext cx="6067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Model1 – Linear Regression of </a:t>
            </a:r>
            <a:r>
              <a:rPr lang="en-US" sz="1600" b="1" dirty="0"/>
              <a:t>X1[‘</a:t>
            </a:r>
            <a:r>
              <a:rPr lang="en-US" sz="1600" b="1" dirty="0" err="1"/>
              <a:t>Vix</a:t>
            </a:r>
            <a:r>
              <a:rPr lang="en-US" sz="1600" b="1" dirty="0"/>
              <a:t>’, ‘Days to expiry’] </a:t>
            </a:r>
            <a:r>
              <a:rPr lang="en-US" sz="1600" dirty="0"/>
              <a:t>to predict Y1 – </a:t>
            </a:r>
            <a:r>
              <a:rPr lang="en-US" sz="1600" dirty="0" err="1"/>
              <a:t>RangeHigh</a:t>
            </a:r>
            <a:r>
              <a:rPr lang="en-US" sz="1600" dirty="0"/>
              <a:t> from Previous Close in % </a:t>
            </a:r>
          </a:p>
          <a:p>
            <a:r>
              <a:rPr lang="en-US" sz="1600" dirty="0"/>
              <a:t>Model2 – Linear Regression of </a:t>
            </a:r>
            <a:r>
              <a:rPr lang="en-US" sz="1600" b="1" dirty="0"/>
              <a:t>X2[‘</a:t>
            </a:r>
            <a:r>
              <a:rPr lang="en-US" sz="1600" b="1" dirty="0" err="1"/>
              <a:t>Vix</a:t>
            </a:r>
            <a:r>
              <a:rPr lang="en-US" sz="1600" b="1" dirty="0"/>
              <a:t>’, ‘Days to expiry’] </a:t>
            </a:r>
            <a:r>
              <a:rPr lang="en-US" sz="1600" dirty="0"/>
              <a:t>to predict Y2 – </a:t>
            </a:r>
            <a:r>
              <a:rPr lang="en-US" sz="1600" dirty="0" err="1"/>
              <a:t>RangeLow</a:t>
            </a:r>
            <a:r>
              <a:rPr lang="en-US" sz="1600" dirty="0"/>
              <a:t> from Previous Close in %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88F002-C17C-4130-2FF7-C2CD4FE40A64}"/>
              </a:ext>
            </a:extLst>
          </p:cNvPr>
          <p:cNvSpPr txBox="1"/>
          <p:nvPr/>
        </p:nvSpPr>
        <p:spPr>
          <a:xfrm>
            <a:off x="306827" y="3838092"/>
            <a:ext cx="149984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30C9ED-7D16-511B-FEB9-9EF1CBA00FE8}"/>
              </a:ext>
            </a:extLst>
          </p:cNvPr>
          <p:cNvSpPr txBox="1"/>
          <p:nvPr/>
        </p:nvSpPr>
        <p:spPr>
          <a:xfrm>
            <a:off x="6474963" y="598154"/>
            <a:ext cx="12387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6B3073-446E-3DA3-B63D-D85BA087BBF5}"/>
              </a:ext>
            </a:extLst>
          </p:cNvPr>
          <p:cNvSpPr txBox="1"/>
          <p:nvPr/>
        </p:nvSpPr>
        <p:spPr>
          <a:xfrm>
            <a:off x="1004" y="594410"/>
            <a:ext cx="12387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C81310-C955-4CE9-8125-80A25991BE09}"/>
              </a:ext>
            </a:extLst>
          </p:cNvPr>
          <p:cNvSpPr txBox="1"/>
          <p:nvPr/>
        </p:nvSpPr>
        <p:spPr>
          <a:xfrm>
            <a:off x="1002125" y="4490334"/>
            <a:ext cx="5324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From Plot: As days from expiry increase, linear regression output moves away from 0 giving us bigger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Increase in volatility increases, model predict higher High and lower low.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11F47-CB9D-512C-2992-263B93A50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565" y="1305329"/>
            <a:ext cx="5414118" cy="4882270"/>
          </a:xfrm>
          <a:prstGeom prst="rect">
            <a:avLst/>
          </a:prstGeom>
        </p:spPr>
      </p:pic>
      <p:pic>
        <p:nvPicPr>
          <p:cNvPr id="4098" name="Picture 2" descr="Observation Icon Vector Art, Icons, and Graphics for Free Download">
            <a:extLst>
              <a:ext uri="{FF2B5EF4-FFF2-40B4-BE49-F238E27FC236}">
                <a16:creationId xmlns:a16="http://schemas.microsoft.com/office/drawing/2014/main" id="{FB131019-BADF-C4DE-6842-FD8333B81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75" y="4552497"/>
            <a:ext cx="877250" cy="87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14B796-6266-F668-901F-AB48BB427D23}"/>
              </a:ext>
            </a:extLst>
          </p:cNvPr>
          <p:cNvSpPr txBox="1"/>
          <p:nvPr/>
        </p:nvSpPr>
        <p:spPr>
          <a:xfrm>
            <a:off x="563500" y="6392537"/>
            <a:ext cx="26520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Python Notebook – </a:t>
            </a:r>
            <a:r>
              <a:rPr lang="en-US" sz="1500" dirty="0">
                <a:hlinkClick r:id="rId4"/>
              </a:rPr>
              <a:t>Link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28106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8EF7C8D6-8229-DFD4-8428-64F87D1775B7}"/>
              </a:ext>
            </a:extLst>
          </p:cNvPr>
          <p:cNvSpPr txBox="1"/>
          <p:nvPr/>
        </p:nvSpPr>
        <p:spPr>
          <a:xfrm>
            <a:off x="7464201" y="150275"/>
            <a:ext cx="457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Days to Expiry vs Y(Range High) Scatter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BD2E4-AF20-A807-E02B-6381FBF41474}"/>
              </a:ext>
            </a:extLst>
          </p:cNvPr>
          <p:cNvSpPr txBox="1"/>
          <p:nvPr/>
        </p:nvSpPr>
        <p:spPr>
          <a:xfrm>
            <a:off x="315137" y="636308"/>
            <a:ext cx="123662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Limitation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18F3D7-9C54-AFCF-5203-A775F7C2D6B6}"/>
              </a:ext>
            </a:extLst>
          </p:cNvPr>
          <p:cNvSpPr txBox="1"/>
          <p:nvPr/>
        </p:nvSpPr>
        <p:spPr>
          <a:xfrm>
            <a:off x="236891" y="170504"/>
            <a:ext cx="437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Model’s limitation and Improvements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14C57C-D1B9-4BA9-01D4-28697F759A51}"/>
              </a:ext>
            </a:extLst>
          </p:cNvPr>
          <p:cNvSpPr txBox="1"/>
          <p:nvPr/>
        </p:nvSpPr>
        <p:spPr>
          <a:xfrm>
            <a:off x="378290" y="1081452"/>
            <a:ext cx="660083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loss function of our model is squared loss which gives equal weightage to all data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But we know that delta ITM options &gt; delta OTM options so change in option price is more if it crosses the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We want to penalize the points heavily if it is beyond our range.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88F002-C17C-4130-2FF7-C2CD4FE40A64}"/>
              </a:ext>
            </a:extLst>
          </p:cNvPr>
          <p:cNvSpPr txBox="1"/>
          <p:nvPr/>
        </p:nvSpPr>
        <p:spPr>
          <a:xfrm>
            <a:off x="307761" y="2377149"/>
            <a:ext cx="432337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Possible Improvement: Custom loss function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30C9ED-7D16-511B-FEB9-9EF1CBA00FE8}"/>
              </a:ext>
            </a:extLst>
          </p:cNvPr>
          <p:cNvSpPr txBox="1"/>
          <p:nvPr/>
        </p:nvSpPr>
        <p:spPr>
          <a:xfrm>
            <a:off x="7289819" y="135352"/>
            <a:ext cx="12387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6B3073-446E-3DA3-B63D-D85BA087BBF5}"/>
              </a:ext>
            </a:extLst>
          </p:cNvPr>
          <p:cNvSpPr txBox="1"/>
          <p:nvPr/>
        </p:nvSpPr>
        <p:spPr>
          <a:xfrm>
            <a:off x="0" y="135352"/>
            <a:ext cx="12387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C81310-C955-4CE9-8125-80A25991BE09}"/>
              </a:ext>
            </a:extLst>
          </p:cNvPr>
          <p:cNvSpPr txBox="1"/>
          <p:nvPr/>
        </p:nvSpPr>
        <p:spPr>
          <a:xfrm>
            <a:off x="401415" y="2893641"/>
            <a:ext cx="561567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Basically, model is predicting the </a:t>
            </a:r>
            <a:r>
              <a:rPr lang="en-US" sz="1500" dirty="0" err="1"/>
              <a:t>Stricke</a:t>
            </a:r>
            <a:r>
              <a:rPr lang="en-US" sz="1500" dirty="0"/>
              <a:t> Price we should choose.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For Y (Actual)  &gt; Y’ (Predicted)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Loss = </a:t>
            </a:r>
            <a:r>
              <a:rPr lang="en-US" sz="1500" b="1" dirty="0">
                <a:solidFill>
                  <a:srgbClr val="FF0000"/>
                </a:solidFill>
              </a:rPr>
              <a:t>Actual Loss </a:t>
            </a:r>
          </a:p>
          <a:p>
            <a:pPr lvl="2"/>
            <a:r>
              <a:rPr lang="en-US" sz="1500" dirty="0"/>
              <a:t>     = C( Y ,0 ,Y’ ) – C( Y’ ,t ,Y’ 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Else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Loss = </a:t>
            </a:r>
            <a:r>
              <a:rPr lang="en-US" sz="1500" b="1" dirty="0">
                <a:solidFill>
                  <a:srgbClr val="92D050"/>
                </a:solidFill>
              </a:rPr>
              <a:t>Profit Lost</a:t>
            </a:r>
          </a:p>
          <a:p>
            <a:pPr lvl="1"/>
            <a:r>
              <a:rPr lang="en-US" sz="1500" dirty="0"/>
              <a:t>               = C( Y ,t ,Y ) – C( Y ,t ,Y’ )</a:t>
            </a:r>
          </a:p>
        </p:txBody>
      </p:sp>
      <p:pic>
        <p:nvPicPr>
          <p:cNvPr id="4100" name="Picture 4" descr="Black-Scholes Model (Option Pricing) - Meaning, Formula, Example">
            <a:extLst>
              <a:ext uri="{FF2B5EF4-FFF2-40B4-BE49-F238E27FC236}">
                <a16:creationId xmlns:a16="http://schemas.microsoft.com/office/drawing/2014/main" id="{903FF1C1-1991-9C9F-A4B4-19B774A8B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551" y="4429604"/>
            <a:ext cx="4401515" cy="219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8931943-4247-AED6-0A39-5BEC7AA56B2C}"/>
              </a:ext>
            </a:extLst>
          </p:cNvPr>
          <p:cNvSpPr txBox="1"/>
          <p:nvPr/>
        </p:nvSpPr>
        <p:spPr>
          <a:xfrm>
            <a:off x="378290" y="4601801"/>
            <a:ext cx="6446669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Where: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C(Index price, time to expiry, Strike Price, Volatility = </a:t>
            </a:r>
            <a:r>
              <a:rPr lang="en-US" sz="1500" dirty="0" err="1"/>
              <a:t>Vix</a:t>
            </a:r>
            <a:r>
              <a:rPr lang="en-US" sz="15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C( Y ,0 ,Y’ ) = Option Price of Strike Y’ (on expiry) when index has moved to 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C( Y’ ,t ,Y’ ) = Option Price of Strike Y’ (time t) when index is at Y’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C( Y ,t ,Y )  = Option price if Y is chosen and index at 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C( Y ,t ,Y’ ) = Option price if Y’ is chosen and index at Y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75A9F47-8381-91EB-D686-B09D6713FCC5}"/>
              </a:ext>
            </a:extLst>
          </p:cNvPr>
          <p:cNvGrpSpPr/>
          <p:nvPr/>
        </p:nvGrpSpPr>
        <p:grpSpPr>
          <a:xfrm>
            <a:off x="7253386" y="846062"/>
            <a:ext cx="4548531" cy="3365493"/>
            <a:chOff x="7078095" y="1247996"/>
            <a:chExt cx="4548531" cy="336549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7C465E6-886D-9905-38BD-E4C3D6BF11CB}"/>
                </a:ext>
              </a:extLst>
            </p:cNvPr>
            <p:cNvGrpSpPr/>
            <p:nvPr/>
          </p:nvGrpSpPr>
          <p:grpSpPr>
            <a:xfrm>
              <a:off x="7078095" y="1328650"/>
              <a:ext cx="4548531" cy="3284839"/>
              <a:chOff x="7191803" y="1928294"/>
              <a:chExt cx="4548531" cy="3284839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C1DD163D-DAA0-C7CC-1428-326E736237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0256" y="2745573"/>
                <a:ext cx="2957788" cy="935619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D5F7530-6681-8FC0-2B7E-041B41AC3B28}"/>
                  </a:ext>
                </a:extLst>
              </p:cNvPr>
              <p:cNvSpPr/>
              <p:nvPr/>
            </p:nvSpPr>
            <p:spPr>
              <a:xfrm>
                <a:off x="9406160" y="2646876"/>
                <a:ext cx="52116" cy="6633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8BDCF94-2318-C13B-6FF1-EC440FBC166E}"/>
                  </a:ext>
                </a:extLst>
              </p:cNvPr>
              <p:cNvSpPr/>
              <p:nvPr/>
            </p:nvSpPr>
            <p:spPr>
              <a:xfrm>
                <a:off x="9384845" y="3639758"/>
                <a:ext cx="52116" cy="6633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741657B-32FB-5588-D886-C50FC3E0CEB5}"/>
                  </a:ext>
                </a:extLst>
              </p:cNvPr>
              <p:cNvSpPr/>
              <p:nvPr/>
            </p:nvSpPr>
            <p:spPr>
              <a:xfrm>
                <a:off x="9922587" y="3307237"/>
                <a:ext cx="52116" cy="6633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D0FB5D0-D395-518B-234F-10E85F6E226E}"/>
                  </a:ext>
                </a:extLst>
              </p:cNvPr>
              <p:cNvSpPr/>
              <p:nvPr/>
            </p:nvSpPr>
            <p:spPr>
              <a:xfrm>
                <a:off x="10203690" y="3681192"/>
                <a:ext cx="52116" cy="6633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B25BBCA-0AB9-89CF-3CFC-538F32E1D37B}"/>
                  </a:ext>
                </a:extLst>
              </p:cNvPr>
              <p:cNvSpPr/>
              <p:nvPr/>
            </p:nvSpPr>
            <p:spPr>
              <a:xfrm>
                <a:off x="10180830" y="4325633"/>
                <a:ext cx="45720" cy="861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47AA5E9-7641-C0AB-E421-1EC63D219C8B}"/>
                  </a:ext>
                </a:extLst>
              </p:cNvPr>
              <p:cNvSpPr/>
              <p:nvPr/>
            </p:nvSpPr>
            <p:spPr>
              <a:xfrm>
                <a:off x="8803671" y="3797314"/>
                <a:ext cx="52116" cy="6633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41FF9E2-6C14-6A6B-3F6C-31830F9E71BE}"/>
                  </a:ext>
                </a:extLst>
              </p:cNvPr>
              <p:cNvSpPr/>
              <p:nvPr/>
            </p:nvSpPr>
            <p:spPr>
              <a:xfrm>
                <a:off x="9513555" y="3046050"/>
                <a:ext cx="52116" cy="6633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2A1B95C-132A-A050-4057-AB2DA438C30E}"/>
                  </a:ext>
                </a:extLst>
              </p:cNvPr>
              <p:cNvSpPr/>
              <p:nvPr/>
            </p:nvSpPr>
            <p:spPr>
              <a:xfrm>
                <a:off x="8803671" y="2857693"/>
                <a:ext cx="52116" cy="6633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6871508-A7D3-7F71-5651-4F398CF7A07B}"/>
                  </a:ext>
                </a:extLst>
              </p:cNvPr>
              <p:cNvSpPr/>
              <p:nvPr/>
            </p:nvSpPr>
            <p:spPr>
              <a:xfrm>
                <a:off x="9974703" y="2171405"/>
                <a:ext cx="52116" cy="6633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80586FA-2249-8352-C1CD-70B0513E5E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4694" y="4780464"/>
                <a:ext cx="4316158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EBB653A-1FA3-A58E-F176-92789966F7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7113" y="1928294"/>
                <a:ext cx="0" cy="3089061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ight Brace 26">
                <a:extLst>
                  <a:ext uri="{FF2B5EF4-FFF2-40B4-BE49-F238E27FC236}">
                    <a16:creationId xmlns:a16="http://schemas.microsoft.com/office/drawing/2014/main" id="{2BDC0037-048F-1CCD-3BF4-7E9BCDFFF544}"/>
                  </a:ext>
                </a:extLst>
              </p:cNvPr>
              <p:cNvSpPr/>
              <p:nvPr/>
            </p:nvSpPr>
            <p:spPr>
              <a:xfrm>
                <a:off x="10446902" y="2971070"/>
                <a:ext cx="260580" cy="755079"/>
              </a:xfrm>
              <a:prstGeom prst="rightBrace">
                <a:avLst/>
              </a:prstGeom>
              <a:noFill/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ight Brace 28">
                <a:extLst>
                  <a:ext uri="{FF2B5EF4-FFF2-40B4-BE49-F238E27FC236}">
                    <a16:creationId xmlns:a16="http://schemas.microsoft.com/office/drawing/2014/main" id="{F4229776-AFFB-75BD-330B-C049C81C3E36}"/>
                  </a:ext>
                </a:extLst>
              </p:cNvPr>
              <p:cNvSpPr/>
              <p:nvPr/>
            </p:nvSpPr>
            <p:spPr>
              <a:xfrm>
                <a:off x="10125516" y="2192638"/>
                <a:ext cx="260580" cy="755079"/>
              </a:xfrm>
              <a:prstGeom prst="rightBrac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EBD445-7B9B-3D01-198D-3594EAAD011C}"/>
                  </a:ext>
                </a:extLst>
              </p:cNvPr>
              <p:cNvSpPr txBox="1"/>
              <p:nvPr/>
            </p:nvSpPr>
            <p:spPr>
              <a:xfrm>
                <a:off x="10361618" y="2405139"/>
                <a:ext cx="103285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b="1" dirty="0">
                    <a:solidFill>
                      <a:srgbClr val="FF0000"/>
                    </a:solidFill>
                  </a:rPr>
                  <a:t>Actual Loss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11E11A0-7850-5BEC-5149-B0C48C2B54DF}"/>
                  </a:ext>
                </a:extLst>
              </p:cNvPr>
              <p:cNvSpPr txBox="1"/>
              <p:nvPr/>
            </p:nvSpPr>
            <p:spPr>
              <a:xfrm>
                <a:off x="10707482" y="3194208"/>
                <a:ext cx="103285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b="1" dirty="0">
                    <a:solidFill>
                      <a:srgbClr val="92D050"/>
                    </a:solidFill>
                  </a:rPr>
                  <a:t>Profit Lost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96ABC5D-B9BF-2DC9-7874-33C1ED9929A7}"/>
                  </a:ext>
                </a:extLst>
              </p:cNvPr>
              <p:cNvSpPr txBox="1"/>
              <p:nvPr/>
            </p:nvSpPr>
            <p:spPr>
              <a:xfrm rot="20521170">
                <a:off x="7789898" y="3530974"/>
                <a:ext cx="134160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b="1" dirty="0">
                    <a:solidFill>
                      <a:srgbClr val="0070C0"/>
                    </a:solidFill>
                  </a:rPr>
                  <a:t>Prediction Line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D1163BB-4847-11D9-1B3A-851C373A6EE7}"/>
                  </a:ext>
                </a:extLst>
              </p:cNvPr>
              <p:cNvSpPr/>
              <p:nvPr/>
            </p:nvSpPr>
            <p:spPr>
              <a:xfrm>
                <a:off x="9159904" y="3852935"/>
                <a:ext cx="52116" cy="6633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B19D762-A931-3A17-350E-130931984BCE}"/>
                  </a:ext>
                </a:extLst>
              </p:cNvPr>
              <p:cNvSpPr/>
              <p:nvPr/>
            </p:nvSpPr>
            <p:spPr>
              <a:xfrm>
                <a:off x="9185962" y="3043505"/>
                <a:ext cx="52116" cy="6633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B1B9642-09FB-168A-DB82-BD14162A6540}"/>
                  </a:ext>
                </a:extLst>
              </p:cNvPr>
              <p:cNvSpPr/>
              <p:nvPr/>
            </p:nvSpPr>
            <p:spPr>
              <a:xfrm>
                <a:off x="9089390" y="3198030"/>
                <a:ext cx="52116" cy="6633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3F82F0A-BC1D-7CC4-B52F-70AE5AC82EE7}"/>
                  </a:ext>
                </a:extLst>
              </p:cNvPr>
              <p:cNvSpPr/>
              <p:nvPr/>
            </p:nvSpPr>
            <p:spPr>
              <a:xfrm>
                <a:off x="9778905" y="4081018"/>
                <a:ext cx="45720" cy="861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D4D1CBC-9D82-7A5A-734C-8F6212A9C68C}"/>
                  </a:ext>
                </a:extLst>
              </p:cNvPr>
              <p:cNvSpPr/>
              <p:nvPr/>
            </p:nvSpPr>
            <p:spPr>
              <a:xfrm>
                <a:off x="9505738" y="4272634"/>
                <a:ext cx="45720" cy="861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78DBB04-1CF0-A954-1830-86A68DF1E58A}"/>
                  </a:ext>
                </a:extLst>
              </p:cNvPr>
              <p:cNvSpPr/>
              <p:nvPr/>
            </p:nvSpPr>
            <p:spPr>
              <a:xfrm>
                <a:off x="9204871" y="4349218"/>
                <a:ext cx="45720" cy="861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B64ABD-BB4E-4D07-F950-8BEE802C14C5}"/>
                  </a:ext>
                </a:extLst>
              </p:cNvPr>
              <p:cNvSpPr txBox="1"/>
              <p:nvPr/>
            </p:nvSpPr>
            <p:spPr>
              <a:xfrm flipH="1">
                <a:off x="9008083" y="4889968"/>
                <a:ext cx="219605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Days to expiry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BC927B-208F-8332-D6A4-A9711E8FA5F7}"/>
                  </a:ext>
                </a:extLst>
              </p:cNvPr>
              <p:cNvSpPr txBox="1"/>
              <p:nvPr/>
            </p:nvSpPr>
            <p:spPr>
              <a:xfrm rot="16200000" flipH="1">
                <a:off x="6817400" y="3232096"/>
                <a:ext cx="107197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Range High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7A7FA5D-8A0F-1665-D496-405A61434539}"/>
                </a:ext>
              </a:extLst>
            </p:cNvPr>
            <p:cNvSpPr txBox="1"/>
            <p:nvPr/>
          </p:nvSpPr>
          <p:spPr>
            <a:xfrm flipH="1">
              <a:off x="7126613" y="1847629"/>
              <a:ext cx="223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C69736-0F85-1B01-442F-93725DBB0A83}"/>
                </a:ext>
              </a:extLst>
            </p:cNvPr>
            <p:cNvSpPr txBox="1"/>
            <p:nvPr/>
          </p:nvSpPr>
          <p:spPr>
            <a:xfrm flipH="1">
              <a:off x="7881620" y="2748965"/>
              <a:ext cx="356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Y’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F065078-405A-6D91-63A4-121E1D7E5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6696" y="1914328"/>
              <a:ext cx="2957788" cy="935619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6FD49774-6EE9-A3CD-FD1B-CE7AE1D193E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89260" y="1871227"/>
              <a:ext cx="1129173" cy="47081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6782D47-B22B-93D7-FCDE-94F2E9371231}"/>
                </a:ext>
              </a:extLst>
            </p:cNvPr>
            <p:cNvSpPr txBox="1"/>
            <p:nvPr/>
          </p:nvSpPr>
          <p:spPr>
            <a:xfrm>
              <a:off x="7929937" y="1247996"/>
              <a:ext cx="15721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/>
                <a:t>Better Prediction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880EF60-0547-C13A-562D-3DB88F007F27}"/>
              </a:ext>
            </a:extLst>
          </p:cNvPr>
          <p:cNvSpPr txBox="1"/>
          <p:nvPr/>
        </p:nvSpPr>
        <p:spPr>
          <a:xfrm>
            <a:off x="236891" y="6386082"/>
            <a:ext cx="7514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highlight>
                  <a:srgbClr val="FFFF00"/>
                </a:highlight>
              </a:rPr>
              <a:t>Note</a:t>
            </a:r>
            <a:r>
              <a:rPr lang="en-US" sz="1500" dirty="0"/>
              <a:t>: -I add an extra safety factor to the range predicted by model to reduce my losing days</a:t>
            </a:r>
          </a:p>
        </p:txBody>
      </p:sp>
    </p:spTree>
    <p:extLst>
      <p:ext uri="{BB962C8B-B14F-4D97-AF65-F5344CB8AC3E}">
        <p14:creationId xmlns:p14="http://schemas.microsoft.com/office/powerpoint/2010/main" val="197142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3D3F604C-EBFD-3778-D8CF-D32993A87E84}"/>
              </a:ext>
            </a:extLst>
          </p:cNvPr>
          <p:cNvSpPr txBox="1"/>
          <p:nvPr/>
        </p:nvSpPr>
        <p:spPr>
          <a:xfrm flipH="1">
            <a:off x="293693" y="14009"/>
            <a:ext cx="63347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0070C0"/>
                </a:solidFill>
              </a:rPr>
              <a:t>Risk Management &amp; Adjustment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F7C8D6-8229-DFD4-8428-64F87D1775B7}"/>
              </a:ext>
            </a:extLst>
          </p:cNvPr>
          <p:cNvSpPr txBox="1"/>
          <p:nvPr/>
        </p:nvSpPr>
        <p:spPr>
          <a:xfrm>
            <a:off x="6628491" y="576905"/>
            <a:ext cx="1838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Shifting Outward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18F3D7-9C54-AFCF-5203-A775F7C2D6B6}"/>
              </a:ext>
            </a:extLst>
          </p:cNvPr>
          <p:cNvSpPr txBox="1"/>
          <p:nvPr/>
        </p:nvSpPr>
        <p:spPr>
          <a:xfrm>
            <a:off x="235697" y="629562"/>
            <a:ext cx="199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Shifting Inward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14C57C-D1B9-4BA9-01D4-28697F759A51}"/>
              </a:ext>
            </a:extLst>
          </p:cNvPr>
          <p:cNvSpPr txBox="1"/>
          <p:nvPr/>
        </p:nvSpPr>
        <p:spPr>
          <a:xfrm>
            <a:off x="193300" y="1151845"/>
            <a:ext cx="58663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When Market move in a direction adjust in opposite direction while maintaining the range.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Recalculate the range predicted by the models when time to expiry change and shift your strike price accordingly.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30C9ED-7D16-511B-FEB9-9EF1CBA00FE8}"/>
              </a:ext>
            </a:extLst>
          </p:cNvPr>
          <p:cNvSpPr txBox="1"/>
          <p:nvPr/>
        </p:nvSpPr>
        <p:spPr>
          <a:xfrm>
            <a:off x="6474963" y="598154"/>
            <a:ext cx="12387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6B3073-446E-3DA3-B63D-D85BA087BBF5}"/>
              </a:ext>
            </a:extLst>
          </p:cNvPr>
          <p:cNvSpPr txBox="1"/>
          <p:nvPr/>
        </p:nvSpPr>
        <p:spPr>
          <a:xfrm>
            <a:off x="1004" y="594410"/>
            <a:ext cx="12387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F93D298-0E09-12D5-AB2F-74DC74B4D916}"/>
              </a:ext>
            </a:extLst>
          </p:cNvPr>
          <p:cNvGrpSpPr/>
          <p:nvPr/>
        </p:nvGrpSpPr>
        <p:grpSpPr>
          <a:xfrm>
            <a:off x="27409" y="2582240"/>
            <a:ext cx="6068249" cy="3420692"/>
            <a:chOff x="5787875" y="1796284"/>
            <a:chExt cx="6068249" cy="342069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A8A4AF2-0005-6A46-ABB1-29DE76FFEC2D}"/>
                </a:ext>
              </a:extLst>
            </p:cNvPr>
            <p:cNvGrpSpPr/>
            <p:nvPr/>
          </p:nvGrpSpPr>
          <p:grpSpPr>
            <a:xfrm>
              <a:off x="5787875" y="1822755"/>
              <a:ext cx="6068249" cy="3394221"/>
              <a:chOff x="1554005" y="2905767"/>
              <a:chExt cx="6164239" cy="339422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519A989-3795-F92E-4388-EA034CA55819}"/>
                  </a:ext>
                </a:extLst>
              </p:cNvPr>
              <p:cNvSpPr/>
              <p:nvPr/>
            </p:nvSpPr>
            <p:spPr>
              <a:xfrm>
                <a:off x="3140101" y="3164086"/>
                <a:ext cx="969651" cy="203887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6C83E6C-061F-ECCE-F7DD-309E4F0C3049}"/>
                  </a:ext>
                </a:extLst>
              </p:cNvPr>
              <p:cNvSpPr/>
              <p:nvPr/>
            </p:nvSpPr>
            <p:spPr>
              <a:xfrm>
                <a:off x="2164623" y="3186644"/>
                <a:ext cx="969651" cy="226830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4509B47-FEEE-02C1-8CFB-0F50A19D6E2D}"/>
                  </a:ext>
                </a:extLst>
              </p:cNvPr>
              <p:cNvSpPr/>
              <p:nvPr/>
            </p:nvSpPr>
            <p:spPr>
              <a:xfrm>
                <a:off x="4121406" y="3164086"/>
                <a:ext cx="1331547" cy="203887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CC638B0-5CA1-A057-2D91-C01D8B1EE12C}"/>
                  </a:ext>
                </a:extLst>
              </p:cNvPr>
              <p:cNvSpPr/>
              <p:nvPr/>
            </p:nvSpPr>
            <p:spPr>
              <a:xfrm>
                <a:off x="5464607" y="3164086"/>
                <a:ext cx="1094601" cy="16503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28AF588-9EEC-7909-737C-23887510BC5E}"/>
                  </a:ext>
                </a:extLst>
              </p:cNvPr>
              <p:cNvSpPr/>
              <p:nvPr/>
            </p:nvSpPr>
            <p:spPr>
              <a:xfrm>
                <a:off x="6582515" y="3406543"/>
                <a:ext cx="971254" cy="6072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DC3EEAD-D462-9CC9-534E-4CDAD4AE3602}"/>
                  </a:ext>
                </a:extLst>
              </p:cNvPr>
              <p:cNvGrpSpPr/>
              <p:nvPr/>
            </p:nvGrpSpPr>
            <p:grpSpPr>
              <a:xfrm>
                <a:off x="2207545" y="3186644"/>
                <a:ext cx="5305163" cy="2308266"/>
                <a:chOff x="2602263" y="3972294"/>
                <a:chExt cx="5305163" cy="2308266"/>
              </a:xfrm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C941F0E7-3005-C9A4-B709-710F7BB98776}"/>
                    </a:ext>
                  </a:extLst>
                </p:cNvPr>
                <p:cNvSpPr/>
                <p:nvPr/>
              </p:nvSpPr>
              <p:spPr>
                <a:xfrm>
                  <a:off x="2602263" y="3972294"/>
                  <a:ext cx="5305163" cy="2268303"/>
                </a:xfrm>
                <a:custGeom>
                  <a:avLst/>
                  <a:gdLst>
                    <a:gd name="connsiteX0" fmla="*/ 0 w 2819006"/>
                    <a:gd name="connsiteY0" fmla="*/ 1964199 h 2268303"/>
                    <a:gd name="connsiteX1" fmla="*/ 279532 w 2819006"/>
                    <a:gd name="connsiteY1" fmla="*/ 2238993 h 2268303"/>
                    <a:gd name="connsiteX2" fmla="*/ 525899 w 2819006"/>
                    <a:gd name="connsiteY2" fmla="*/ 1343544 h 2268303"/>
                    <a:gd name="connsiteX3" fmla="*/ 881236 w 2819006"/>
                    <a:gd name="connsiteY3" fmla="*/ 1779424 h 2268303"/>
                    <a:gd name="connsiteX4" fmla="*/ 1179719 w 2819006"/>
                    <a:gd name="connsiteY4" fmla="*/ 931354 h 2268303"/>
                    <a:gd name="connsiteX5" fmla="*/ 1644025 w 2819006"/>
                    <a:gd name="connsiteY5" fmla="*/ 1997364 h 2268303"/>
                    <a:gd name="connsiteX6" fmla="*/ 1933033 w 2819006"/>
                    <a:gd name="connsiteY6" fmla="*/ 26429 h 2268303"/>
                    <a:gd name="connsiteX7" fmla="*/ 2435242 w 2819006"/>
                    <a:gd name="connsiteY7" fmla="*/ 822384 h 2268303"/>
                    <a:gd name="connsiteX8" fmla="*/ 2492096 w 2819006"/>
                    <a:gd name="connsiteY8" fmla="*/ 244369 h 2268303"/>
                    <a:gd name="connsiteX9" fmla="*/ 2819006 w 2819006"/>
                    <a:gd name="connsiteY9" fmla="*/ 675511 h 2268303"/>
                    <a:gd name="connsiteX10" fmla="*/ 2819006 w 2819006"/>
                    <a:gd name="connsiteY10" fmla="*/ 675511 h 2268303"/>
                    <a:gd name="connsiteX11" fmla="*/ 2819006 w 2819006"/>
                    <a:gd name="connsiteY11" fmla="*/ 675511 h 2268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819006" h="2268303">
                      <a:moveTo>
                        <a:pt x="0" y="1964199"/>
                      </a:moveTo>
                      <a:cubicBezTo>
                        <a:pt x="95941" y="2153317"/>
                        <a:pt x="191882" y="2342436"/>
                        <a:pt x="279532" y="2238993"/>
                      </a:cubicBezTo>
                      <a:cubicBezTo>
                        <a:pt x="367182" y="2135550"/>
                        <a:pt x="425615" y="1420139"/>
                        <a:pt x="525899" y="1343544"/>
                      </a:cubicBezTo>
                      <a:cubicBezTo>
                        <a:pt x="626183" y="1266949"/>
                        <a:pt x="772266" y="1848122"/>
                        <a:pt x="881236" y="1779424"/>
                      </a:cubicBezTo>
                      <a:cubicBezTo>
                        <a:pt x="990206" y="1710726"/>
                        <a:pt x="1052588" y="895031"/>
                        <a:pt x="1179719" y="931354"/>
                      </a:cubicBezTo>
                      <a:cubicBezTo>
                        <a:pt x="1306850" y="967677"/>
                        <a:pt x="1518473" y="2148185"/>
                        <a:pt x="1644025" y="1997364"/>
                      </a:cubicBezTo>
                      <a:cubicBezTo>
                        <a:pt x="1769577" y="1846543"/>
                        <a:pt x="1801163" y="222259"/>
                        <a:pt x="1933033" y="26429"/>
                      </a:cubicBezTo>
                      <a:cubicBezTo>
                        <a:pt x="2064903" y="-169401"/>
                        <a:pt x="2342065" y="786061"/>
                        <a:pt x="2435242" y="822384"/>
                      </a:cubicBezTo>
                      <a:cubicBezTo>
                        <a:pt x="2528419" y="858707"/>
                        <a:pt x="2428135" y="268848"/>
                        <a:pt x="2492096" y="244369"/>
                      </a:cubicBezTo>
                      <a:cubicBezTo>
                        <a:pt x="2556057" y="219890"/>
                        <a:pt x="2819006" y="675511"/>
                        <a:pt x="2819006" y="675511"/>
                      </a:cubicBezTo>
                      <a:lnTo>
                        <a:pt x="2819006" y="675511"/>
                      </a:lnTo>
                      <a:lnTo>
                        <a:pt x="2819006" y="675511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104F2A8-55BB-169C-D804-CA4E5D2F9E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47673" y="3972294"/>
                  <a:ext cx="0" cy="226830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499A94FD-E2D2-3F01-C449-665E0A0711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34821" y="4012257"/>
                  <a:ext cx="0" cy="226830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BF686D4-E064-C577-DDCB-1F0FD745D8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65580" y="3972294"/>
                  <a:ext cx="0" cy="226830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8E923926-DF04-B545-9A39-DEB6BF0D4F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16124" y="4012257"/>
                  <a:ext cx="0" cy="226830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0CAD0D-94A2-4A09-95D5-69AFABE97382}"/>
                  </a:ext>
                </a:extLst>
              </p:cNvPr>
              <p:cNvSpPr txBox="1"/>
              <p:nvPr/>
            </p:nvSpPr>
            <p:spPr>
              <a:xfrm>
                <a:off x="4016683" y="5976823"/>
                <a:ext cx="154099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Days from Expiry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380ACE-1C24-4615-51A3-29B6B4CD24BB}"/>
                  </a:ext>
                </a:extLst>
              </p:cNvPr>
              <p:cNvSpPr txBox="1"/>
              <p:nvPr/>
            </p:nvSpPr>
            <p:spPr>
              <a:xfrm>
                <a:off x="2231624" y="5737839"/>
                <a:ext cx="54866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        4                          3                              2                                 1                             0 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FEF917B-DB91-3C0E-3CEF-9DA9478B2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925" y="5748853"/>
                <a:ext cx="581804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7980FFB-B9A9-050F-3B7D-298B807659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0290" y="3164086"/>
                <a:ext cx="27670" cy="2712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4F0BA5-F27B-706A-D5C0-8401610584CE}"/>
                  </a:ext>
                </a:extLst>
              </p:cNvPr>
              <p:cNvSpPr txBox="1"/>
              <p:nvPr/>
            </p:nvSpPr>
            <p:spPr>
              <a:xfrm rot="16200000">
                <a:off x="945092" y="4076611"/>
                <a:ext cx="154099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Index Price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C4B674-ED34-B212-0AF3-383DE3546ECC}"/>
                  </a:ext>
                </a:extLst>
              </p:cNvPr>
              <p:cNvSpPr txBox="1"/>
              <p:nvPr/>
            </p:nvSpPr>
            <p:spPr>
              <a:xfrm>
                <a:off x="2309624" y="2905767"/>
                <a:ext cx="722906" cy="2308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Short CALL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FB7942-AA34-23B9-613A-7B75DF0CD9AF}"/>
                  </a:ext>
                </a:extLst>
              </p:cNvPr>
              <p:cNvSpPr txBox="1"/>
              <p:nvPr/>
            </p:nvSpPr>
            <p:spPr>
              <a:xfrm>
                <a:off x="3457064" y="5501872"/>
                <a:ext cx="374885" cy="20005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Shift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9B5444-A3D5-7A53-4909-74503E40B7A6}"/>
                  </a:ext>
                </a:extLst>
              </p:cNvPr>
              <p:cNvSpPr txBox="1"/>
              <p:nvPr/>
            </p:nvSpPr>
            <p:spPr>
              <a:xfrm>
                <a:off x="2331974" y="5494939"/>
                <a:ext cx="678207" cy="2308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Short PUT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1D66ACD-B3BC-FEF9-1E93-286A770080F1}"/>
                </a:ext>
              </a:extLst>
            </p:cNvPr>
            <p:cNvGrpSpPr/>
            <p:nvPr/>
          </p:nvGrpSpPr>
          <p:grpSpPr>
            <a:xfrm>
              <a:off x="7387823" y="1796284"/>
              <a:ext cx="4277436" cy="2604608"/>
              <a:chOff x="7387823" y="1796284"/>
              <a:chExt cx="4277436" cy="2604608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97B1868-F2AF-55A4-4301-7B3F5DAB1E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5305" y="4118715"/>
                <a:ext cx="0" cy="251988"/>
              </a:xfrm>
              <a:prstGeom prst="straightConnector1">
                <a:avLst/>
              </a:prstGeom>
              <a:ln w="12700">
                <a:prstDash val="dash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A965CF5-709C-9021-30C5-71136F3C9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87823" y="4393261"/>
                <a:ext cx="916001" cy="7631"/>
              </a:xfrm>
              <a:prstGeom prst="line">
                <a:avLst/>
              </a:prstGeom>
              <a:ln w="9525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3878E1C-96B2-C6ED-3A22-6A628D8CDD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7581" y="4118715"/>
                <a:ext cx="1048606" cy="3815"/>
              </a:xfrm>
              <a:prstGeom prst="line">
                <a:avLst/>
              </a:prstGeom>
              <a:ln w="9525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0CA27DF-0EE5-C2C3-CA89-B96CF1D106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61884" y="3730213"/>
                <a:ext cx="0" cy="339578"/>
              </a:xfrm>
              <a:prstGeom prst="straightConnector1">
                <a:avLst/>
              </a:prstGeom>
              <a:ln w="12700">
                <a:prstDash val="dash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AE172-7D7C-08DC-52EF-0A659A94DA3F}"/>
                  </a:ext>
                </a:extLst>
              </p:cNvPr>
              <p:cNvSpPr txBox="1"/>
              <p:nvPr/>
            </p:nvSpPr>
            <p:spPr>
              <a:xfrm>
                <a:off x="9973342" y="4187758"/>
                <a:ext cx="369047" cy="20005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Shift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494E57A-08FC-525E-A8B7-E60224291C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50153" y="3730213"/>
                <a:ext cx="915106" cy="3815"/>
              </a:xfrm>
              <a:prstGeom prst="line">
                <a:avLst/>
              </a:prstGeom>
              <a:ln w="9525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96802D0-6F94-D37D-0AA8-878C6D6B5887}"/>
                  </a:ext>
                </a:extLst>
              </p:cNvPr>
              <p:cNvSpPr txBox="1"/>
              <p:nvPr/>
            </p:nvSpPr>
            <p:spPr>
              <a:xfrm>
                <a:off x="11005676" y="3799974"/>
                <a:ext cx="369047" cy="20005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Shift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57DF123-C494-3282-FE38-97BF097E25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38081" y="2098585"/>
                <a:ext cx="915106" cy="3815"/>
              </a:xfrm>
              <a:prstGeom prst="line">
                <a:avLst/>
              </a:prstGeom>
              <a:ln w="9525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8B17703-EA59-25BE-C59F-B1D77F3B0306}"/>
                  </a:ext>
                </a:extLst>
              </p:cNvPr>
              <p:cNvSpPr txBox="1"/>
              <p:nvPr/>
            </p:nvSpPr>
            <p:spPr>
              <a:xfrm>
                <a:off x="10995022" y="1796284"/>
                <a:ext cx="369047" cy="20005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Shift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0508E63-869A-9A9E-67F8-4838D2AE9059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1207706" y="2137292"/>
                <a:ext cx="8440" cy="186239"/>
              </a:xfrm>
              <a:prstGeom prst="straightConnector1">
                <a:avLst/>
              </a:prstGeom>
              <a:ln w="12700">
                <a:prstDash val="dash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722E2F5-07E1-5943-38B5-1DE539F52C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6146" y="2959479"/>
                <a:ext cx="0" cy="736024"/>
              </a:xfrm>
              <a:prstGeom prst="straightConnector1">
                <a:avLst/>
              </a:prstGeom>
              <a:ln w="12700">
                <a:prstDash val="dash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F6F5622-F0EA-0C3E-5B5D-9A05A4ADAAF9}"/>
              </a:ext>
            </a:extLst>
          </p:cNvPr>
          <p:cNvGrpSpPr/>
          <p:nvPr/>
        </p:nvGrpSpPr>
        <p:grpSpPr>
          <a:xfrm>
            <a:off x="6428103" y="2429048"/>
            <a:ext cx="5497848" cy="4294840"/>
            <a:chOff x="6244514" y="1986256"/>
            <a:chExt cx="5497848" cy="4294840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A3BAE97-515E-2BCA-2422-48F52CFF2D41}"/>
                </a:ext>
              </a:extLst>
            </p:cNvPr>
            <p:cNvGrpSpPr/>
            <p:nvPr/>
          </p:nvGrpSpPr>
          <p:grpSpPr>
            <a:xfrm>
              <a:off x="6244514" y="1986256"/>
              <a:ext cx="5497848" cy="4294840"/>
              <a:chOff x="6244514" y="1986256"/>
              <a:chExt cx="5497848" cy="4294840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AC85BDE-2B19-FB02-2931-1FC9D21CE953}"/>
                  </a:ext>
                </a:extLst>
              </p:cNvPr>
              <p:cNvGrpSpPr/>
              <p:nvPr/>
            </p:nvGrpSpPr>
            <p:grpSpPr>
              <a:xfrm>
                <a:off x="6244514" y="1986256"/>
                <a:ext cx="5497848" cy="4294840"/>
                <a:chOff x="5787875" y="922137"/>
                <a:chExt cx="6047468" cy="4294840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7B568645-9E36-EEF8-EBCF-095A5B6A047A}"/>
                    </a:ext>
                  </a:extLst>
                </p:cNvPr>
                <p:cNvGrpSpPr/>
                <p:nvPr/>
              </p:nvGrpSpPr>
              <p:grpSpPr>
                <a:xfrm>
                  <a:off x="5787875" y="1207537"/>
                  <a:ext cx="6047468" cy="4009440"/>
                  <a:chOff x="1554005" y="2290549"/>
                  <a:chExt cx="6143129" cy="4009440"/>
                </a:xfrm>
              </p:grpSpPr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C07570EC-CC54-5994-5CC6-B5343A4F8411}"/>
                      </a:ext>
                    </a:extLst>
                  </p:cNvPr>
                  <p:cNvSpPr/>
                  <p:nvPr/>
                </p:nvSpPr>
                <p:spPr>
                  <a:xfrm>
                    <a:off x="4121102" y="2732554"/>
                    <a:ext cx="1331547" cy="211539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04B7727D-5283-F093-37D0-1C0A49934C79}"/>
                      </a:ext>
                    </a:extLst>
                  </p:cNvPr>
                  <p:cNvSpPr/>
                  <p:nvPr/>
                </p:nvSpPr>
                <p:spPr>
                  <a:xfrm>
                    <a:off x="3140101" y="3154580"/>
                    <a:ext cx="969651" cy="204838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FAFAAF4-348C-B18D-F814-CCA4C3911B0C}"/>
                      </a:ext>
                    </a:extLst>
                  </p:cNvPr>
                  <p:cNvSpPr/>
                  <p:nvPr/>
                </p:nvSpPr>
                <p:spPr>
                  <a:xfrm>
                    <a:off x="2164623" y="3186644"/>
                    <a:ext cx="969651" cy="226830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F938AD77-F511-3731-A97B-415CFE44F900}"/>
                      </a:ext>
                    </a:extLst>
                  </p:cNvPr>
                  <p:cNvSpPr/>
                  <p:nvPr/>
                </p:nvSpPr>
                <p:spPr>
                  <a:xfrm>
                    <a:off x="5464607" y="2290549"/>
                    <a:ext cx="1094601" cy="198418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A63C742C-6C40-973B-CA02-6BD6A2B78879}"/>
                      </a:ext>
                    </a:extLst>
                  </p:cNvPr>
                  <p:cNvSpPr/>
                  <p:nvPr/>
                </p:nvSpPr>
                <p:spPr>
                  <a:xfrm>
                    <a:off x="6582515" y="2697843"/>
                    <a:ext cx="971254" cy="131592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D9E5B99D-18D8-BD8E-8DDF-1BB16CD3F412}"/>
                      </a:ext>
                    </a:extLst>
                  </p:cNvPr>
                  <p:cNvGrpSpPr/>
                  <p:nvPr/>
                </p:nvGrpSpPr>
                <p:grpSpPr>
                  <a:xfrm>
                    <a:off x="3140103" y="3186644"/>
                    <a:ext cx="3430759" cy="2308266"/>
                    <a:chOff x="3534821" y="3972294"/>
                    <a:chExt cx="3430759" cy="2308266"/>
                  </a:xfrm>
                </p:grpSpPr>
                <p:cxnSp>
                  <p:nvCxnSpPr>
                    <p:cNvPr id="104" name="Straight Connector 103">
                      <a:extLst>
                        <a:ext uri="{FF2B5EF4-FFF2-40B4-BE49-F238E27FC236}">
                          <a16:creationId xmlns:a16="http://schemas.microsoft.com/office/drawing/2014/main" id="{2995ACD6-D04A-3CCE-9161-7368ABF232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847673" y="3972294"/>
                      <a:ext cx="0" cy="2268303"/>
                    </a:xfrm>
                    <a:prstGeom prst="line">
                      <a:avLst/>
                    </a:prstGeom>
                    <a:ln w="12700">
                      <a:prstDash val="sysDot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BF71E11E-BF79-B2B2-F635-E6FDB9CEEAE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534821" y="4012257"/>
                      <a:ext cx="0" cy="2268303"/>
                    </a:xfrm>
                    <a:prstGeom prst="line">
                      <a:avLst/>
                    </a:prstGeom>
                    <a:ln w="12700">
                      <a:prstDash val="sysDot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Connector 105">
                      <a:extLst>
                        <a:ext uri="{FF2B5EF4-FFF2-40B4-BE49-F238E27FC236}">
                          <a16:creationId xmlns:a16="http://schemas.microsoft.com/office/drawing/2014/main" id="{F1D694E7-BC1F-F183-9838-4BD90CDB0A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965580" y="3972294"/>
                      <a:ext cx="0" cy="2268303"/>
                    </a:xfrm>
                    <a:prstGeom prst="line">
                      <a:avLst/>
                    </a:prstGeom>
                    <a:ln w="12700">
                      <a:prstDash val="sysDot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Straight Connector 106">
                      <a:extLst>
                        <a:ext uri="{FF2B5EF4-FFF2-40B4-BE49-F238E27FC236}">
                          <a16:creationId xmlns:a16="http://schemas.microsoft.com/office/drawing/2014/main" id="{B67A9505-78ED-1D4C-ECB5-6D425164AB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516124" y="4012257"/>
                      <a:ext cx="0" cy="2268303"/>
                    </a:xfrm>
                    <a:prstGeom prst="line">
                      <a:avLst/>
                    </a:prstGeom>
                    <a:ln w="12700">
                      <a:prstDash val="sysDot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C0FBDCA8-87FA-DD82-B11F-D9694167976B}"/>
                      </a:ext>
                    </a:extLst>
                  </p:cNvPr>
                  <p:cNvSpPr txBox="1"/>
                  <p:nvPr/>
                </p:nvSpPr>
                <p:spPr>
                  <a:xfrm>
                    <a:off x="4016683" y="5976824"/>
                    <a:ext cx="1790348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Days from Expiry</a:t>
                    </a:r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88E9ABB9-8C8E-E51A-BC5E-AB6885FA921B}"/>
                      </a:ext>
                    </a:extLst>
                  </p:cNvPr>
                  <p:cNvSpPr txBox="1"/>
                  <p:nvPr/>
                </p:nvSpPr>
                <p:spPr>
                  <a:xfrm>
                    <a:off x="2056382" y="5744498"/>
                    <a:ext cx="564075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          4                          3                            2                             1                       0  </a:t>
                    </a:r>
                  </a:p>
                </p:txBody>
              </p:sp>
              <p:cxnSp>
                <p:nvCxnSpPr>
                  <p:cNvPr id="97" name="Straight Arrow Connector 96">
                    <a:extLst>
                      <a:ext uri="{FF2B5EF4-FFF2-40B4-BE49-F238E27FC236}">
                        <a16:creationId xmlns:a16="http://schemas.microsoft.com/office/drawing/2014/main" id="{F70776D2-4E71-81A5-BB21-E0805C3F0A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41925" y="5748853"/>
                    <a:ext cx="5818047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Arrow Connector 97">
                    <a:extLst>
                      <a:ext uri="{FF2B5EF4-FFF2-40B4-BE49-F238E27FC236}">
                        <a16:creationId xmlns:a16="http://schemas.microsoft.com/office/drawing/2014/main" id="{7D5B9099-E144-DE0B-356F-13BEFA2D15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60290" y="3164086"/>
                    <a:ext cx="27670" cy="2712252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D72B485B-5824-23EB-15C1-D81703EAD72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45092" y="4076611"/>
                    <a:ext cx="1540992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/>
                      <a:t>Index Price</a:t>
                    </a:r>
                  </a:p>
                </p:txBody>
              </p:sp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BCE20AB1-E5F9-F80E-9DB2-BB619B32462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9624" y="2905767"/>
                    <a:ext cx="810443" cy="23083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/>
                      <a:t>Short CALL</a:t>
                    </a:r>
                  </a:p>
                </p:txBody>
              </p:sp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F9E95713-7363-DC88-7BCD-FCE5F5C74166}"/>
                      </a:ext>
                    </a:extLst>
                  </p:cNvPr>
                  <p:cNvSpPr txBox="1"/>
                  <p:nvPr/>
                </p:nvSpPr>
                <p:spPr>
                  <a:xfrm>
                    <a:off x="3457064" y="5501872"/>
                    <a:ext cx="374885" cy="20005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Shift</a:t>
                    </a:r>
                  </a:p>
                </p:txBody>
              </p:sp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D6E5BC80-5676-70FE-E13C-DC08D9DE2FEF}"/>
                      </a:ext>
                    </a:extLst>
                  </p:cNvPr>
                  <p:cNvSpPr txBox="1"/>
                  <p:nvPr/>
                </p:nvSpPr>
                <p:spPr>
                  <a:xfrm>
                    <a:off x="2331974" y="5494939"/>
                    <a:ext cx="742793" cy="23083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/>
                      <a:t>Short PUT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8E7BBAEE-3513-35E9-81B1-7941FD3D43AE}"/>
                    </a:ext>
                  </a:extLst>
                </p:cNvPr>
                <p:cNvGrpSpPr/>
                <p:nvPr/>
              </p:nvGrpSpPr>
              <p:grpSpPr>
                <a:xfrm>
                  <a:off x="7387823" y="922137"/>
                  <a:ext cx="4277436" cy="3478755"/>
                  <a:chOff x="7387823" y="922137"/>
                  <a:chExt cx="4277436" cy="3478755"/>
                </a:xfrm>
              </p:grpSpPr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320CE0D2-F1AD-7D9E-5575-1657CBD67C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825305" y="4118715"/>
                    <a:ext cx="0" cy="251988"/>
                  </a:xfrm>
                  <a:prstGeom prst="straightConnector1">
                    <a:avLst/>
                  </a:prstGeom>
                  <a:ln w="12700">
                    <a:prstDash val="dashDot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3DB67634-17B6-4C6D-833A-B260FDE9D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387823" y="4393261"/>
                    <a:ext cx="916001" cy="7631"/>
                  </a:xfrm>
                  <a:prstGeom prst="line">
                    <a:avLst/>
                  </a:prstGeom>
                  <a:ln w="9525"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AB901705-0480-91CF-72EC-C9294E874C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635991" y="3755967"/>
                    <a:ext cx="1048606" cy="3815"/>
                  </a:xfrm>
                  <a:prstGeom prst="line">
                    <a:avLst/>
                  </a:prstGeom>
                  <a:ln w="9525"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Arrow Connector 80">
                    <a:extLst>
                      <a:ext uri="{FF2B5EF4-FFF2-40B4-BE49-F238E27FC236}">
                        <a16:creationId xmlns:a16="http://schemas.microsoft.com/office/drawing/2014/main" id="{9BE69A87-6940-3FE5-6C11-861575B95BB1}"/>
                      </a:ext>
                    </a:extLst>
                  </p:cNvPr>
                  <p:cNvCxnSpPr>
                    <a:cxnSpLocks/>
                    <a:endCxn id="120" idx="2"/>
                  </p:cNvCxnSpPr>
                  <p:nvPr/>
                </p:nvCxnSpPr>
                <p:spPr>
                  <a:xfrm flipV="1">
                    <a:off x="10170496" y="3199348"/>
                    <a:ext cx="2510" cy="487961"/>
                  </a:xfrm>
                  <a:prstGeom prst="straightConnector1">
                    <a:avLst/>
                  </a:prstGeom>
                  <a:ln w="12700">
                    <a:prstDash val="dashDot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E9116DB-8209-5ADA-91C3-6967A54713E5}"/>
                      </a:ext>
                    </a:extLst>
                  </p:cNvPr>
                  <p:cNvSpPr txBox="1"/>
                  <p:nvPr/>
                </p:nvSpPr>
                <p:spPr>
                  <a:xfrm>
                    <a:off x="9974672" y="3834378"/>
                    <a:ext cx="414589" cy="20005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Shift</a:t>
                    </a:r>
                  </a:p>
                </p:txBody>
              </p: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DD0C672D-560C-45C8-5CC7-4C06ED63CE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750153" y="3730213"/>
                    <a:ext cx="915106" cy="3815"/>
                  </a:xfrm>
                  <a:prstGeom prst="line">
                    <a:avLst/>
                  </a:prstGeom>
                  <a:ln w="9525"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EC731DB-0703-D979-D7C4-D173B8712490}"/>
                      </a:ext>
                    </a:extLst>
                  </p:cNvPr>
                  <p:cNvSpPr txBox="1"/>
                  <p:nvPr/>
                </p:nvSpPr>
                <p:spPr>
                  <a:xfrm>
                    <a:off x="11005676" y="3799974"/>
                    <a:ext cx="479297" cy="20005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Shift</a:t>
                    </a:r>
                  </a:p>
                </p:txBody>
              </p: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49C13FD2-3293-8CF6-0299-4F0F518104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738081" y="1224437"/>
                    <a:ext cx="915106" cy="3815"/>
                  </a:xfrm>
                  <a:prstGeom prst="line">
                    <a:avLst/>
                  </a:prstGeom>
                  <a:ln w="9525"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33BE64FB-E36D-710A-A10B-0A7728FCC443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5021" y="922137"/>
                    <a:ext cx="386029" cy="20005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Shift</a:t>
                    </a:r>
                  </a:p>
                </p:txBody>
              </p: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942BC261-42F0-4C0C-D35D-F96ECFF742F8}"/>
                      </a:ext>
                    </a:extLst>
                  </p:cNvPr>
                  <p:cNvCxnSpPr>
                    <a:cxnSpLocks/>
                    <a:endCxn id="93" idx="0"/>
                  </p:cNvCxnSpPr>
                  <p:nvPr/>
                </p:nvCxnSpPr>
                <p:spPr>
                  <a:xfrm>
                    <a:off x="11203646" y="1256978"/>
                    <a:ext cx="12499" cy="357853"/>
                  </a:xfrm>
                  <a:prstGeom prst="straightConnector1">
                    <a:avLst/>
                  </a:prstGeom>
                  <a:ln w="12700">
                    <a:prstDash val="dashDot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Arrow Connector 87">
                    <a:extLst>
                      <a:ext uri="{FF2B5EF4-FFF2-40B4-BE49-F238E27FC236}">
                        <a16:creationId xmlns:a16="http://schemas.microsoft.com/office/drawing/2014/main" id="{CAC060F3-3D17-8AA9-35F5-48114C53B8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216146" y="2959479"/>
                    <a:ext cx="0" cy="736024"/>
                  </a:xfrm>
                  <a:prstGeom prst="straightConnector1">
                    <a:avLst/>
                  </a:prstGeom>
                  <a:ln w="12700">
                    <a:prstDash val="dashDot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3EADB75B-BE34-0E7D-8459-3009F5667E93}"/>
                  </a:ext>
                </a:extLst>
              </p:cNvPr>
              <p:cNvSpPr/>
              <p:nvPr/>
            </p:nvSpPr>
            <p:spPr>
              <a:xfrm>
                <a:off x="6790992" y="2719379"/>
                <a:ext cx="4839297" cy="2608956"/>
              </a:xfrm>
              <a:custGeom>
                <a:avLst/>
                <a:gdLst>
                  <a:gd name="connsiteX0" fmla="*/ 0 w 4839297"/>
                  <a:gd name="connsiteY0" fmla="*/ 2117922 h 2608956"/>
                  <a:gd name="connsiteX1" fmla="*/ 454831 w 4839297"/>
                  <a:gd name="connsiteY1" fmla="*/ 2539588 h 2608956"/>
                  <a:gd name="connsiteX2" fmla="*/ 753314 w 4839297"/>
                  <a:gd name="connsiteY2" fmla="*/ 838710 h 2608956"/>
                  <a:gd name="connsiteX3" fmla="*/ 1312377 w 4839297"/>
                  <a:gd name="connsiteY3" fmla="*/ 1791012 h 2608956"/>
                  <a:gd name="connsiteX4" fmla="*/ 1648762 w 4839297"/>
                  <a:gd name="connsiteY4" fmla="*/ 819758 h 2608956"/>
                  <a:gd name="connsiteX5" fmla="*/ 2179399 w 4839297"/>
                  <a:gd name="connsiteY5" fmla="*/ 999796 h 2608956"/>
                  <a:gd name="connsiteX6" fmla="*/ 2738462 w 4839297"/>
                  <a:gd name="connsiteY6" fmla="*/ 701313 h 2608956"/>
                  <a:gd name="connsiteX7" fmla="*/ 3202768 w 4839297"/>
                  <a:gd name="connsiteY7" fmla="*/ 1004534 h 2608956"/>
                  <a:gd name="connsiteX8" fmla="*/ 3657600 w 4839297"/>
                  <a:gd name="connsiteY8" fmla="*/ 115 h 2608956"/>
                  <a:gd name="connsiteX9" fmla="*/ 4770988 w 4839297"/>
                  <a:gd name="connsiteY9" fmla="*/ 1075601 h 2608956"/>
                  <a:gd name="connsiteX10" fmla="*/ 4723610 w 4839297"/>
                  <a:gd name="connsiteY10" fmla="*/ 1023485 h 2608956"/>
                  <a:gd name="connsiteX11" fmla="*/ 4723610 w 4839297"/>
                  <a:gd name="connsiteY11" fmla="*/ 1023485 h 2608956"/>
                  <a:gd name="connsiteX12" fmla="*/ 4723610 w 4839297"/>
                  <a:gd name="connsiteY12" fmla="*/ 1023485 h 2608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39297" h="2608956">
                    <a:moveTo>
                      <a:pt x="0" y="2117922"/>
                    </a:moveTo>
                    <a:cubicBezTo>
                      <a:pt x="164639" y="2435356"/>
                      <a:pt x="329279" y="2752790"/>
                      <a:pt x="454831" y="2539588"/>
                    </a:cubicBezTo>
                    <a:cubicBezTo>
                      <a:pt x="580383" y="2326386"/>
                      <a:pt x="610390" y="963473"/>
                      <a:pt x="753314" y="838710"/>
                    </a:cubicBezTo>
                    <a:cubicBezTo>
                      <a:pt x="896238" y="713947"/>
                      <a:pt x="1163136" y="1794171"/>
                      <a:pt x="1312377" y="1791012"/>
                    </a:cubicBezTo>
                    <a:cubicBezTo>
                      <a:pt x="1461618" y="1787853"/>
                      <a:pt x="1504259" y="951627"/>
                      <a:pt x="1648762" y="819758"/>
                    </a:cubicBezTo>
                    <a:cubicBezTo>
                      <a:pt x="1793265" y="687889"/>
                      <a:pt x="1997783" y="1019537"/>
                      <a:pt x="2179399" y="999796"/>
                    </a:cubicBezTo>
                    <a:cubicBezTo>
                      <a:pt x="2361015" y="980055"/>
                      <a:pt x="2567901" y="700523"/>
                      <a:pt x="2738462" y="701313"/>
                    </a:cubicBezTo>
                    <a:cubicBezTo>
                      <a:pt x="2909023" y="702103"/>
                      <a:pt x="3049579" y="1121400"/>
                      <a:pt x="3202768" y="1004534"/>
                    </a:cubicBezTo>
                    <a:cubicBezTo>
                      <a:pt x="3355957" y="887668"/>
                      <a:pt x="3396230" y="-11730"/>
                      <a:pt x="3657600" y="115"/>
                    </a:cubicBezTo>
                    <a:cubicBezTo>
                      <a:pt x="3918970" y="11959"/>
                      <a:pt x="4593320" y="905039"/>
                      <a:pt x="4770988" y="1075601"/>
                    </a:cubicBezTo>
                    <a:cubicBezTo>
                      <a:pt x="4948656" y="1246163"/>
                      <a:pt x="4723610" y="1023485"/>
                      <a:pt x="4723610" y="1023485"/>
                    </a:cubicBezTo>
                    <a:lnTo>
                      <a:pt x="4723610" y="1023485"/>
                    </a:lnTo>
                    <a:lnTo>
                      <a:pt x="4723610" y="102348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EF091F4-0655-D60F-46C8-342551DEB5B2}"/>
                  </a:ext>
                </a:extLst>
              </p:cNvPr>
              <p:cNvSpPr/>
              <p:nvPr/>
            </p:nvSpPr>
            <p:spPr>
              <a:xfrm>
                <a:off x="6807204" y="3813948"/>
                <a:ext cx="851585" cy="1635752"/>
              </a:xfrm>
              <a:prstGeom prst="rect">
                <a:avLst/>
              </a:prstGeom>
              <a:solidFill>
                <a:srgbClr val="92D050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30B056B-7E29-0AE2-D3A2-FC211A536352}"/>
                  </a:ext>
                </a:extLst>
              </p:cNvPr>
              <p:cNvSpPr/>
              <p:nvPr/>
            </p:nvSpPr>
            <p:spPr>
              <a:xfrm>
                <a:off x="7646075" y="3686464"/>
                <a:ext cx="885182" cy="1477987"/>
              </a:xfrm>
              <a:prstGeom prst="rect">
                <a:avLst/>
              </a:prstGeom>
              <a:solidFill>
                <a:srgbClr val="92D050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8C31FF6-08B7-8D31-5B42-3963DCBD7D05}"/>
                  </a:ext>
                </a:extLst>
              </p:cNvPr>
              <p:cNvSpPr/>
              <p:nvPr/>
            </p:nvSpPr>
            <p:spPr>
              <a:xfrm>
                <a:off x="8513872" y="3358010"/>
                <a:ext cx="1214236" cy="1476761"/>
              </a:xfrm>
              <a:prstGeom prst="rect">
                <a:avLst/>
              </a:prstGeom>
              <a:solidFill>
                <a:srgbClr val="92D050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83CB7C8-8583-3AA0-8E11-B96C02E8D495}"/>
                  </a:ext>
                </a:extLst>
              </p:cNvPr>
              <p:cNvSpPr/>
              <p:nvPr/>
            </p:nvSpPr>
            <p:spPr>
              <a:xfrm>
                <a:off x="9741294" y="2994112"/>
                <a:ext cx="979623" cy="1275074"/>
              </a:xfrm>
              <a:prstGeom prst="rect">
                <a:avLst/>
              </a:prstGeom>
              <a:solidFill>
                <a:srgbClr val="92D050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D42CC93-A043-77F9-32B7-0FD8A522D443}"/>
                  </a:ext>
                </a:extLst>
              </p:cNvPr>
              <p:cNvSpPr/>
              <p:nvPr/>
            </p:nvSpPr>
            <p:spPr>
              <a:xfrm>
                <a:off x="10727403" y="2935552"/>
                <a:ext cx="913044" cy="1039439"/>
              </a:xfrm>
              <a:prstGeom prst="rect">
                <a:avLst/>
              </a:prstGeom>
              <a:solidFill>
                <a:srgbClr val="92D050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53D5312F-F8A2-C934-71F2-EE0626BF10C5}"/>
                  </a:ext>
                </a:extLst>
              </p:cNvPr>
              <p:cNvSpPr/>
              <p:nvPr/>
            </p:nvSpPr>
            <p:spPr>
              <a:xfrm>
                <a:off x="6812370" y="3269860"/>
                <a:ext cx="838158" cy="5481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A8E19DF-288C-3340-5CDF-CB5BB4F5067D}"/>
                  </a:ext>
                </a:extLst>
              </p:cNvPr>
              <p:cNvSpPr/>
              <p:nvPr/>
            </p:nvSpPr>
            <p:spPr>
              <a:xfrm>
                <a:off x="7654309" y="3237853"/>
                <a:ext cx="897363" cy="4692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66840D2-3739-93F6-2853-CB064A025E71}"/>
                  </a:ext>
                </a:extLst>
              </p:cNvPr>
              <p:cNvSpPr/>
              <p:nvPr/>
            </p:nvSpPr>
            <p:spPr>
              <a:xfrm>
                <a:off x="8565151" y="2906788"/>
                <a:ext cx="1173114" cy="4692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7B240238-5562-040E-B9B6-A7804A98AADB}"/>
                  </a:ext>
                </a:extLst>
              </p:cNvPr>
              <p:cNvSpPr/>
              <p:nvPr/>
            </p:nvSpPr>
            <p:spPr>
              <a:xfrm>
                <a:off x="9747571" y="2491411"/>
                <a:ext cx="994205" cy="5027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8A39D9F5-F4A3-8E46-AB38-BBA85408E6F5}"/>
                  </a:ext>
                </a:extLst>
              </p:cNvPr>
              <p:cNvSpPr/>
              <p:nvPr/>
            </p:nvSpPr>
            <p:spPr>
              <a:xfrm>
                <a:off x="10727404" y="2777139"/>
                <a:ext cx="902886" cy="19042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0486F45-23FC-7BE2-818C-20B5514EFB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08524" y="5160736"/>
                <a:ext cx="1129741" cy="3715"/>
              </a:xfrm>
              <a:prstGeom prst="line">
                <a:avLst/>
              </a:prstGeom>
              <a:ln w="9525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02E8FCD-D1FF-4B00-6DC4-C3E5E1A08FC0}"/>
                  </a:ext>
                </a:extLst>
              </p:cNvPr>
              <p:cNvSpPr txBox="1"/>
              <p:nvPr/>
            </p:nvSpPr>
            <p:spPr>
              <a:xfrm>
                <a:off x="8913770" y="5225966"/>
                <a:ext cx="350194" cy="20005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Shift</a:t>
                </a:r>
              </a:p>
            </p:txBody>
          </p: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87EC3C32-73B9-2301-1856-347A58AC7D7A}"/>
                  </a:ext>
                </a:extLst>
              </p:cNvPr>
              <p:cNvCxnSpPr>
                <a:cxnSpLocks/>
                <a:endCxn id="119" idx="2"/>
              </p:cNvCxnSpPr>
              <p:nvPr/>
            </p:nvCxnSpPr>
            <p:spPr>
              <a:xfrm flipH="1" flipV="1">
                <a:off x="9120990" y="4834771"/>
                <a:ext cx="16810" cy="325964"/>
              </a:xfrm>
              <a:prstGeom prst="straightConnector1">
                <a:avLst/>
              </a:prstGeom>
              <a:ln w="12700">
                <a:prstDash val="dash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D878413-6ECC-77BD-CC35-BEBA65586243}"/>
                  </a:ext>
                </a:extLst>
              </p:cNvPr>
              <p:cNvCxnSpPr>
                <a:cxnSpLocks/>
                <a:stCxn id="124" idx="3"/>
              </p:cNvCxnSpPr>
              <p:nvPr/>
            </p:nvCxnSpPr>
            <p:spPr>
              <a:xfrm flipH="1" flipV="1">
                <a:off x="8541687" y="3135607"/>
                <a:ext cx="1196578" cy="5799"/>
              </a:xfrm>
              <a:prstGeom prst="line">
                <a:avLst/>
              </a:prstGeom>
              <a:ln w="9525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51D9397-E444-20DE-249E-ADC836B58C32}"/>
                  </a:ext>
                </a:extLst>
              </p:cNvPr>
              <p:cNvSpPr txBox="1"/>
              <p:nvPr/>
            </p:nvSpPr>
            <p:spPr>
              <a:xfrm>
                <a:off x="8833088" y="2352939"/>
                <a:ext cx="592613" cy="20005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>
                    <a:solidFill>
                      <a:schemeClr val="bg1">
                        <a:lumMod val="95000"/>
                      </a:schemeClr>
                    </a:solidFill>
                  </a:rPr>
                  <a:t>Shift Away</a:t>
                </a: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FBAD4B1-F0E5-446A-3AA5-912CE88C34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47571" y="2701225"/>
                <a:ext cx="1000664" cy="0"/>
              </a:xfrm>
              <a:prstGeom prst="line">
                <a:avLst/>
              </a:prstGeom>
              <a:ln w="9525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53DCFD1-FC72-21E6-C70C-E09A47F70014}"/>
                  </a:ext>
                </a:extLst>
              </p:cNvPr>
              <p:cNvSpPr txBox="1"/>
              <p:nvPr/>
            </p:nvSpPr>
            <p:spPr>
              <a:xfrm>
                <a:off x="9878481" y="2022625"/>
                <a:ext cx="592613" cy="20005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>
                    <a:solidFill>
                      <a:schemeClr val="bg1">
                        <a:lumMod val="95000"/>
                      </a:schemeClr>
                    </a:solidFill>
                  </a:rPr>
                  <a:t>Shift Away</a:t>
                </a:r>
              </a:p>
            </p:txBody>
          </p: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88DEEDBD-9EEB-601B-48F6-FD1DB4BA49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45325" y="2650545"/>
                <a:ext cx="2282" cy="487961"/>
              </a:xfrm>
              <a:prstGeom prst="straightConnector1">
                <a:avLst/>
              </a:prstGeom>
              <a:ln w="12700">
                <a:prstDash val="dash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433B98BB-90C4-1005-9CFE-7DC937484A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74788" y="2239803"/>
                <a:ext cx="2282" cy="487961"/>
              </a:xfrm>
              <a:prstGeom prst="straightConnector1">
                <a:avLst/>
              </a:prstGeom>
              <a:ln w="12700">
                <a:prstDash val="dash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E76BA0D-C473-B1FF-DDFF-D90C17611DDC}"/>
                </a:ext>
              </a:extLst>
            </p:cNvPr>
            <p:cNvSpPr/>
            <p:nvPr/>
          </p:nvSpPr>
          <p:spPr>
            <a:xfrm>
              <a:off x="7651554" y="3126933"/>
              <a:ext cx="897363" cy="133700"/>
            </a:xfrm>
            <a:prstGeom prst="rect">
              <a:avLst/>
            </a:prstGeom>
            <a:solidFill>
              <a:srgbClr val="FF00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2CABFDC-3190-4B2D-7583-98C31E5A5DF5}"/>
                </a:ext>
              </a:extLst>
            </p:cNvPr>
            <p:cNvSpPr/>
            <p:nvPr/>
          </p:nvSpPr>
          <p:spPr>
            <a:xfrm>
              <a:off x="8542837" y="2727027"/>
              <a:ext cx="1173114" cy="195295"/>
            </a:xfrm>
            <a:prstGeom prst="rect">
              <a:avLst/>
            </a:prstGeom>
            <a:solidFill>
              <a:srgbClr val="FF00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5013EBB-C86B-3754-0176-47510F839DB7}"/>
                </a:ext>
              </a:extLst>
            </p:cNvPr>
            <p:cNvSpPr/>
            <p:nvPr/>
          </p:nvSpPr>
          <p:spPr>
            <a:xfrm>
              <a:off x="6787553" y="3152456"/>
              <a:ext cx="866004" cy="117404"/>
            </a:xfrm>
            <a:prstGeom prst="rect">
              <a:avLst/>
            </a:prstGeom>
            <a:solidFill>
              <a:srgbClr val="FF00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793AB38-D99B-A0B4-19B5-CDD6CC0198A9}"/>
                </a:ext>
              </a:extLst>
            </p:cNvPr>
            <p:cNvSpPr/>
            <p:nvPr/>
          </p:nvSpPr>
          <p:spPr>
            <a:xfrm>
              <a:off x="9733639" y="2283127"/>
              <a:ext cx="987277" cy="215086"/>
            </a:xfrm>
            <a:prstGeom prst="rect">
              <a:avLst/>
            </a:prstGeom>
            <a:solidFill>
              <a:srgbClr val="FF00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6814715-5FDD-D9ED-B5B6-72DF80E417F9}"/>
                </a:ext>
              </a:extLst>
            </p:cNvPr>
            <p:cNvSpPr/>
            <p:nvPr/>
          </p:nvSpPr>
          <p:spPr>
            <a:xfrm>
              <a:off x="10730011" y="2697102"/>
              <a:ext cx="869233" cy="80035"/>
            </a:xfrm>
            <a:prstGeom prst="rect">
              <a:avLst/>
            </a:prstGeom>
            <a:solidFill>
              <a:srgbClr val="FF00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AD08B0AF-4361-5136-45CD-CB83B07EE98D}"/>
              </a:ext>
            </a:extLst>
          </p:cNvPr>
          <p:cNvSpPr txBox="1"/>
          <p:nvPr/>
        </p:nvSpPr>
        <p:spPr>
          <a:xfrm>
            <a:off x="6288711" y="1114934"/>
            <a:ext cx="58164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We define a </a:t>
            </a:r>
            <a:r>
              <a:rPr lang="en-US" sz="1500" b="1" dirty="0"/>
              <a:t>safe zone </a:t>
            </a:r>
            <a:r>
              <a:rPr lang="en-US" sz="1500" dirty="0"/>
              <a:t>which is 2/3 of range from one side.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When Market give sharp move and cross this zone, we enter into </a:t>
            </a:r>
            <a:r>
              <a:rPr lang="en-US" sz="1500" b="1" dirty="0"/>
              <a:t>alert zone</a:t>
            </a:r>
            <a:r>
              <a:rPr lang="en-US" sz="15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If we see a </a:t>
            </a:r>
            <a:r>
              <a:rPr lang="en-US" sz="1500" b="1" dirty="0"/>
              <a:t>reversal</a:t>
            </a:r>
            <a:r>
              <a:rPr lang="en-US" sz="1500" dirty="0"/>
              <a:t>, we stay (like in example when t = 3) else we shift positions away (t=2 we shifted). 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B2F1592F-F43F-D815-B46C-39685BC01BF6}"/>
              </a:ext>
            </a:extLst>
          </p:cNvPr>
          <p:cNvSpPr/>
          <p:nvPr/>
        </p:nvSpPr>
        <p:spPr>
          <a:xfrm>
            <a:off x="10750810" y="346494"/>
            <a:ext cx="236205" cy="137498"/>
          </a:xfrm>
          <a:prstGeom prst="roundRect">
            <a:avLst>
              <a:gd name="adj" fmla="val 330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B9DC27C-20E3-21E0-55D9-BD76DFAA14CF}"/>
              </a:ext>
            </a:extLst>
          </p:cNvPr>
          <p:cNvSpPr txBox="1"/>
          <p:nvPr/>
        </p:nvSpPr>
        <p:spPr>
          <a:xfrm>
            <a:off x="11127719" y="71015"/>
            <a:ext cx="85707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Zone for Call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9418AAA-E3A4-AF4C-B6A3-D47DB4B62FC9}"/>
              </a:ext>
            </a:extLst>
          </p:cNvPr>
          <p:cNvSpPr txBox="1"/>
          <p:nvPr/>
        </p:nvSpPr>
        <p:spPr>
          <a:xfrm>
            <a:off x="11048910" y="304003"/>
            <a:ext cx="102780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High Alert - Exit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ACCD5446-5A2C-C035-8A14-1087BA6900F8}"/>
              </a:ext>
            </a:extLst>
          </p:cNvPr>
          <p:cNvSpPr/>
          <p:nvPr/>
        </p:nvSpPr>
        <p:spPr>
          <a:xfrm>
            <a:off x="10759663" y="560813"/>
            <a:ext cx="236205" cy="137498"/>
          </a:xfrm>
          <a:prstGeom prst="roundRect">
            <a:avLst>
              <a:gd name="adj" fmla="val 33063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48B7546-C1DE-11DE-5C68-2D3AFBC86F5B}"/>
              </a:ext>
            </a:extLst>
          </p:cNvPr>
          <p:cNvSpPr txBox="1"/>
          <p:nvPr/>
        </p:nvSpPr>
        <p:spPr>
          <a:xfrm>
            <a:off x="11057763" y="512934"/>
            <a:ext cx="102780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Alert Zone 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EDD4CA28-CC7A-FC0A-CBF6-877635FBEBC6}"/>
              </a:ext>
            </a:extLst>
          </p:cNvPr>
          <p:cNvSpPr/>
          <p:nvPr/>
        </p:nvSpPr>
        <p:spPr>
          <a:xfrm>
            <a:off x="10769139" y="770627"/>
            <a:ext cx="236205" cy="137498"/>
          </a:xfrm>
          <a:prstGeom prst="roundRect">
            <a:avLst>
              <a:gd name="adj" fmla="val 3306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E98D125-CFAC-5AD4-28A9-E74EF78F6083}"/>
              </a:ext>
            </a:extLst>
          </p:cNvPr>
          <p:cNvSpPr txBox="1"/>
          <p:nvPr/>
        </p:nvSpPr>
        <p:spPr>
          <a:xfrm>
            <a:off x="11066616" y="739784"/>
            <a:ext cx="102780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Safe Zone 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F3C15CB-7EFA-7F47-C76A-05884ED5C99F}"/>
              </a:ext>
            </a:extLst>
          </p:cNvPr>
          <p:cNvSpPr/>
          <p:nvPr/>
        </p:nvSpPr>
        <p:spPr>
          <a:xfrm>
            <a:off x="10654682" y="0"/>
            <a:ext cx="1532173" cy="10403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2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1348</Words>
  <Application>Microsoft Office PowerPoint</Application>
  <PresentationFormat>Widescreen</PresentationFormat>
  <Paragraphs>174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Inter</vt:lpstr>
      <vt:lpstr>Söhne</vt:lpstr>
      <vt:lpstr>Wingdings</vt:lpstr>
      <vt:lpstr>Office Theme</vt:lpstr>
      <vt:lpstr>NIFTY 50 OPTION TRADING STRATEGY</vt:lpstr>
      <vt:lpstr>Neutral Strategy – Iron Condor</vt:lpstr>
      <vt:lpstr>Strategy</vt:lpstr>
      <vt:lpstr>Supporting Research &amp;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NIFTY 50 OPTION TRADING STRATEGY</dc:title>
  <dc:creator>Prateek Singh</dc:creator>
  <cp:lastModifiedBy>Prateek Singh</cp:lastModifiedBy>
  <cp:revision>13</cp:revision>
  <dcterms:created xsi:type="dcterms:W3CDTF">2023-06-10T12:24:35Z</dcterms:created>
  <dcterms:modified xsi:type="dcterms:W3CDTF">2023-06-11T18:04:59Z</dcterms:modified>
</cp:coreProperties>
</file>