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5" r:id="rId10"/>
    <p:sldId id="274" r:id="rId11"/>
    <p:sldId id="263" r:id="rId12"/>
    <p:sldId id="271" r:id="rId13"/>
    <p:sldId id="266" r:id="rId14"/>
    <p:sldId id="267" r:id="rId15"/>
    <p:sldId id="269" r:id="rId16"/>
    <p:sldId id="268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teek Singh" initials="p1" lastIdx="1" clrIdx="0">
    <p:extLst>
      <p:ext uri="{19B8F6BF-5375-455C-9EA6-DF929625EA0E}">
        <p15:presenceInfo xmlns:p15="http://schemas.microsoft.com/office/powerpoint/2012/main" userId="S::prateek.12008111@lpu.in::b44af3f1-231d-41bc-9bdb-4e47aec02ca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5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DBCACC0-EF57-4142-BFFE-04930428335F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PHP arrays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6666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999C1-DD9E-D089-07E0-EA7A31956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print_r</a:t>
            </a:r>
            <a:r>
              <a:rPr lang="en-US" dirty="0">
                <a:solidFill>
                  <a:schemeClr val="tx2"/>
                </a:solidFill>
              </a:rPr>
              <a:t>( );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C440B-9EEC-07EA-2F49-B30BF1560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</a:t>
            </a:r>
            <a:r>
              <a:rPr lang="en-US" b="1" dirty="0" err="1"/>
              <a:t>print_r</a:t>
            </a:r>
            <a:r>
              <a:rPr lang="en-US" b="1" dirty="0"/>
              <a:t>() </a:t>
            </a:r>
            <a:r>
              <a:rPr lang="en-US" dirty="0"/>
              <a:t>function in PHP is used to print the contents of an array in </a:t>
            </a:r>
            <a:r>
              <a:rPr lang="en-US" dirty="0">
                <a:highlight>
                  <a:srgbClr val="FFFF00"/>
                </a:highlight>
              </a:rPr>
              <a:t>a human-readable format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r>
              <a:rPr lang="en-US" dirty="0"/>
              <a:t>It will display the </a:t>
            </a:r>
            <a:r>
              <a:rPr lang="en-US" dirty="0">
                <a:highlight>
                  <a:srgbClr val="FFFF00"/>
                </a:highlight>
              </a:rPr>
              <a:t>structure of the array.</a:t>
            </a:r>
            <a:endParaRPr lang="en-IN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02723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 Through an Associative Array(for each loop)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$courses = array("INT220"=&gt;"PHP","INT221"=&gt;"Laravel","INT222"=&gt;"Node </a:t>
            </a:r>
            <a:r>
              <a:rPr lang="en-US" dirty="0" err="1">
                <a:solidFill>
                  <a:schemeClr val="tx2"/>
                </a:solidFill>
              </a:rPr>
              <a:t>js</a:t>
            </a:r>
            <a:r>
              <a:rPr lang="en-US" dirty="0">
                <a:solidFill>
                  <a:schemeClr val="tx2"/>
                </a:solidFill>
              </a:rPr>
              <a:t>");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2"/>
                </a:solidFill>
                <a:highlight>
                  <a:srgbClr val="FFFF00"/>
                </a:highlight>
              </a:rPr>
              <a:t>foreach</a:t>
            </a:r>
            <a:r>
              <a:rPr lang="en-US" dirty="0">
                <a:solidFill>
                  <a:schemeClr val="tx2"/>
                </a:solidFill>
                <a:highlight>
                  <a:srgbClr val="FFFF00"/>
                </a:highlight>
              </a:rPr>
              <a:t>($courses as $course =&gt; $value) {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  <a:highlight>
                  <a:srgbClr val="FFFF00"/>
                </a:highlight>
              </a:rPr>
              <a:t>  echo "Key=".$course.","."Value=".$value</a:t>
            </a:r>
            <a:r>
              <a:rPr lang="en-US" dirty="0">
                <a:solidFill>
                  <a:schemeClr val="tx2"/>
                </a:solidFill>
              </a:rPr>
              <a:t>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echo "&lt;</a:t>
            </a:r>
            <a:r>
              <a:rPr lang="en-US" dirty="0" err="1">
                <a:solidFill>
                  <a:schemeClr val="tx2"/>
                </a:solidFill>
              </a:rPr>
              <a:t>br</a:t>
            </a:r>
            <a:r>
              <a:rPr lang="en-US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}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r>
              <a:rPr lang="en-US" dirty="0"/>
              <a:t>OUTPUT:</a:t>
            </a:r>
          </a:p>
          <a:p>
            <a:pPr marL="0" indent="0" algn="just">
              <a:buNone/>
            </a:pPr>
            <a:r>
              <a:rPr lang="en-US" dirty="0"/>
              <a:t>Key=INT220, Value=PHP</a:t>
            </a:r>
          </a:p>
          <a:p>
            <a:pPr marL="0" indent="0" algn="just">
              <a:buNone/>
            </a:pPr>
            <a:r>
              <a:rPr lang="en-US" dirty="0"/>
              <a:t>Key=INT221, Value=Laravel</a:t>
            </a:r>
          </a:p>
          <a:p>
            <a:pPr marL="0" indent="0" algn="just">
              <a:buNone/>
            </a:pPr>
            <a:r>
              <a:rPr lang="en-US" dirty="0"/>
              <a:t>Key=INT222, Value=Node </a:t>
            </a:r>
            <a:r>
              <a:rPr lang="en-US" dirty="0" err="1"/>
              <a:t>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750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 Through an Associative Array(for loop)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&lt;?</a:t>
            </a:r>
            <a:r>
              <a:rPr lang="en-IN" dirty="0" err="1">
                <a:solidFill>
                  <a:schemeClr val="tx2"/>
                </a:solidFill>
              </a:rPr>
              <a:t>php</a:t>
            </a:r>
            <a:endParaRPr lang="en-IN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$courses = array('INT220'=&gt;'PHP','INT221'=&gt;'Laravel','INT222'=&gt;'Node </a:t>
            </a:r>
            <a:r>
              <a:rPr lang="en-IN" dirty="0" err="1">
                <a:solidFill>
                  <a:schemeClr val="tx2"/>
                </a:solidFill>
              </a:rPr>
              <a:t>js'</a:t>
            </a:r>
            <a:r>
              <a:rPr lang="en-IN" dirty="0">
                <a:solidFill>
                  <a:schemeClr val="tx2"/>
                </a:solidFill>
              </a:rPr>
              <a:t>);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$</a:t>
            </a:r>
            <a:r>
              <a:rPr lang="en-IN" dirty="0">
                <a:solidFill>
                  <a:schemeClr val="tx2"/>
                </a:solidFill>
                <a:highlight>
                  <a:srgbClr val="FFFF00"/>
                </a:highlight>
              </a:rPr>
              <a:t>keys = </a:t>
            </a:r>
            <a:r>
              <a:rPr lang="en-IN" dirty="0" err="1">
                <a:solidFill>
                  <a:schemeClr val="tx2"/>
                </a:solidFill>
                <a:highlight>
                  <a:srgbClr val="00FF00"/>
                </a:highlight>
              </a:rPr>
              <a:t>array_keys</a:t>
            </a:r>
            <a:r>
              <a:rPr lang="en-IN" dirty="0">
                <a:solidFill>
                  <a:schemeClr val="tx2"/>
                </a:solidFill>
                <a:highlight>
                  <a:srgbClr val="FFFF00"/>
                </a:highlight>
              </a:rPr>
              <a:t>($courses);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  <a:highlight>
                  <a:srgbClr val="FFFF00"/>
                </a:highlight>
              </a:rPr>
              <a:t>$values = </a:t>
            </a:r>
            <a:r>
              <a:rPr lang="en-IN" dirty="0" err="1">
                <a:solidFill>
                  <a:schemeClr val="tx2"/>
                </a:solidFill>
                <a:highlight>
                  <a:srgbClr val="00FF00"/>
                </a:highlight>
              </a:rPr>
              <a:t>array_values</a:t>
            </a:r>
            <a:r>
              <a:rPr lang="en-IN" dirty="0">
                <a:solidFill>
                  <a:schemeClr val="tx2"/>
                </a:solidFill>
                <a:highlight>
                  <a:srgbClr val="FFFF00"/>
                </a:highlight>
              </a:rPr>
              <a:t>($courses);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  <a:highlight>
                  <a:srgbClr val="FFFF00"/>
                </a:highlight>
              </a:rPr>
              <a:t>for($x=0; $x&lt;count($courses); $x++) {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  <a:highlight>
                  <a:srgbClr val="FFFF00"/>
                </a:highlight>
              </a:rPr>
              <a:t>    echo "Key=".$keys[$x].','."Value=".$values[$x]. "&lt;</a:t>
            </a:r>
            <a:r>
              <a:rPr lang="en-IN" dirty="0" err="1">
                <a:solidFill>
                  <a:schemeClr val="tx2"/>
                </a:solidFill>
                <a:highlight>
                  <a:srgbClr val="FFFF00"/>
                </a:highlight>
              </a:rPr>
              <a:t>br</a:t>
            </a:r>
            <a:r>
              <a:rPr lang="en-IN" dirty="0">
                <a:solidFill>
                  <a:schemeClr val="tx2"/>
                </a:solidFill>
                <a:highlight>
                  <a:srgbClr val="FFFF00"/>
                </a:highlight>
              </a:rPr>
              <a:t>&gt;";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  <a:highlight>
                  <a:srgbClr val="FFFF00"/>
                </a:highlight>
              </a:rPr>
              <a:t>}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r>
              <a:rPr lang="en-US" dirty="0"/>
              <a:t>OUTPUT:</a:t>
            </a:r>
          </a:p>
          <a:p>
            <a:pPr marL="0" indent="0" algn="just">
              <a:buNone/>
            </a:pPr>
            <a:r>
              <a:rPr lang="en-US" dirty="0"/>
              <a:t>Key=INT220,Value=PHP</a:t>
            </a:r>
          </a:p>
          <a:p>
            <a:pPr marL="0" indent="0" algn="just">
              <a:buNone/>
            </a:pPr>
            <a:r>
              <a:rPr lang="en-US" dirty="0"/>
              <a:t>Key=INT221,Value=</a:t>
            </a:r>
            <a:r>
              <a:rPr lang="en-US" dirty="0" err="1"/>
              <a:t>Laravel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Key=INT222,Value=Node </a:t>
            </a:r>
            <a:r>
              <a:rPr lang="en-US" dirty="0" err="1"/>
              <a:t>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749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Multidimensional Arrays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768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multidimensional array is an array in which each element can also be an array and each element in the sub-array can be an array or further contain array within itself and so on. 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409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Multidimensional Arrays(contd.)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>
                <a:solidFill>
                  <a:schemeClr val="tx2"/>
                </a:solidFill>
              </a:rPr>
              <a:t>&lt;?</a:t>
            </a:r>
            <a:r>
              <a:rPr lang="en-US" sz="2000" dirty="0" err="1">
                <a:solidFill>
                  <a:schemeClr val="tx2"/>
                </a:solidFill>
              </a:rPr>
              <a:t>php</a:t>
            </a:r>
            <a:endParaRPr lang="en-US" sz="2000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chemeClr val="tx2"/>
                </a:solidFill>
              </a:rPr>
              <a:t>$result = array(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2"/>
                </a:solidFill>
              </a:rPr>
              <a:t>    array("Manoj",7.8,"pass"),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2"/>
                </a:solidFill>
              </a:rPr>
              <a:t>    array("Aditya",8.5,"pass"),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2"/>
                </a:solidFill>
              </a:rPr>
              <a:t>    array("Anuj",4.9,"fail")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2"/>
                </a:solidFill>
              </a:rPr>
              <a:t>);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2"/>
                </a:solidFill>
              </a:rPr>
              <a:t>echo $result[0][0]. "----CGPA is: " . $result[0][1]." and his status is ".$result[0][2]."&lt;</a:t>
            </a:r>
            <a:r>
              <a:rPr lang="en-US" sz="2000" dirty="0" err="1">
                <a:solidFill>
                  <a:schemeClr val="tx2"/>
                </a:solidFill>
              </a:rPr>
              <a:t>br</a:t>
            </a:r>
            <a:r>
              <a:rPr lang="en-US" sz="2000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2"/>
                </a:solidFill>
              </a:rPr>
              <a:t>echo $result[1][0]. "----CGPA is: " . $result[1][1]." and his status is ".$result[1][2]."&lt;</a:t>
            </a:r>
            <a:r>
              <a:rPr lang="en-US" sz="2000" dirty="0" err="1">
                <a:solidFill>
                  <a:schemeClr val="tx2"/>
                </a:solidFill>
              </a:rPr>
              <a:t>br</a:t>
            </a:r>
            <a:r>
              <a:rPr lang="en-US" sz="2000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2"/>
                </a:solidFill>
              </a:rPr>
              <a:t>echo $result[2][0]. "----CGPA is: "  . $result[2][1]." and his status is ".$result[2][2];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2"/>
                </a:solidFill>
              </a:rPr>
              <a:t>?&gt;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3851920" y="1297094"/>
            <a:ext cx="5112568" cy="1915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OUTPUT:</a:t>
            </a:r>
          </a:p>
          <a:p>
            <a:r>
              <a:rPr lang="en-US" sz="2000" dirty="0" err="1">
                <a:solidFill>
                  <a:schemeClr val="tx1"/>
                </a:solidFill>
              </a:rPr>
              <a:t>Manoj</a:t>
            </a:r>
            <a:r>
              <a:rPr lang="en-US" sz="2000" dirty="0">
                <a:solidFill>
                  <a:schemeClr val="tx1"/>
                </a:solidFill>
              </a:rPr>
              <a:t>----CGPA is: 7.8 and his status is pass</a:t>
            </a:r>
          </a:p>
          <a:p>
            <a:r>
              <a:rPr lang="en-US" sz="2000" dirty="0" err="1">
                <a:solidFill>
                  <a:schemeClr val="tx1"/>
                </a:solidFill>
              </a:rPr>
              <a:t>Aditya</a:t>
            </a:r>
            <a:r>
              <a:rPr lang="en-US" sz="2000" dirty="0">
                <a:solidFill>
                  <a:schemeClr val="tx1"/>
                </a:solidFill>
              </a:rPr>
              <a:t>----CGPA is: 8.5 and his status is pass</a:t>
            </a:r>
          </a:p>
          <a:p>
            <a:r>
              <a:rPr lang="en-US" sz="2000" dirty="0" err="1">
                <a:solidFill>
                  <a:schemeClr val="tx1"/>
                </a:solidFill>
              </a:rPr>
              <a:t>Anuj</a:t>
            </a:r>
            <a:r>
              <a:rPr lang="en-US" sz="2000" dirty="0">
                <a:solidFill>
                  <a:schemeClr val="tx1"/>
                </a:solidFill>
              </a:rPr>
              <a:t>----CGPA is: 4.9 and his status is fail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657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Multidimensional Arrays(contd.)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200" dirty="0">
                <a:solidFill>
                  <a:schemeClr val="tx2"/>
                </a:solidFill>
              </a:rPr>
              <a:t>&lt;?</a:t>
            </a:r>
            <a:r>
              <a:rPr lang="en-US" sz="1200" dirty="0" err="1">
                <a:solidFill>
                  <a:schemeClr val="tx2"/>
                </a:solidFill>
              </a:rPr>
              <a:t>php</a:t>
            </a:r>
            <a:endParaRPr lang="en-US" sz="1200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sz="1200" dirty="0">
                <a:solidFill>
                  <a:schemeClr val="tx2"/>
                </a:solidFill>
              </a:rPr>
              <a:t>$result = array(</a:t>
            </a:r>
          </a:p>
          <a:p>
            <a:pPr marL="0" indent="0" algn="just">
              <a:buNone/>
            </a:pPr>
            <a:r>
              <a:rPr lang="en-US" sz="1200" dirty="0">
                <a:solidFill>
                  <a:schemeClr val="tx2"/>
                </a:solidFill>
              </a:rPr>
              <a:t>    array(</a:t>
            </a:r>
          </a:p>
          <a:p>
            <a:pPr marL="0" indent="0" algn="just">
              <a:buNone/>
            </a:pPr>
            <a:r>
              <a:rPr lang="en-US" sz="1200" dirty="0">
                <a:solidFill>
                  <a:schemeClr val="tx2"/>
                </a:solidFill>
              </a:rPr>
              <a:t>        "name" =&gt; "</a:t>
            </a:r>
            <a:r>
              <a:rPr lang="en-US" sz="1200" dirty="0" err="1">
                <a:solidFill>
                  <a:schemeClr val="tx2"/>
                </a:solidFill>
              </a:rPr>
              <a:t>Manoj</a:t>
            </a:r>
            <a:r>
              <a:rPr lang="en-US" sz="1200" dirty="0">
                <a:solidFill>
                  <a:schemeClr val="tx2"/>
                </a:solidFill>
              </a:rPr>
              <a:t>",</a:t>
            </a:r>
          </a:p>
          <a:p>
            <a:pPr marL="0" indent="0" algn="just">
              <a:buNone/>
            </a:pPr>
            <a:r>
              <a:rPr lang="en-US" sz="1200" dirty="0">
                <a:solidFill>
                  <a:schemeClr val="tx2"/>
                </a:solidFill>
              </a:rPr>
              <a:t>        "</a:t>
            </a:r>
            <a:r>
              <a:rPr lang="en-US" sz="1200" dirty="0" err="1">
                <a:solidFill>
                  <a:schemeClr val="tx2"/>
                </a:solidFill>
              </a:rPr>
              <a:t>cgpa</a:t>
            </a:r>
            <a:r>
              <a:rPr lang="en-US" sz="1200" dirty="0">
                <a:solidFill>
                  <a:schemeClr val="tx2"/>
                </a:solidFill>
              </a:rPr>
              <a:t>" =&gt; 7.8,</a:t>
            </a:r>
          </a:p>
          <a:p>
            <a:pPr marL="0" indent="0" algn="just">
              <a:buNone/>
            </a:pPr>
            <a:r>
              <a:rPr lang="en-US" sz="1200" dirty="0">
                <a:solidFill>
                  <a:schemeClr val="tx2"/>
                </a:solidFill>
              </a:rPr>
              <a:t>        "status" =&gt; "pass"</a:t>
            </a:r>
          </a:p>
          <a:p>
            <a:pPr marL="0" indent="0" algn="just">
              <a:buNone/>
            </a:pPr>
            <a:r>
              <a:rPr lang="en-US" sz="1200" dirty="0">
                <a:solidFill>
                  <a:schemeClr val="tx2"/>
                </a:solidFill>
              </a:rPr>
              <a:t>    ),</a:t>
            </a:r>
          </a:p>
          <a:p>
            <a:pPr marL="0" indent="0" algn="just">
              <a:buNone/>
            </a:pPr>
            <a:r>
              <a:rPr lang="en-US" sz="1200" dirty="0">
                <a:solidFill>
                  <a:schemeClr val="tx2"/>
                </a:solidFill>
              </a:rPr>
              <a:t>    array(</a:t>
            </a:r>
          </a:p>
          <a:p>
            <a:pPr marL="0" indent="0" algn="just">
              <a:buNone/>
            </a:pPr>
            <a:r>
              <a:rPr lang="en-US" sz="1200" dirty="0">
                <a:solidFill>
                  <a:schemeClr val="tx2"/>
                </a:solidFill>
              </a:rPr>
              <a:t>        "name" =&gt; "</a:t>
            </a:r>
            <a:r>
              <a:rPr lang="en-US" sz="1200" dirty="0" err="1">
                <a:solidFill>
                  <a:schemeClr val="tx2"/>
                </a:solidFill>
              </a:rPr>
              <a:t>Aditya</a:t>
            </a:r>
            <a:r>
              <a:rPr lang="en-US" sz="1200" dirty="0">
                <a:solidFill>
                  <a:schemeClr val="tx2"/>
                </a:solidFill>
              </a:rPr>
              <a:t>",</a:t>
            </a:r>
          </a:p>
          <a:p>
            <a:pPr marL="0" indent="0" algn="just">
              <a:buNone/>
            </a:pPr>
            <a:r>
              <a:rPr lang="en-US" sz="1200" dirty="0">
                <a:solidFill>
                  <a:schemeClr val="tx2"/>
                </a:solidFill>
              </a:rPr>
              <a:t>        "</a:t>
            </a:r>
            <a:r>
              <a:rPr lang="en-US" sz="1200" dirty="0" err="1">
                <a:solidFill>
                  <a:schemeClr val="tx2"/>
                </a:solidFill>
              </a:rPr>
              <a:t>cgpa</a:t>
            </a:r>
            <a:r>
              <a:rPr lang="en-US" sz="1200" dirty="0">
                <a:solidFill>
                  <a:schemeClr val="tx2"/>
                </a:solidFill>
              </a:rPr>
              <a:t>" =&gt; 8.5,</a:t>
            </a:r>
          </a:p>
          <a:p>
            <a:pPr marL="0" indent="0" algn="just">
              <a:buNone/>
            </a:pPr>
            <a:r>
              <a:rPr lang="en-US" sz="1200" dirty="0">
                <a:solidFill>
                  <a:schemeClr val="tx2"/>
                </a:solidFill>
              </a:rPr>
              <a:t>        "status" =&gt; "pass"</a:t>
            </a:r>
          </a:p>
          <a:p>
            <a:pPr marL="0" indent="0" algn="just">
              <a:buNone/>
            </a:pPr>
            <a:r>
              <a:rPr lang="en-US" sz="1200" dirty="0">
                <a:solidFill>
                  <a:schemeClr val="tx2"/>
                </a:solidFill>
              </a:rPr>
              <a:t>    ),</a:t>
            </a:r>
          </a:p>
          <a:p>
            <a:pPr marL="0" indent="0" algn="just">
              <a:buNone/>
            </a:pPr>
            <a:r>
              <a:rPr lang="en-US" sz="1200" dirty="0">
                <a:solidFill>
                  <a:schemeClr val="tx2"/>
                </a:solidFill>
              </a:rPr>
              <a:t>    array(</a:t>
            </a:r>
          </a:p>
          <a:p>
            <a:pPr marL="0" indent="0" algn="just">
              <a:buNone/>
            </a:pPr>
            <a:r>
              <a:rPr lang="en-US" sz="1200" dirty="0">
                <a:solidFill>
                  <a:schemeClr val="tx2"/>
                </a:solidFill>
              </a:rPr>
              <a:t>        "name" =&gt; "</a:t>
            </a:r>
            <a:r>
              <a:rPr lang="en-US" sz="1200" dirty="0" err="1">
                <a:solidFill>
                  <a:schemeClr val="tx2"/>
                </a:solidFill>
              </a:rPr>
              <a:t>Anuj</a:t>
            </a:r>
            <a:r>
              <a:rPr lang="en-US" sz="1200" dirty="0">
                <a:solidFill>
                  <a:schemeClr val="tx2"/>
                </a:solidFill>
              </a:rPr>
              <a:t>",</a:t>
            </a:r>
          </a:p>
          <a:p>
            <a:pPr marL="0" indent="0" algn="just">
              <a:buNone/>
            </a:pPr>
            <a:r>
              <a:rPr lang="en-US" sz="1200" dirty="0">
                <a:solidFill>
                  <a:schemeClr val="tx2"/>
                </a:solidFill>
              </a:rPr>
              <a:t>        "</a:t>
            </a:r>
            <a:r>
              <a:rPr lang="en-US" sz="1200" dirty="0" err="1">
                <a:solidFill>
                  <a:schemeClr val="tx2"/>
                </a:solidFill>
              </a:rPr>
              <a:t>cgpa</a:t>
            </a:r>
            <a:r>
              <a:rPr lang="en-US" sz="1200" dirty="0">
                <a:solidFill>
                  <a:schemeClr val="tx2"/>
                </a:solidFill>
              </a:rPr>
              <a:t>" =&gt; 4.9,</a:t>
            </a:r>
          </a:p>
          <a:p>
            <a:pPr marL="0" indent="0" algn="just">
              <a:buNone/>
            </a:pPr>
            <a:r>
              <a:rPr lang="en-US" sz="1200" dirty="0">
                <a:solidFill>
                  <a:schemeClr val="tx2"/>
                </a:solidFill>
              </a:rPr>
              <a:t>        "status" =&gt; "fail"</a:t>
            </a:r>
          </a:p>
          <a:p>
            <a:pPr marL="0" indent="0" algn="just">
              <a:buNone/>
            </a:pPr>
            <a:r>
              <a:rPr lang="en-US" sz="1200" dirty="0">
                <a:solidFill>
                  <a:schemeClr val="tx2"/>
                </a:solidFill>
              </a:rPr>
              <a:t>    )</a:t>
            </a:r>
          </a:p>
          <a:p>
            <a:pPr marL="0" indent="0" algn="just">
              <a:buNone/>
            </a:pPr>
            <a:r>
              <a:rPr lang="en-US" sz="1200" dirty="0">
                <a:solidFill>
                  <a:schemeClr val="tx2"/>
                </a:solidFill>
              </a:rPr>
              <a:t>);</a:t>
            </a:r>
          </a:p>
          <a:p>
            <a:pPr marL="0" indent="0" algn="just">
              <a:buNone/>
            </a:pPr>
            <a:r>
              <a:rPr lang="en-US" sz="1200" dirty="0">
                <a:solidFill>
                  <a:schemeClr val="tx2"/>
                </a:solidFill>
              </a:rPr>
              <a:t>echo $result[0]["name"]. "----CGPA is: " . $result[0]["</a:t>
            </a:r>
            <a:r>
              <a:rPr lang="en-US" sz="1200" dirty="0" err="1">
                <a:solidFill>
                  <a:schemeClr val="tx2"/>
                </a:solidFill>
              </a:rPr>
              <a:t>cgpa</a:t>
            </a:r>
            <a:r>
              <a:rPr lang="en-US" sz="1200" dirty="0">
                <a:solidFill>
                  <a:schemeClr val="tx2"/>
                </a:solidFill>
              </a:rPr>
              <a:t>"]." and his status is ".$result[0]["status"]."&lt;</a:t>
            </a:r>
            <a:r>
              <a:rPr lang="en-US" sz="1200" dirty="0" err="1">
                <a:solidFill>
                  <a:schemeClr val="tx2"/>
                </a:solidFill>
              </a:rPr>
              <a:t>br</a:t>
            </a:r>
            <a:r>
              <a:rPr lang="en-US" sz="1200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r>
              <a:rPr lang="en-US" sz="1200" dirty="0">
                <a:solidFill>
                  <a:schemeClr val="tx2"/>
                </a:solidFill>
              </a:rPr>
              <a:t>echo $result[1]["name"]. "----CGPA is: " . $result[1]["</a:t>
            </a:r>
            <a:r>
              <a:rPr lang="en-US" sz="1200" dirty="0" err="1">
                <a:solidFill>
                  <a:schemeClr val="tx2"/>
                </a:solidFill>
              </a:rPr>
              <a:t>cgpa</a:t>
            </a:r>
            <a:r>
              <a:rPr lang="en-US" sz="1200" dirty="0">
                <a:solidFill>
                  <a:schemeClr val="tx2"/>
                </a:solidFill>
              </a:rPr>
              <a:t>"]." and his status is ".$result[1]["status"]."&lt;</a:t>
            </a:r>
            <a:r>
              <a:rPr lang="en-US" sz="1200" dirty="0" err="1">
                <a:solidFill>
                  <a:schemeClr val="tx2"/>
                </a:solidFill>
              </a:rPr>
              <a:t>br</a:t>
            </a:r>
            <a:r>
              <a:rPr lang="en-US" sz="1200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r>
              <a:rPr lang="en-US" sz="1200" dirty="0">
                <a:solidFill>
                  <a:schemeClr val="tx2"/>
                </a:solidFill>
              </a:rPr>
              <a:t>echo $result[2]["name"]. "----CGPA is: "  . $result[2]["</a:t>
            </a:r>
            <a:r>
              <a:rPr lang="en-US" sz="1200" dirty="0" err="1">
                <a:solidFill>
                  <a:schemeClr val="tx2"/>
                </a:solidFill>
              </a:rPr>
              <a:t>cgpa</a:t>
            </a:r>
            <a:r>
              <a:rPr lang="en-US" sz="1200" dirty="0">
                <a:solidFill>
                  <a:schemeClr val="tx2"/>
                </a:solidFill>
              </a:rPr>
              <a:t>"]." and his status is ".$result[2]["status"];</a:t>
            </a:r>
          </a:p>
          <a:p>
            <a:pPr marL="0" indent="0" algn="just">
              <a:buNone/>
            </a:pPr>
            <a:r>
              <a:rPr lang="en-US" sz="1200" dirty="0">
                <a:solidFill>
                  <a:schemeClr val="tx2"/>
                </a:solidFill>
              </a:rPr>
              <a:t>?&gt;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3635896" y="1297094"/>
            <a:ext cx="5328592" cy="2808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OUTPUT:</a:t>
            </a:r>
          </a:p>
          <a:p>
            <a:r>
              <a:rPr lang="en-US" sz="2000" dirty="0" err="1">
                <a:solidFill>
                  <a:schemeClr val="tx1"/>
                </a:solidFill>
              </a:rPr>
              <a:t>Manoj</a:t>
            </a:r>
            <a:r>
              <a:rPr lang="en-US" sz="2000" dirty="0">
                <a:solidFill>
                  <a:schemeClr val="tx1"/>
                </a:solidFill>
              </a:rPr>
              <a:t>----CGPA is: 7.8 and his status is pass</a:t>
            </a:r>
          </a:p>
          <a:p>
            <a:r>
              <a:rPr lang="en-US" sz="2000" dirty="0" err="1">
                <a:solidFill>
                  <a:schemeClr val="tx1"/>
                </a:solidFill>
              </a:rPr>
              <a:t>Aditya</a:t>
            </a:r>
            <a:r>
              <a:rPr lang="en-US" sz="2000" dirty="0">
                <a:solidFill>
                  <a:schemeClr val="tx1"/>
                </a:solidFill>
              </a:rPr>
              <a:t>----CGPA is: 8.5 and his status is pass</a:t>
            </a:r>
          </a:p>
          <a:p>
            <a:r>
              <a:rPr lang="en-US" sz="2000" dirty="0" err="1">
                <a:solidFill>
                  <a:schemeClr val="tx1"/>
                </a:solidFill>
              </a:rPr>
              <a:t>Anuj</a:t>
            </a:r>
            <a:r>
              <a:rPr lang="en-US" sz="2000" dirty="0">
                <a:solidFill>
                  <a:schemeClr val="tx1"/>
                </a:solidFill>
              </a:rPr>
              <a:t>----CGPA is: 4.9 and his status is fail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890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 Through an Multidimensional Array(for loop)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&lt;?</a:t>
            </a:r>
            <a:r>
              <a:rPr lang="en-IN" dirty="0" err="1">
                <a:solidFill>
                  <a:schemeClr val="tx2"/>
                </a:solidFill>
              </a:rPr>
              <a:t>php</a:t>
            </a:r>
            <a:endParaRPr lang="en-IN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$result = array (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  array("Manoj",7.8,"pass"),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  array("Aditya",8.5,"pass"),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  array("Anuj",4.9,"fail")</a:t>
            </a:r>
          </a:p>
          <a:p>
            <a:pPr marL="0" indent="0">
              <a:buNone/>
            </a:pPr>
            <a:endParaRPr lang="en-IN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);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    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for ($row = 0; $row &lt; 3; $row++) {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  echo "&lt;h4&gt;Row number $row&lt;/h4&gt;";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  for ($col = 0; $col &lt; 3; $col++) {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    echo $result[$row][$col]."&lt;</a:t>
            </a:r>
            <a:r>
              <a:rPr lang="en-IN" dirty="0" err="1">
                <a:solidFill>
                  <a:schemeClr val="tx2"/>
                </a:solidFill>
              </a:rPr>
              <a:t>br</a:t>
            </a:r>
            <a:r>
              <a:rPr lang="en-IN" dirty="0">
                <a:solidFill>
                  <a:schemeClr val="tx2"/>
                </a:solidFill>
              </a:rPr>
              <a:t>&gt;";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  }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}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?&gt;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5652120" y="1297094"/>
            <a:ext cx="2520280" cy="53722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OUTPUT: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Row number 0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Manoj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7.8</a:t>
            </a:r>
          </a:p>
          <a:p>
            <a:r>
              <a:rPr lang="en-US" sz="1600" dirty="0">
                <a:solidFill>
                  <a:schemeClr val="tx1"/>
                </a:solidFill>
              </a:rPr>
              <a:t>Pass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Row number 1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Aditya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8.5</a:t>
            </a:r>
          </a:p>
          <a:p>
            <a:r>
              <a:rPr lang="en-US" sz="1600" dirty="0">
                <a:solidFill>
                  <a:schemeClr val="tx1"/>
                </a:solidFill>
              </a:rPr>
              <a:t>Pass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Row number 2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Anuj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4.9</a:t>
            </a:r>
          </a:p>
          <a:p>
            <a:r>
              <a:rPr lang="en-US" sz="1600" dirty="0">
                <a:solidFill>
                  <a:schemeClr val="tx1"/>
                </a:solidFill>
              </a:rPr>
              <a:t>fail</a:t>
            </a: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597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 Through an Multidimensional Array(</a:t>
            </a:r>
            <a:r>
              <a:rPr lang="en-US" b="1" dirty="0" err="1"/>
              <a:t>foreach</a:t>
            </a:r>
            <a:r>
              <a:rPr lang="en-US" b="1" dirty="0"/>
              <a:t> loop)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&lt;?</a:t>
            </a:r>
            <a:r>
              <a:rPr lang="en-IN" dirty="0" err="1">
                <a:solidFill>
                  <a:schemeClr val="tx2"/>
                </a:solidFill>
              </a:rPr>
              <a:t>php</a:t>
            </a:r>
            <a:endParaRPr lang="en-IN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$result = array (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array("Manoj",7.8,"pass"),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array("Aditya",8.5,"pass"),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array("Anuj",4.9,"fail")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);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for($row = 0; $row &lt; 3; $row++) {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        echo "&lt;h4&gt;Row number $row&lt;/h4&gt;";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</a:t>
            </a:r>
            <a:r>
              <a:rPr lang="en-IN" dirty="0" err="1">
                <a:solidFill>
                  <a:schemeClr val="tx2"/>
                </a:solidFill>
              </a:rPr>
              <a:t>foreach</a:t>
            </a:r>
            <a:r>
              <a:rPr lang="en-IN" dirty="0">
                <a:solidFill>
                  <a:schemeClr val="tx2"/>
                </a:solidFill>
              </a:rPr>
              <a:t> ($result[$row] as $</a:t>
            </a:r>
            <a:r>
              <a:rPr lang="en-IN" dirty="0" err="1">
                <a:solidFill>
                  <a:schemeClr val="tx2"/>
                </a:solidFill>
              </a:rPr>
              <a:t>resul</a:t>
            </a:r>
            <a:r>
              <a:rPr lang="en-IN" dirty="0">
                <a:solidFill>
                  <a:schemeClr val="tx2"/>
                </a:solidFill>
              </a:rPr>
              <a:t>) {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  echo $</a:t>
            </a:r>
            <a:r>
              <a:rPr lang="en-IN" dirty="0" err="1">
                <a:solidFill>
                  <a:schemeClr val="tx2"/>
                </a:solidFill>
              </a:rPr>
              <a:t>resul</a:t>
            </a:r>
            <a:r>
              <a:rPr lang="en-IN" dirty="0">
                <a:solidFill>
                  <a:schemeClr val="tx2"/>
                </a:solidFill>
              </a:rPr>
              <a:t>."&lt;</a:t>
            </a:r>
            <a:r>
              <a:rPr lang="en-IN" dirty="0" err="1">
                <a:solidFill>
                  <a:schemeClr val="tx2"/>
                </a:solidFill>
              </a:rPr>
              <a:t>br</a:t>
            </a:r>
            <a:r>
              <a:rPr lang="en-IN" dirty="0">
                <a:solidFill>
                  <a:schemeClr val="tx2"/>
                </a:solidFill>
              </a:rPr>
              <a:t>&gt;";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}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}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?&gt;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5868144" y="1297094"/>
            <a:ext cx="2520280" cy="53722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OUTPUT: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Row number 0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Manoj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7.8</a:t>
            </a:r>
          </a:p>
          <a:p>
            <a:r>
              <a:rPr lang="en-US" sz="1600" dirty="0">
                <a:solidFill>
                  <a:schemeClr val="tx1"/>
                </a:solidFill>
              </a:rPr>
              <a:t>Pass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Row number 1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Aditya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8.5</a:t>
            </a:r>
          </a:p>
          <a:p>
            <a:r>
              <a:rPr lang="en-US" sz="1600" dirty="0">
                <a:solidFill>
                  <a:schemeClr val="tx1"/>
                </a:solidFill>
              </a:rPr>
              <a:t>Pass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Row number 2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Anuj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4.9</a:t>
            </a:r>
          </a:p>
          <a:p>
            <a:r>
              <a:rPr lang="en-US" sz="1600" dirty="0">
                <a:solidFill>
                  <a:schemeClr val="tx1"/>
                </a:solidFill>
              </a:rPr>
              <a:t>fail</a:t>
            </a: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230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 Through an Multidimensional Array(</a:t>
            </a:r>
            <a:r>
              <a:rPr lang="en-US" b="1" dirty="0" err="1"/>
              <a:t>foreach</a:t>
            </a:r>
            <a:r>
              <a:rPr lang="en-US" b="1" dirty="0"/>
              <a:t> loop)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&lt;?</a:t>
            </a:r>
            <a:r>
              <a:rPr lang="en-IN" dirty="0" err="1">
                <a:solidFill>
                  <a:schemeClr val="tx2"/>
                </a:solidFill>
              </a:rPr>
              <a:t>php</a:t>
            </a:r>
            <a:endParaRPr lang="en-IN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$books = 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array("C++" =&gt; array("name" =&gt; "Beginning with </a:t>
            </a:r>
            <a:r>
              <a:rPr lang="en-IN" dirty="0" err="1">
                <a:solidFill>
                  <a:schemeClr val="tx2"/>
                </a:solidFill>
              </a:rPr>
              <a:t>C","copies</a:t>
            </a:r>
            <a:r>
              <a:rPr lang="en-IN" dirty="0">
                <a:solidFill>
                  <a:schemeClr val="tx2"/>
                </a:solidFill>
              </a:rPr>
              <a:t>" =&gt;8),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      "PHP" =&gt; array("name" =&gt; "Basics of </a:t>
            </a:r>
            <a:r>
              <a:rPr lang="en-IN" dirty="0" err="1">
                <a:solidFill>
                  <a:schemeClr val="tx2"/>
                </a:solidFill>
              </a:rPr>
              <a:t>PHP","copies</a:t>
            </a:r>
            <a:r>
              <a:rPr lang="en-IN" dirty="0">
                <a:solidFill>
                  <a:schemeClr val="tx2"/>
                </a:solidFill>
              </a:rPr>
              <a:t>" =&gt; 10),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      "</a:t>
            </a:r>
            <a:r>
              <a:rPr lang="en-IN" dirty="0" err="1">
                <a:solidFill>
                  <a:schemeClr val="tx2"/>
                </a:solidFill>
              </a:rPr>
              <a:t>Laravel</a:t>
            </a:r>
            <a:r>
              <a:rPr lang="en-IN" dirty="0">
                <a:solidFill>
                  <a:schemeClr val="tx2"/>
                </a:solidFill>
              </a:rPr>
              <a:t>" =&gt; array("name" =&gt; "</a:t>
            </a:r>
            <a:r>
              <a:rPr lang="en-IN" dirty="0" err="1">
                <a:solidFill>
                  <a:schemeClr val="tx2"/>
                </a:solidFill>
              </a:rPr>
              <a:t>MVC","copies</a:t>
            </a:r>
            <a:r>
              <a:rPr lang="en-IN" dirty="0">
                <a:solidFill>
                  <a:schemeClr val="tx2"/>
                </a:solidFill>
              </a:rPr>
              <a:t>" =&gt; 3)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);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 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$keys = </a:t>
            </a:r>
            <a:r>
              <a:rPr lang="en-IN" dirty="0" err="1">
                <a:solidFill>
                  <a:schemeClr val="tx2"/>
                </a:solidFill>
              </a:rPr>
              <a:t>array_keys</a:t>
            </a:r>
            <a:r>
              <a:rPr lang="en-IN" dirty="0">
                <a:solidFill>
                  <a:schemeClr val="tx2"/>
                </a:solidFill>
              </a:rPr>
              <a:t>($books);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for($i = 0; $i &lt; count($books); $i++) {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    echo "&lt;h1&gt;$keys[$i]&lt;/h1&gt;";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    </a:t>
            </a:r>
            <a:r>
              <a:rPr lang="en-IN" dirty="0" err="1">
                <a:solidFill>
                  <a:schemeClr val="tx2"/>
                </a:solidFill>
              </a:rPr>
              <a:t>foreach</a:t>
            </a:r>
            <a:r>
              <a:rPr lang="en-IN" dirty="0">
                <a:solidFill>
                  <a:schemeClr val="tx2"/>
                </a:solidFill>
              </a:rPr>
              <a:t>($books[$keys[$i]] as $key =&gt; $value) {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        echo $key . " = " . $value . "&lt;</a:t>
            </a:r>
            <a:r>
              <a:rPr lang="en-IN" dirty="0" err="1">
                <a:solidFill>
                  <a:schemeClr val="tx2"/>
                </a:solidFill>
              </a:rPr>
              <a:t>br</a:t>
            </a:r>
            <a:r>
              <a:rPr lang="en-IN" dirty="0">
                <a:solidFill>
                  <a:schemeClr val="tx2"/>
                </a:solidFill>
              </a:rPr>
              <a:t>&gt;";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    }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}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?&gt;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6623720" y="3140968"/>
            <a:ext cx="2520280" cy="316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C++</a:t>
            </a:r>
          </a:p>
          <a:p>
            <a:r>
              <a:rPr lang="en-US" sz="1600" dirty="0">
                <a:solidFill>
                  <a:schemeClr val="tx1"/>
                </a:solidFill>
              </a:rPr>
              <a:t>name = Beginning with C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copies = 8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PHP</a:t>
            </a:r>
          </a:p>
          <a:p>
            <a:r>
              <a:rPr lang="en-US" sz="1600" dirty="0">
                <a:solidFill>
                  <a:schemeClr val="tx1"/>
                </a:solidFill>
              </a:rPr>
              <a:t>name = Basics of PHP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copies = 10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 err="1">
                <a:solidFill>
                  <a:schemeClr val="tx1"/>
                </a:solidFill>
              </a:rPr>
              <a:t>Laravel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name = MVC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copies = 3</a:t>
            </a: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404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PHP arrays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Arrays are complex variables that allow us to store more than one value or a group of values under a single variable name.</a:t>
            </a:r>
          </a:p>
        </p:txBody>
      </p:sp>
    </p:spTree>
    <p:extLst>
      <p:ext uri="{BB962C8B-B14F-4D97-AF65-F5344CB8AC3E}">
        <p14:creationId xmlns:p14="http://schemas.microsoft.com/office/powerpoint/2010/main" val="3251490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Arrays in PHP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There are three types of arrays that you can create. These are: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Indexed array </a:t>
            </a:r>
            <a:r>
              <a:rPr lang="en-US" dirty="0"/>
              <a:t>— An array with a numeric key.</a:t>
            </a:r>
          </a:p>
          <a:p>
            <a:pPr algn="just"/>
            <a:r>
              <a:rPr lang="en-US" b="1" dirty="0"/>
              <a:t>Associative array </a:t>
            </a:r>
            <a:r>
              <a:rPr lang="en-US" dirty="0"/>
              <a:t>— An array where each key has its own specific value.</a:t>
            </a:r>
          </a:p>
          <a:p>
            <a:pPr algn="just"/>
            <a:r>
              <a:rPr lang="en-US" b="1" dirty="0"/>
              <a:t>Multidimensional array </a:t>
            </a:r>
            <a:r>
              <a:rPr lang="en-US" dirty="0"/>
              <a:t>— An array containing one or more arrays within itself.</a:t>
            </a:r>
          </a:p>
        </p:txBody>
      </p:sp>
    </p:spTree>
    <p:extLst>
      <p:ext uri="{BB962C8B-B14F-4D97-AF65-F5344CB8AC3E}">
        <p14:creationId xmlns:p14="http://schemas.microsoft.com/office/powerpoint/2010/main" val="2778586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Indexed Arrays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An indexed or numeric array stores each array element with a numeric index. 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$courses = array("PHP", "</a:t>
            </a:r>
            <a:r>
              <a:rPr lang="en-US" dirty="0" err="1">
                <a:solidFill>
                  <a:schemeClr val="tx2"/>
                </a:solidFill>
              </a:rPr>
              <a:t>Laravel</a:t>
            </a:r>
            <a:r>
              <a:rPr lang="en-US" dirty="0">
                <a:solidFill>
                  <a:schemeClr val="tx2"/>
                </a:solidFill>
              </a:rPr>
              <a:t>", "Node </a:t>
            </a:r>
            <a:r>
              <a:rPr lang="en-US" dirty="0" err="1">
                <a:solidFill>
                  <a:schemeClr val="tx2"/>
                </a:solidFill>
              </a:rPr>
              <a:t>js</a:t>
            </a:r>
            <a:r>
              <a:rPr lang="en-US" dirty="0">
                <a:solidFill>
                  <a:schemeClr val="tx2"/>
                </a:solidFill>
              </a:rPr>
              <a:t>");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 "I like " . $courses[0] . ", " . $courses[1] . " and " . $courses[2];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 "&lt;</a:t>
            </a:r>
            <a:r>
              <a:rPr lang="en-US" dirty="0" err="1">
                <a:solidFill>
                  <a:schemeClr val="tx2"/>
                </a:solidFill>
              </a:rPr>
              <a:t>br</a:t>
            </a:r>
            <a:r>
              <a:rPr lang="en-US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 count($courses);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r>
              <a:rPr lang="en-US" dirty="0"/>
              <a:t>OUTPUT:</a:t>
            </a:r>
          </a:p>
          <a:p>
            <a:pPr marL="0" indent="0" algn="just">
              <a:buNone/>
            </a:pPr>
            <a:r>
              <a:rPr lang="en-US" dirty="0"/>
              <a:t>I like PHP, </a:t>
            </a:r>
            <a:r>
              <a:rPr lang="en-US" dirty="0" err="1"/>
              <a:t>Laravel</a:t>
            </a:r>
            <a:r>
              <a:rPr lang="en-US" dirty="0"/>
              <a:t> and Node </a:t>
            </a:r>
            <a:r>
              <a:rPr lang="en-US" dirty="0" err="1"/>
              <a:t>js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32122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 Through an Indexed Array(for loop)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$courses = array("PHP", "</a:t>
            </a:r>
            <a:r>
              <a:rPr lang="en-US" dirty="0" err="1">
                <a:solidFill>
                  <a:schemeClr val="tx2"/>
                </a:solidFill>
              </a:rPr>
              <a:t>Laravel</a:t>
            </a:r>
            <a:r>
              <a:rPr lang="en-US" dirty="0">
                <a:solidFill>
                  <a:schemeClr val="tx2"/>
                </a:solidFill>
              </a:rPr>
              <a:t>", "Node </a:t>
            </a:r>
            <a:r>
              <a:rPr lang="en-US" dirty="0" err="1">
                <a:solidFill>
                  <a:schemeClr val="tx2"/>
                </a:solidFill>
              </a:rPr>
              <a:t>js</a:t>
            </a:r>
            <a:r>
              <a:rPr lang="en-US" dirty="0">
                <a:solidFill>
                  <a:schemeClr val="tx2"/>
                </a:solidFill>
              </a:rPr>
              <a:t>");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</a:t>
            </a:r>
            <a:r>
              <a:rPr lang="en-US" dirty="0" err="1">
                <a:solidFill>
                  <a:schemeClr val="tx2"/>
                </a:solidFill>
              </a:rPr>
              <a:t>courseslength</a:t>
            </a:r>
            <a:r>
              <a:rPr lang="en-US" dirty="0">
                <a:solidFill>
                  <a:schemeClr val="tx2"/>
                </a:solidFill>
              </a:rPr>
              <a:t> = </a:t>
            </a:r>
            <a:r>
              <a:rPr lang="en-US" dirty="0">
                <a:solidFill>
                  <a:schemeClr val="tx2"/>
                </a:solidFill>
                <a:highlight>
                  <a:srgbClr val="FFFF00"/>
                </a:highlight>
              </a:rPr>
              <a:t>count</a:t>
            </a:r>
            <a:r>
              <a:rPr lang="en-US" dirty="0">
                <a:solidFill>
                  <a:schemeClr val="tx2"/>
                </a:solidFill>
              </a:rPr>
              <a:t>($courses);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for($x = 0; $x &lt;$</a:t>
            </a:r>
            <a:r>
              <a:rPr lang="en-US" dirty="0" err="1">
                <a:solidFill>
                  <a:schemeClr val="tx2"/>
                </a:solidFill>
              </a:rPr>
              <a:t>courseslength</a:t>
            </a:r>
            <a:r>
              <a:rPr lang="en-US" dirty="0">
                <a:solidFill>
                  <a:schemeClr val="tx2"/>
                </a:solidFill>
              </a:rPr>
              <a:t>; $x++) {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echo $courses[$x];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echo "&lt;</a:t>
            </a:r>
            <a:r>
              <a:rPr lang="en-US" dirty="0" err="1">
                <a:solidFill>
                  <a:schemeClr val="tx2"/>
                </a:solidFill>
              </a:rPr>
              <a:t>br</a:t>
            </a:r>
            <a:r>
              <a:rPr lang="en-US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}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r>
              <a:rPr lang="en-US" dirty="0"/>
              <a:t>OUTPUT:</a:t>
            </a:r>
          </a:p>
          <a:p>
            <a:pPr marL="0" indent="0" algn="just">
              <a:buNone/>
            </a:pPr>
            <a:r>
              <a:rPr lang="en-US" dirty="0"/>
              <a:t>PHP</a:t>
            </a:r>
          </a:p>
          <a:p>
            <a:pPr marL="0" indent="0" algn="just">
              <a:buNone/>
            </a:pPr>
            <a:r>
              <a:rPr lang="en-US" dirty="0" err="1"/>
              <a:t>Laravel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Node </a:t>
            </a:r>
            <a:r>
              <a:rPr lang="en-US" dirty="0" err="1"/>
              <a:t>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244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1" dirty="0"/>
              <a:t>Loop Through an Indexed Array(</a:t>
            </a:r>
            <a:r>
              <a:rPr lang="en-IN" b="1" dirty="0"/>
              <a:t>PHP </a:t>
            </a:r>
            <a:r>
              <a:rPr lang="en-IN" b="1" dirty="0" err="1"/>
              <a:t>foreach</a:t>
            </a:r>
            <a:r>
              <a:rPr lang="en-IN" b="1" dirty="0"/>
              <a:t> Loop)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 fontAlgn="base"/>
            <a:r>
              <a:rPr lang="en-US" dirty="0"/>
              <a:t>The </a:t>
            </a:r>
            <a:r>
              <a:rPr lang="en-US" dirty="0" err="1"/>
              <a:t>foreach</a:t>
            </a:r>
            <a:r>
              <a:rPr lang="en-US" dirty="0"/>
              <a:t> loop is used to iterate over arrays.</a:t>
            </a:r>
          </a:p>
          <a:p>
            <a:pPr algn="just" fontAlgn="base"/>
            <a:r>
              <a:rPr lang="en-US" dirty="0"/>
              <a:t>It is used to loop through each key/value pair in an array.</a:t>
            </a:r>
          </a:p>
          <a:p>
            <a:pPr marL="0" indent="0" algn="just" fontAlgn="base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 fontAlgn="base">
              <a:buNone/>
            </a:pPr>
            <a:r>
              <a:rPr lang="en-US" dirty="0">
                <a:solidFill>
                  <a:schemeClr val="tx2"/>
                </a:solidFill>
              </a:rPr>
              <a:t>$courses = array("PHP", "</a:t>
            </a:r>
            <a:r>
              <a:rPr lang="en-US" dirty="0" err="1">
                <a:solidFill>
                  <a:schemeClr val="tx2"/>
                </a:solidFill>
              </a:rPr>
              <a:t>Laravel</a:t>
            </a:r>
            <a:r>
              <a:rPr lang="en-US" dirty="0">
                <a:solidFill>
                  <a:schemeClr val="tx2"/>
                </a:solidFill>
              </a:rPr>
              <a:t>", "Node </a:t>
            </a:r>
            <a:r>
              <a:rPr lang="en-US" dirty="0" err="1">
                <a:solidFill>
                  <a:schemeClr val="tx2"/>
                </a:solidFill>
              </a:rPr>
              <a:t>js</a:t>
            </a:r>
            <a:r>
              <a:rPr lang="en-US" dirty="0">
                <a:solidFill>
                  <a:schemeClr val="tx2"/>
                </a:solidFill>
              </a:rPr>
              <a:t>");</a:t>
            </a:r>
          </a:p>
          <a:p>
            <a:pPr marL="0" indent="0" algn="just" fontAlgn="base">
              <a:buNone/>
            </a:pPr>
            <a:r>
              <a:rPr lang="en-US" dirty="0">
                <a:solidFill>
                  <a:schemeClr val="tx2"/>
                </a:solidFill>
              </a:rPr>
              <a:t> </a:t>
            </a:r>
          </a:p>
          <a:p>
            <a:pPr marL="0" indent="0" algn="just" fontAlgn="base">
              <a:buNone/>
            </a:pPr>
            <a:r>
              <a:rPr lang="en-US" dirty="0">
                <a:solidFill>
                  <a:schemeClr val="tx2"/>
                </a:solidFill>
              </a:rPr>
              <a:t>// Loop through colors array</a:t>
            </a:r>
          </a:p>
          <a:p>
            <a:pPr marL="0" indent="0" algn="just" fontAlgn="base">
              <a:buNone/>
            </a:pPr>
            <a:r>
              <a:rPr lang="en-US" dirty="0" err="1">
                <a:solidFill>
                  <a:schemeClr val="tx2"/>
                </a:solidFill>
              </a:rPr>
              <a:t>foreach</a:t>
            </a:r>
            <a:r>
              <a:rPr lang="en-US" dirty="0">
                <a:solidFill>
                  <a:schemeClr val="tx2"/>
                </a:solidFill>
              </a:rPr>
              <a:t>($courses as $course){</a:t>
            </a:r>
          </a:p>
          <a:p>
            <a:pPr marL="0" indent="0" algn="just" fontAlgn="base">
              <a:buNone/>
            </a:pPr>
            <a:r>
              <a:rPr lang="en-US" dirty="0">
                <a:solidFill>
                  <a:schemeClr val="tx2"/>
                </a:solidFill>
              </a:rPr>
              <a:t>    echo $course . "&lt;</a:t>
            </a:r>
            <a:r>
              <a:rPr lang="en-US" dirty="0" err="1">
                <a:solidFill>
                  <a:schemeClr val="tx2"/>
                </a:solidFill>
              </a:rPr>
              <a:t>br</a:t>
            </a:r>
            <a:r>
              <a:rPr lang="en-US" dirty="0">
                <a:solidFill>
                  <a:schemeClr val="tx2"/>
                </a:solidFill>
              </a:rPr>
              <a:t>&gt;";</a:t>
            </a:r>
          </a:p>
          <a:p>
            <a:pPr marL="0" indent="0" algn="just" fontAlgn="base">
              <a:buNone/>
            </a:pPr>
            <a:r>
              <a:rPr lang="en-US" dirty="0">
                <a:solidFill>
                  <a:schemeClr val="tx2"/>
                </a:solidFill>
              </a:rPr>
              <a:t>}</a:t>
            </a:r>
          </a:p>
          <a:p>
            <a:pPr marL="0" indent="0" algn="just" fontAlgn="base">
              <a:buNone/>
            </a:pPr>
            <a:r>
              <a:rPr lang="en-US" dirty="0">
                <a:solidFill>
                  <a:schemeClr val="tx2"/>
                </a:solidFill>
              </a:rPr>
              <a:t>?&gt;</a:t>
            </a:r>
          </a:p>
          <a:p>
            <a:pPr marL="0" indent="0" algn="just" fontAlgn="base">
              <a:buNone/>
            </a:pPr>
            <a:endParaRPr lang="en-US" dirty="0"/>
          </a:p>
          <a:p>
            <a:pPr marL="0" indent="0" algn="just" fontAlgn="base">
              <a:buNone/>
            </a:pPr>
            <a:r>
              <a:rPr lang="en-US" dirty="0"/>
              <a:t>OUTPUT:</a:t>
            </a:r>
          </a:p>
          <a:p>
            <a:pPr marL="0" indent="0" fontAlgn="base">
              <a:buNone/>
            </a:pPr>
            <a:r>
              <a:rPr lang="en-IN" dirty="0"/>
              <a:t>PHP</a:t>
            </a:r>
          </a:p>
          <a:p>
            <a:pPr marL="0" indent="0" fontAlgn="base">
              <a:buNone/>
            </a:pPr>
            <a:r>
              <a:rPr lang="en-IN" dirty="0" err="1"/>
              <a:t>Laravel</a:t>
            </a:r>
            <a:endParaRPr lang="en-IN" dirty="0"/>
          </a:p>
          <a:p>
            <a:pPr marL="0" indent="0" fontAlgn="base">
              <a:buNone/>
            </a:pPr>
            <a:r>
              <a:rPr lang="en-IN" dirty="0"/>
              <a:t>Node </a:t>
            </a:r>
            <a:r>
              <a:rPr lang="en-IN" dirty="0" err="1"/>
              <a:t>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194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Associative Array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Associative arrays are arrays that use named keys that you assign to them.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We can associate name with each array elements in PHP </a:t>
            </a:r>
            <a:r>
              <a:rPr lang="en-US" dirty="0">
                <a:highlight>
                  <a:srgbClr val="FFFF00"/>
                </a:highlight>
              </a:rPr>
              <a:t>using =&gt; </a:t>
            </a:r>
            <a:r>
              <a:rPr lang="en-US" dirty="0"/>
              <a:t>symbol.</a:t>
            </a:r>
          </a:p>
          <a:p>
            <a:pPr algn="just"/>
            <a:endParaRPr lang="en-US" dirty="0"/>
          </a:p>
          <a:p>
            <a:pPr algn="just"/>
            <a:r>
              <a:rPr lang="en-US" dirty="0">
                <a:highlight>
                  <a:srgbClr val="FFFF00"/>
                </a:highlight>
              </a:rPr>
              <a:t>The keys assigned to values can be arbitrary and user defined strings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8098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Associative Array(contd.)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$courses = array("INT220"=&gt;"PHP", "INT221"=&gt;"</a:t>
            </a:r>
            <a:r>
              <a:rPr lang="en-US" dirty="0" err="1">
                <a:solidFill>
                  <a:schemeClr val="tx2"/>
                </a:solidFill>
              </a:rPr>
              <a:t>Laravel</a:t>
            </a:r>
            <a:r>
              <a:rPr lang="en-US" dirty="0">
                <a:solidFill>
                  <a:schemeClr val="tx2"/>
                </a:solidFill>
              </a:rPr>
              <a:t>", "INT222"=&gt;"Node </a:t>
            </a:r>
            <a:r>
              <a:rPr lang="en-US" dirty="0" err="1">
                <a:solidFill>
                  <a:schemeClr val="tx2"/>
                </a:solidFill>
              </a:rPr>
              <a:t>js</a:t>
            </a:r>
            <a:r>
              <a:rPr lang="en-US" dirty="0">
                <a:solidFill>
                  <a:schemeClr val="tx2"/>
                </a:solidFill>
              </a:rPr>
              <a:t>");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 "INT 220 is ".$courses['INT220'].". INT 221 is ".$courses['INT221'].". INT222 is ".$courses['INT222'];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r>
              <a:rPr lang="en-US" dirty="0"/>
              <a:t>OUTPUT:</a:t>
            </a:r>
          </a:p>
          <a:p>
            <a:pPr marL="0" indent="0" algn="just">
              <a:buNone/>
            </a:pPr>
            <a:r>
              <a:rPr lang="en-US" dirty="0"/>
              <a:t>INT 220 is PHP. INT 221 is </a:t>
            </a:r>
            <a:r>
              <a:rPr lang="en-US" dirty="0" err="1"/>
              <a:t>Laravel</a:t>
            </a:r>
            <a:r>
              <a:rPr lang="en-US" dirty="0"/>
              <a:t>. INT222 is Node </a:t>
            </a:r>
            <a:r>
              <a:rPr lang="en-US" dirty="0" err="1"/>
              <a:t>js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702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Associative Array(contd.)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$courses["INT220"] = "PHP";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$courses["INT221"] = "</a:t>
            </a:r>
            <a:r>
              <a:rPr lang="en-US" dirty="0" err="1">
                <a:solidFill>
                  <a:schemeClr val="tx2"/>
                </a:solidFill>
              </a:rPr>
              <a:t>Laravel</a:t>
            </a:r>
            <a:r>
              <a:rPr lang="en-US" dirty="0">
                <a:solidFill>
                  <a:schemeClr val="tx2"/>
                </a:solidFill>
              </a:rPr>
              <a:t>";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$courses["INT222"] = "Node </a:t>
            </a:r>
            <a:r>
              <a:rPr lang="en-US" dirty="0" err="1">
                <a:solidFill>
                  <a:schemeClr val="tx2"/>
                </a:solidFill>
              </a:rPr>
              <a:t>js</a:t>
            </a:r>
            <a:r>
              <a:rPr lang="en-US" dirty="0">
                <a:solidFill>
                  <a:schemeClr val="tx2"/>
                </a:solidFill>
              </a:rPr>
              <a:t>";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  <a:highlight>
                  <a:srgbClr val="FFFF00"/>
                </a:highlight>
              </a:rPr>
              <a:t>// Printing array structure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2"/>
                </a:solidFill>
              </a:rPr>
              <a:t>print_r</a:t>
            </a:r>
            <a:r>
              <a:rPr lang="en-US" dirty="0">
                <a:solidFill>
                  <a:schemeClr val="tx2"/>
                </a:solidFill>
              </a:rPr>
              <a:t>($courses);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/>
              <a:t>OUTPUT:	</a:t>
            </a:r>
            <a:r>
              <a:rPr lang="en-US" dirty="0">
                <a:solidFill>
                  <a:srgbClr val="00B0F0"/>
                </a:solidFill>
              </a:rPr>
              <a:t>remember the syntax here for key and value</a:t>
            </a:r>
            <a:endParaRPr lang="en-US" dirty="0"/>
          </a:p>
          <a:p>
            <a:pPr marL="0" indent="0" algn="just">
              <a:buNone/>
            </a:pPr>
            <a:r>
              <a:rPr lang="en-US" dirty="0">
                <a:highlight>
                  <a:srgbClr val="FFFF00"/>
                </a:highlight>
              </a:rPr>
              <a:t>Array ( [INT220] =&gt; PHP [INT221] =&gt; </a:t>
            </a:r>
            <a:r>
              <a:rPr lang="en-US" dirty="0" err="1">
                <a:highlight>
                  <a:srgbClr val="FFFF00"/>
                </a:highlight>
              </a:rPr>
              <a:t>Laravel</a:t>
            </a:r>
            <a:r>
              <a:rPr lang="en-US" dirty="0">
                <a:highlight>
                  <a:srgbClr val="FFFF00"/>
                </a:highlight>
              </a:rPr>
              <a:t> [INT222] =&gt; Node </a:t>
            </a:r>
            <a:r>
              <a:rPr lang="en-US" dirty="0" err="1">
                <a:highlight>
                  <a:srgbClr val="FFFF00"/>
                </a:highlight>
              </a:rPr>
              <a:t>js</a:t>
            </a:r>
            <a:r>
              <a:rPr lang="en-US" dirty="0">
                <a:highlight>
                  <a:srgbClr val="FFFF00"/>
                </a:highlight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5541497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934</TotalTime>
  <Words>1587</Words>
  <Application>Microsoft Office PowerPoint</Application>
  <PresentationFormat>On-screen Show (4:3)</PresentationFormat>
  <Paragraphs>240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Arial</vt:lpstr>
      <vt:lpstr>Clarity</vt:lpstr>
      <vt:lpstr>PHP arrays</vt:lpstr>
      <vt:lpstr>PHP arrays</vt:lpstr>
      <vt:lpstr>Types of Arrays in PHP</vt:lpstr>
      <vt:lpstr>Indexed Arrays</vt:lpstr>
      <vt:lpstr>Loop Through an Indexed Array(for loop)</vt:lpstr>
      <vt:lpstr>Loop Through an Indexed Array(PHP foreach Loop)</vt:lpstr>
      <vt:lpstr>Associative Array</vt:lpstr>
      <vt:lpstr>Associative Array(contd.)</vt:lpstr>
      <vt:lpstr>Associative Array(contd.)</vt:lpstr>
      <vt:lpstr>print_r( ); </vt:lpstr>
      <vt:lpstr>Loop Through an Associative Array(for each loop)</vt:lpstr>
      <vt:lpstr>Loop Through an Associative Array(for loop)</vt:lpstr>
      <vt:lpstr>Multidimensional Arrays</vt:lpstr>
      <vt:lpstr>Multidimensional Arrays(contd.)</vt:lpstr>
      <vt:lpstr>Multidimensional Arrays(contd.)</vt:lpstr>
      <vt:lpstr>Loop Through an Multidimensional Array(for loop)</vt:lpstr>
      <vt:lpstr>Loop Through an Multidimensional Array(foreach loop)</vt:lpstr>
      <vt:lpstr>Loop Through an Multidimensional Array(foreach loop)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Prateek Singh</cp:lastModifiedBy>
  <cp:revision>213</cp:revision>
  <dcterms:created xsi:type="dcterms:W3CDTF">2020-12-03T16:29:07Z</dcterms:created>
  <dcterms:modified xsi:type="dcterms:W3CDTF">2023-09-14T07:02:26Z</dcterms:modified>
</cp:coreProperties>
</file>