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2" r:id="rId31"/>
    <p:sldId id="285" r:id="rId32"/>
    <p:sldId id="286" r:id="rId33"/>
    <p:sldId id="287" r:id="rId34"/>
    <p:sldId id="293" r:id="rId35"/>
    <p:sldId id="288" r:id="rId36"/>
    <p:sldId id="289" r:id="rId37"/>
    <p:sldId id="290" r:id="rId38"/>
    <p:sldId id="29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0" d="100"/>
          <a:sy n="80" d="100"/>
        </p:scale>
        <p:origin x="87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BCACC0-EF57-4142-BFFE-04930428335F}"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BCACC0-EF57-4142-BFFE-04930428335F}"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BCACC0-EF57-4142-BFFE-04930428335F}" type="datetimeFigureOut">
              <a:rPr lang="en-IN" smtClean="0"/>
              <a:t>10-08-2023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C0054-5921-47FD-B668-F9C65E0365D1}"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BCACC0-EF57-4142-BFFE-04930428335F}" type="datetimeFigureOut">
              <a:rPr lang="en-IN" smtClean="0"/>
              <a:t>10-08-2023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CACC0-EF57-4142-BFFE-04930428335F}" type="datetimeFigureOut">
              <a:rPr lang="en-IN" smtClean="0"/>
              <a:t>10-08-2023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DBCACC0-EF57-4142-BFFE-04930428335F}" type="datetimeFigureOut">
              <a:rPr lang="en-IN" smtClean="0"/>
              <a:t>10-08-2023</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6AC0054-5921-47FD-B668-F9C65E0365D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functions</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26666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Loosely Typed Language(contd.)</a:t>
            </a:r>
          </a:p>
        </p:txBody>
      </p:sp>
      <p:sp>
        <p:nvSpPr>
          <p:cNvPr id="3" name="Content Placeholder 2"/>
          <p:cNvSpPr>
            <a:spLocks noGrp="1"/>
          </p:cNvSpPr>
          <p:nvPr>
            <p:ph idx="1"/>
          </p:nvPr>
        </p:nvSpPr>
        <p:spPr/>
        <p:txBody>
          <a:bodyPr>
            <a:normAutofit/>
          </a:bodyPr>
          <a:lstStyle/>
          <a:p>
            <a:pPr algn="just"/>
            <a:r>
              <a:rPr lang="en-US" dirty="0"/>
              <a:t>To specify strict we need to set declare(</a:t>
            </a:r>
            <a:r>
              <a:rPr lang="en-US" dirty="0" err="1"/>
              <a:t>strict_types</a:t>
            </a:r>
            <a:r>
              <a:rPr lang="en-US" dirty="0"/>
              <a:t>=1);. This must be on the very first line of the PHP file.</a:t>
            </a:r>
          </a:p>
          <a:p>
            <a:pPr marL="0" indent="0" algn="just">
              <a:buNone/>
            </a:pPr>
            <a:endParaRPr lang="en-US" dirty="0"/>
          </a:p>
          <a:p>
            <a:pPr algn="just"/>
            <a:r>
              <a:rPr lang="en-US" dirty="0"/>
              <a:t>In the following example we try to send both a number and a string to the function, but here we have added the strict declaration:</a:t>
            </a:r>
          </a:p>
        </p:txBody>
      </p:sp>
    </p:spTree>
    <p:extLst>
      <p:ext uri="{BB962C8B-B14F-4D97-AF65-F5344CB8AC3E}">
        <p14:creationId xmlns:p14="http://schemas.microsoft.com/office/powerpoint/2010/main" val="3689619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Loosely Typed Language(contd.)</a:t>
            </a:r>
          </a:p>
        </p:txBody>
      </p:sp>
      <p:sp>
        <p:nvSpPr>
          <p:cNvPr id="3" name="Content Placeholder 2"/>
          <p:cNvSpPr>
            <a:spLocks noGrp="1"/>
          </p:cNvSpPr>
          <p:nvPr>
            <p:ph idx="1"/>
          </p:nvPr>
        </p:nvSpPr>
        <p:spPr/>
        <p:txBody>
          <a:bodyPr>
            <a:normAutofit/>
          </a:bodyPr>
          <a:lstStyle/>
          <a:p>
            <a:pPr marL="0" indent="0" algn="just">
              <a:buNone/>
            </a:pPr>
            <a:r>
              <a:rPr lang="en-US" dirty="0">
                <a:solidFill>
                  <a:schemeClr val="tx2"/>
                </a:solidFill>
              </a:rPr>
              <a:t>&lt;?</a:t>
            </a:r>
            <a:r>
              <a:rPr lang="en-US" dirty="0" err="1">
                <a:solidFill>
                  <a:schemeClr val="tx2"/>
                </a:solidFill>
              </a:rPr>
              <a:t>php</a:t>
            </a:r>
            <a:r>
              <a:rPr lang="en-US" dirty="0">
                <a:solidFill>
                  <a:schemeClr val="tx2"/>
                </a:solidFill>
              </a:rPr>
              <a:t> declare(</a:t>
            </a:r>
            <a:r>
              <a:rPr lang="en-US" dirty="0" err="1">
                <a:solidFill>
                  <a:schemeClr val="tx2"/>
                </a:solidFill>
              </a:rPr>
              <a:t>strict_types</a:t>
            </a:r>
            <a:r>
              <a:rPr lang="en-US" dirty="0">
                <a:solidFill>
                  <a:schemeClr val="tx2"/>
                </a:solidFill>
              </a:rPr>
              <a:t>=1); // strict requirement</a:t>
            </a:r>
          </a:p>
          <a:p>
            <a:pPr marL="0" indent="0" algn="just">
              <a:buNone/>
            </a:pPr>
            <a:r>
              <a:rPr lang="en-US" dirty="0">
                <a:solidFill>
                  <a:schemeClr val="tx2"/>
                </a:solidFill>
              </a:rPr>
              <a:t>function add(</a:t>
            </a:r>
            <a:r>
              <a:rPr lang="en-US" dirty="0" err="1">
                <a:solidFill>
                  <a:schemeClr val="tx2"/>
                </a:solidFill>
              </a:rPr>
              <a:t>int</a:t>
            </a:r>
            <a:r>
              <a:rPr lang="en-US" dirty="0">
                <a:solidFill>
                  <a:schemeClr val="tx2"/>
                </a:solidFill>
              </a:rPr>
              <a:t> $a, </a:t>
            </a:r>
            <a:r>
              <a:rPr lang="en-US" dirty="0" err="1">
                <a:solidFill>
                  <a:schemeClr val="tx2"/>
                </a:solidFill>
              </a:rPr>
              <a:t>int</a:t>
            </a:r>
            <a:r>
              <a:rPr lang="en-US" dirty="0">
                <a:solidFill>
                  <a:schemeClr val="tx2"/>
                </a:solidFill>
              </a:rPr>
              <a:t> $b) {</a:t>
            </a:r>
          </a:p>
          <a:p>
            <a:pPr marL="0" indent="0" algn="just">
              <a:buNone/>
            </a:pPr>
            <a:r>
              <a:rPr lang="en-US" dirty="0">
                <a:solidFill>
                  <a:schemeClr val="tx2"/>
                </a:solidFill>
              </a:rPr>
              <a:t>  return $a + $b;</a:t>
            </a:r>
          </a:p>
          <a:p>
            <a:pPr marL="0" indent="0" algn="just">
              <a:buNone/>
            </a:pPr>
            <a:r>
              <a:rPr lang="en-US" dirty="0">
                <a:solidFill>
                  <a:schemeClr val="tx2"/>
                </a:solidFill>
              </a:rPr>
              <a:t>}</a:t>
            </a:r>
          </a:p>
          <a:p>
            <a:pPr marL="0" indent="0" algn="just">
              <a:buNone/>
            </a:pPr>
            <a:r>
              <a:rPr lang="en-US" dirty="0">
                <a:solidFill>
                  <a:schemeClr val="tx2"/>
                </a:solidFill>
              </a:rPr>
              <a:t>echo add(2, "3 semesters"); </a:t>
            </a:r>
          </a:p>
          <a:p>
            <a:pPr marL="0" indent="0" algn="just">
              <a:buNone/>
            </a:pPr>
            <a:r>
              <a:rPr lang="en-US" dirty="0">
                <a:solidFill>
                  <a:schemeClr val="tx2"/>
                </a:solidFill>
              </a:rPr>
              <a:t>// since strict is enabled and "3 semesters" is not an integer, an error will be thrown</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PHP Fatal error: Uncaught </a:t>
            </a:r>
            <a:r>
              <a:rPr lang="en-US" dirty="0" err="1"/>
              <a:t>TypeError</a:t>
            </a:r>
            <a:r>
              <a:rPr lang="en-US" dirty="0"/>
              <a:t>:</a:t>
            </a:r>
          </a:p>
        </p:txBody>
      </p:sp>
    </p:spTree>
    <p:extLst>
      <p:ext uri="{BB962C8B-B14F-4D97-AF65-F5344CB8AC3E}">
        <p14:creationId xmlns:p14="http://schemas.microsoft.com/office/powerpoint/2010/main" val="409987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PHP Default Argument Value</a:t>
            </a:r>
          </a:p>
        </p:txBody>
      </p:sp>
      <p:sp>
        <p:nvSpPr>
          <p:cNvPr id="3" name="Content Placeholder 2"/>
          <p:cNvSpPr>
            <a:spLocks noGrp="1"/>
          </p:cNvSpPr>
          <p:nvPr>
            <p:ph idx="1"/>
          </p:nvPr>
        </p:nvSpPr>
        <p:spPr/>
        <p:txBody>
          <a:bodyPr>
            <a:normAutofit fontScale="62500" lnSpcReduction="20000"/>
          </a:bodyPr>
          <a:lstStyle/>
          <a:p>
            <a:pPr algn="just"/>
            <a:r>
              <a:rPr lang="en-US" dirty="0"/>
              <a:t>The following example shows how to use a default parameter. </a:t>
            </a:r>
          </a:p>
          <a:p>
            <a:pPr algn="just"/>
            <a:r>
              <a:rPr lang="en-US" dirty="0"/>
              <a:t>If we call the function </a:t>
            </a:r>
            <a:r>
              <a:rPr lang="en-IN" dirty="0" err="1"/>
              <a:t>setchildren</a:t>
            </a:r>
            <a:r>
              <a:rPr lang="en-US" dirty="0"/>
              <a:t>() without arguments it takes the default value as argument:</a:t>
            </a:r>
          </a:p>
          <a:p>
            <a:pPr algn="just"/>
            <a:endParaRPr lang="en-US" dirty="0"/>
          </a:p>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function </a:t>
            </a:r>
            <a:r>
              <a:rPr lang="en-US" dirty="0" err="1">
                <a:solidFill>
                  <a:schemeClr val="tx2"/>
                </a:solidFill>
              </a:rPr>
              <a:t>setchildren</a:t>
            </a:r>
            <a:r>
              <a:rPr lang="en-US" dirty="0">
                <a:solidFill>
                  <a:schemeClr val="tx2"/>
                </a:solidFill>
              </a:rPr>
              <a:t>(</a:t>
            </a:r>
            <a:r>
              <a:rPr lang="en-US" dirty="0" err="1">
                <a:solidFill>
                  <a:schemeClr val="tx2"/>
                </a:solidFill>
              </a:rPr>
              <a:t>int</a:t>
            </a:r>
            <a:r>
              <a:rPr lang="en-US" dirty="0">
                <a:solidFill>
                  <a:schemeClr val="tx2"/>
                </a:solidFill>
              </a:rPr>
              <a:t> $children = 0) {</a:t>
            </a:r>
          </a:p>
          <a:p>
            <a:pPr marL="0" indent="0" algn="just">
              <a:buNone/>
            </a:pPr>
            <a:r>
              <a:rPr lang="en-US" dirty="0">
                <a:solidFill>
                  <a:schemeClr val="tx2"/>
                </a:solidFill>
              </a:rPr>
              <a:t>  echo "Total number of children are : $children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a:t>
            </a:r>
          </a:p>
          <a:p>
            <a:pPr marL="0" indent="0" algn="just">
              <a:buNone/>
            </a:pPr>
            <a:endParaRPr lang="en-US" dirty="0">
              <a:solidFill>
                <a:schemeClr val="tx2"/>
              </a:solidFill>
            </a:endParaRPr>
          </a:p>
          <a:p>
            <a:pPr marL="0" indent="0" algn="just">
              <a:buNone/>
            </a:pPr>
            <a:r>
              <a:rPr lang="en-US" dirty="0" err="1">
                <a:solidFill>
                  <a:schemeClr val="tx2"/>
                </a:solidFill>
              </a:rPr>
              <a:t>setchildren</a:t>
            </a:r>
            <a:r>
              <a:rPr lang="en-US" dirty="0">
                <a:solidFill>
                  <a:schemeClr val="tx2"/>
                </a:solidFill>
              </a:rPr>
              <a:t>(2);</a:t>
            </a:r>
          </a:p>
          <a:p>
            <a:pPr marL="0" indent="0" algn="just">
              <a:buNone/>
            </a:pPr>
            <a:r>
              <a:rPr lang="en-US" dirty="0" err="1">
                <a:solidFill>
                  <a:schemeClr val="tx2"/>
                </a:solidFill>
              </a:rPr>
              <a:t>setchildren</a:t>
            </a:r>
            <a:r>
              <a:rPr lang="en-US" dirty="0">
                <a:solidFill>
                  <a:schemeClr val="tx2"/>
                </a:solidFill>
              </a:rPr>
              <a:t>(1);</a:t>
            </a:r>
          </a:p>
          <a:p>
            <a:pPr marL="0" indent="0" algn="just">
              <a:buNone/>
            </a:pPr>
            <a:r>
              <a:rPr lang="en-US" dirty="0" err="1">
                <a:solidFill>
                  <a:schemeClr val="tx2"/>
                </a:solidFill>
              </a:rPr>
              <a:t>setchildren</a:t>
            </a:r>
            <a:r>
              <a:rPr lang="en-US" dirty="0">
                <a:solidFill>
                  <a:schemeClr val="tx2"/>
                </a:solidFill>
              </a:rPr>
              <a:t>();</a:t>
            </a:r>
          </a:p>
          <a:p>
            <a:pPr marL="0" indent="0" algn="just">
              <a:buNone/>
            </a:pPr>
            <a:r>
              <a:rPr lang="en-US" dirty="0" err="1">
                <a:solidFill>
                  <a:schemeClr val="tx2"/>
                </a:solidFill>
              </a:rPr>
              <a:t>setchildren</a:t>
            </a:r>
            <a:r>
              <a:rPr lang="en-US" dirty="0">
                <a:solidFill>
                  <a:schemeClr val="tx2"/>
                </a:solidFill>
              </a:rPr>
              <a:t>(3);</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Total number of children are : 2</a:t>
            </a:r>
          </a:p>
          <a:p>
            <a:pPr marL="0" indent="0" algn="just">
              <a:buNone/>
            </a:pPr>
            <a:r>
              <a:rPr lang="en-US" dirty="0"/>
              <a:t>Total number of children are : 1</a:t>
            </a:r>
          </a:p>
          <a:p>
            <a:pPr marL="0" indent="0" algn="just">
              <a:buNone/>
            </a:pPr>
            <a:r>
              <a:rPr lang="en-US" dirty="0"/>
              <a:t>Total number of children are : 0</a:t>
            </a:r>
          </a:p>
          <a:p>
            <a:pPr marL="0" indent="0" algn="just">
              <a:buNone/>
            </a:pPr>
            <a:r>
              <a:rPr lang="en-US" dirty="0"/>
              <a:t>Total number of children are : 3</a:t>
            </a:r>
          </a:p>
        </p:txBody>
      </p:sp>
    </p:spTree>
    <p:extLst>
      <p:ext uri="{BB962C8B-B14F-4D97-AF65-F5344CB8AC3E}">
        <p14:creationId xmlns:p14="http://schemas.microsoft.com/office/powerpoint/2010/main" val="84489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7" end="1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8" end="1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Returning values</a:t>
            </a:r>
          </a:p>
        </p:txBody>
      </p:sp>
      <p:sp>
        <p:nvSpPr>
          <p:cNvPr id="3" name="Content Placeholder 2"/>
          <p:cNvSpPr>
            <a:spLocks noGrp="1"/>
          </p:cNvSpPr>
          <p:nvPr>
            <p:ph idx="1"/>
          </p:nvPr>
        </p:nvSpPr>
        <p:spPr/>
        <p:txBody>
          <a:bodyPr>
            <a:normAutofit fontScale="70000" lnSpcReduction="20000"/>
          </a:bodyPr>
          <a:lstStyle/>
          <a:p>
            <a:pPr algn="just"/>
            <a:r>
              <a:rPr lang="en-US" dirty="0"/>
              <a:t>A function can return a value back to the script that called the function using the return statement.</a:t>
            </a:r>
          </a:p>
          <a:p>
            <a:pPr algn="just"/>
            <a:endParaRPr lang="en-US" dirty="0"/>
          </a:p>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function add(</a:t>
            </a:r>
            <a:r>
              <a:rPr lang="en-US" dirty="0" err="1">
                <a:solidFill>
                  <a:schemeClr val="tx2"/>
                </a:solidFill>
              </a:rPr>
              <a:t>int</a:t>
            </a:r>
            <a:r>
              <a:rPr lang="en-US" dirty="0">
                <a:solidFill>
                  <a:schemeClr val="tx2"/>
                </a:solidFill>
              </a:rPr>
              <a:t> $a, </a:t>
            </a:r>
            <a:r>
              <a:rPr lang="en-US" dirty="0" err="1">
                <a:solidFill>
                  <a:schemeClr val="tx2"/>
                </a:solidFill>
              </a:rPr>
              <a:t>int</a:t>
            </a:r>
            <a:r>
              <a:rPr lang="en-US" dirty="0">
                <a:solidFill>
                  <a:schemeClr val="tx2"/>
                </a:solidFill>
              </a:rPr>
              <a:t> $b) {</a:t>
            </a:r>
          </a:p>
          <a:p>
            <a:pPr marL="0" indent="0" algn="just">
              <a:buNone/>
            </a:pPr>
            <a:r>
              <a:rPr lang="en-US" dirty="0">
                <a:solidFill>
                  <a:schemeClr val="tx2"/>
                </a:solidFill>
              </a:rPr>
              <a:t>  return $a+$b;</a:t>
            </a:r>
          </a:p>
          <a:p>
            <a:pPr marL="0" indent="0" algn="just">
              <a:buNone/>
            </a:pPr>
            <a:r>
              <a:rPr lang="en-US" dirty="0">
                <a:solidFill>
                  <a:schemeClr val="tx2"/>
                </a:solidFill>
              </a:rPr>
              <a:t>}</a:t>
            </a:r>
          </a:p>
          <a:p>
            <a:pPr marL="0" indent="0" algn="just">
              <a:buNone/>
            </a:pPr>
            <a:endParaRPr lang="en-US" dirty="0">
              <a:solidFill>
                <a:schemeClr val="tx2"/>
              </a:solidFill>
            </a:endParaRPr>
          </a:p>
          <a:p>
            <a:pPr marL="0" indent="0" algn="just">
              <a:buNone/>
            </a:pPr>
            <a:r>
              <a:rPr lang="en-US" dirty="0">
                <a:solidFill>
                  <a:schemeClr val="tx2"/>
                </a:solidFill>
              </a:rPr>
              <a:t>echo "5 + 10 = " . add(5,10) .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echo "7 + 13 = " . add(7,13) .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echo "2 + 4 = " . add(2,4);</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5 + 10 = 15</a:t>
            </a:r>
          </a:p>
          <a:p>
            <a:pPr marL="0" indent="0" algn="just">
              <a:buNone/>
            </a:pPr>
            <a:r>
              <a:rPr lang="en-US" dirty="0"/>
              <a:t>7 + 13 = 20</a:t>
            </a:r>
          </a:p>
          <a:p>
            <a:pPr marL="0" indent="0" algn="just">
              <a:buNone/>
            </a:pPr>
            <a:r>
              <a:rPr lang="en-US" dirty="0"/>
              <a:t>2 + 4 = 6</a:t>
            </a:r>
          </a:p>
        </p:txBody>
      </p:sp>
    </p:spTree>
    <p:extLst>
      <p:ext uri="{BB962C8B-B14F-4D97-AF65-F5344CB8AC3E}">
        <p14:creationId xmlns:p14="http://schemas.microsoft.com/office/powerpoint/2010/main" val="209826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4" end="1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Return Type Declarations</a:t>
            </a:r>
          </a:p>
        </p:txBody>
      </p:sp>
      <p:sp>
        <p:nvSpPr>
          <p:cNvPr id="3" name="Content Placeholder 2"/>
          <p:cNvSpPr>
            <a:spLocks noGrp="1"/>
          </p:cNvSpPr>
          <p:nvPr>
            <p:ph idx="1"/>
          </p:nvPr>
        </p:nvSpPr>
        <p:spPr/>
        <p:txBody>
          <a:bodyPr>
            <a:normAutofit/>
          </a:bodyPr>
          <a:lstStyle/>
          <a:p>
            <a:pPr algn="just"/>
            <a:r>
              <a:rPr lang="en-US" dirty="0"/>
              <a:t>PHP 7 also supports Type Declarations for the return statement. </a:t>
            </a:r>
          </a:p>
          <a:p>
            <a:pPr algn="just"/>
            <a:endParaRPr lang="en-US" dirty="0"/>
          </a:p>
          <a:p>
            <a:pPr algn="just"/>
            <a:r>
              <a:rPr lang="en-US" dirty="0"/>
              <a:t>Like with the type declaration for function arguments, by enabling the strict requirement, it will throw a "Fatal Error" on a type mismatch.</a:t>
            </a:r>
            <a:endParaRPr lang="en-IN" dirty="0"/>
          </a:p>
        </p:txBody>
      </p:sp>
    </p:spTree>
    <p:extLst>
      <p:ext uri="{BB962C8B-B14F-4D97-AF65-F5344CB8AC3E}">
        <p14:creationId xmlns:p14="http://schemas.microsoft.com/office/powerpoint/2010/main" val="2811666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Return Type Declarations(contd.)</a:t>
            </a:r>
          </a:p>
        </p:txBody>
      </p:sp>
      <p:sp>
        <p:nvSpPr>
          <p:cNvPr id="3" name="Content Placeholder 2"/>
          <p:cNvSpPr>
            <a:spLocks noGrp="1"/>
          </p:cNvSpPr>
          <p:nvPr>
            <p:ph idx="1"/>
          </p:nvPr>
        </p:nvSpPr>
        <p:spPr/>
        <p:txBody>
          <a:bodyPr>
            <a:normAutofit/>
          </a:bodyPr>
          <a:lstStyle/>
          <a:p>
            <a:pPr marL="0" indent="0" algn="just">
              <a:buNone/>
            </a:pPr>
            <a:r>
              <a:rPr lang="en-US" dirty="0">
                <a:solidFill>
                  <a:schemeClr val="tx2"/>
                </a:solidFill>
              </a:rPr>
              <a:t>&lt;?</a:t>
            </a:r>
            <a:r>
              <a:rPr lang="en-US" dirty="0" err="1">
                <a:solidFill>
                  <a:schemeClr val="tx2"/>
                </a:solidFill>
              </a:rPr>
              <a:t>php</a:t>
            </a:r>
            <a:r>
              <a:rPr lang="en-US" dirty="0">
                <a:solidFill>
                  <a:schemeClr val="tx2"/>
                </a:solidFill>
              </a:rPr>
              <a:t> declare(</a:t>
            </a:r>
            <a:r>
              <a:rPr lang="en-US" dirty="0" err="1">
                <a:solidFill>
                  <a:schemeClr val="tx2"/>
                </a:solidFill>
              </a:rPr>
              <a:t>strict_types</a:t>
            </a:r>
            <a:r>
              <a:rPr lang="en-US" dirty="0">
                <a:solidFill>
                  <a:schemeClr val="tx2"/>
                </a:solidFill>
              </a:rPr>
              <a:t>=1); // strict requirement</a:t>
            </a:r>
          </a:p>
          <a:p>
            <a:pPr marL="0" indent="0" algn="just">
              <a:buNone/>
            </a:pPr>
            <a:r>
              <a:rPr lang="en-US" dirty="0">
                <a:solidFill>
                  <a:schemeClr val="tx2"/>
                </a:solidFill>
              </a:rPr>
              <a:t>function add(float $a, float $b) {</a:t>
            </a:r>
          </a:p>
          <a:p>
            <a:pPr marL="0" indent="0" algn="just">
              <a:buNone/>
            </a:pPr>
            <a:r>
              <a:rPr lang="en-US" dirty="0">
                <a:solidFill>
                  <a:schemeClr val="tx2"/>
                </a:solidFill>
              </a:rPr>
              <a:t>  return $a + $b;</a:t>
            </a:r>
          </a:p>
          <a:p>
            <a:pPr marL="0" indent="0" algn="just">
              <a:buNone/>
            </a:pPr>
            <a:r>
              <a:rPr lang="en-US" dirty="0">
                <a:solidFill>
                  <a:schemeClr val="tx2"/>
                </a:solidFill>
              </a:rPr>
              <a:t>}</a:t>
            </a:r>
          </a:p>
          <a:p>
            <a:pPr marL="0" indent="0" algn="just">
              <a:buNone/>
            </a:pPr>
            <a:r>
              <a:rPr lang="en-US" dirty="0">
                <a:solidFill>
                  <a:schemeClr val="tx2"/>
                </a:solidFill>
              </a:rPr>
              <a:t>echo add(1.2, 5.2); </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lgn="just">
              <a:buNone/>
            </a:pPr>
            <a:r>
              <a:rPr lang="en-US" dirty="0"/>
              <a:t>OUTPUT:</a:t>
            </a:r>
          </a:p>
          <a:p>
            <a:pPr marL="0" indent="0" algn="just">
              <a:buNone/>
            </a:pPr>
            <a:r>
              <a:rPr lang="en-IN" dirty="0"/>
              <a:t>6.4</a:t>
            </a:r>
          </a:p>
        </p:txBody>
      </p:sp>
    </p:spTree>
    <p:extLst>
      <p:ext uri="{BB962C8B-B14F-4D97-AF65-F5344CB8AC3E}">
        <p14:creationId xmlns:p14="http://schemas.microsoft.com/office/powerpoint/2010/main" val="215315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Return Type Declarations(contd.)</a:t>
            </a:r>
          </a:p>
        </p:txBody>
      </p:sp>
      <p:sp>
        <p:nvSpPr>
          <p:cNvPr id="3" name="Content Placeholder 2"/>
          <p:cNvSpPr>
            <a:spLocks noGrp="1"/>
          </p:cNvSpPr>
          <p:nvPr>
            <p:ph idx="1"/>
          </p:nvPr>
        </p:nvSpPr>
        <p:spPr/>
        <p:txBody>
          <a:bodyPr>
            <a:normAutofit/>
          </a:bodyPr>
          <a:lstStyle/>
          <a:p>
            <a:pPr marL="0" indent="0" algn="just">
              <a:buNone/>
            </a:pPr>
            <a:r>
              <a:rPr lang="en-US" dirty="0">
                <a:solidFill>
                  <a:schemeClr val="tx2"/>
                </a:solidFill>
              </a:rPr>
              <a:t>&lt;?</a:t>
            </a:r>
            <a:r>
              <a:rPr lang="en-US" dirty="0" err="1">
                <a:solidFill>
                  <a:schemeClr val="tx2"/>
                </a:solidFill>
              </a:rPr>
              <a:t>php</a:t>
            </a:r>
            <a:r>
              <a:rPr lang="en-US" dirty="0">
                <a:solidFill>
                  <a:schemeClr val="tx2"/>
                </a:solidFill>
              </a:rPr>
              <a:t> declare(</a:t>
            </a:r>
            <a:r>
              <a:rPr lang="en-US" dirty="0" err="1">
                <a:solidFill>
                  <a:schemeClr val="tx2"/>
                </a:solidFill>
              </a:rPr>
              <a:t>strict_types</a:t>
            </a:r>
            <a:r>
              <a:rPr lang="en-US" dirty="0">
                <a:solidFill>
                  <a:schemeClr val="tx2"/>
                </a:solidFill>
              </a:rPr>
              <a:t>=1); // strict requirement</a:t>
            </a:r>
          </a:p>
          <a:p>
            <a:pPr marL="0" indent="0" algn="just">
              <a:buNone/>
            </a:pPr>
            <a:r>
              <a:rPr lang="en-US" dirty="0">
                <a:solidFill>
                  <a:schemeClr val="tx2"/>
                </a:solidFill>
              </a:rPr>
              <a:t>function add(float $a, float $b) {</a:t>
            </a:r>
          </a:p>
          <a:p>
            <a:pPr marL="0" indent="0" algn="just">
              <a:buNone/>
            </a:pPr>
            <a:r>
              <a:rPr lang="en-US" dirty="0">
                <a:solidFill>
                  <a:schemeClr val="tx2"/>
                </a:solidFill>
              </a:rPr>
              <a:t>  return (</a:t>
            </a:r>
            <a:r>
              <a:rPr lang="en-US" dirty="0" err="1">
                <a:solidFill>
                  <a:schemeClr val="tx2"/>
                </a:solidFill>
              </a:rPr>
              <a:t>int</a:t>
            </a:r>
            <a:r>
              <a:rPr lang="en-US" dirty="0">
                <a:solidFill>
                  <a:schemeClr val="tx2"/>
                </a:solidFill>
              </a:rPr>
              <a:t>)($a + $b);</a:t>
            </a:r>
          </a:p>
          <a:p>
            <a:pPr marL="0" indent="0" algn="just">
              <a:buNone/>
            </a:pPr>
            <a:r>
              <a:rPr lang="en-US" dirty="0">
                <a:solidFill>
                  <a:schemeClr val="tx2"/>
                </a:solidFill>
              </a:rPr>
              <a:t>}</a:t>
            </a:r>
          </a:p>
          <a:p>
            <a:pPr marL="0" indent="0" algn="just">
              <a:buNone/>
            </a:pPr>
            <a:r>
              <a:rPr lang="en-US" dirty="0">
                <a:solidFill>
                  <a:schemeClr val="tx2"/>
                </a:solidFill>
              </a:rPr>
              <a:t>echo add(1.2, 5.2); </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6</a:t>
            </a:r>
          </a:p>
        </p:txBody>
      </p:sp>
    </p:spTree>
    <p:extLst>
      <p:ext uri="{BB962C8B-B14F-4D97-AF65-F5344CB8AC3E}">
        <p14:creationId xmlns:p14="http://schemas.microsoft.com/office/powerpoint/2010/main" val="179798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Passing Arguments to a Function by Reference</a:t>
            </a:r>
            <a:endParaRPr lang="en-IN" b="1" dirty="0"/>
          </a:p>
        </p:txBody>
      </p:sp>
      <p:sp>
        <p:nvSpPr>
          <p:cNvPr id="3" name="Content Placeholder 2"/>
          <p:cNvSpPr>
            <a:spLocks noGrp="1"/>
          </p:cNvSpPr>
          <p:nvPr>
            <p:ph idx="1"/>
          </p:nvPr>
        </p:nvSpPr>
        <p:spPr/>
        <p:txBody>
          <a:bodyPr>
            <a:normAutofit lnSpcReduction="10000"/>
          </a:bodyPr>
          <a:lstStyle/>
          <a:p>
            <a:pPr algn="just"/>
            <a:r>
              <a:rPr lang="en-US" dirty="0"/>
              <a:t>In PHP there are two ways you can pass arguments to a function: by value and by reference. </a:t>
            </a:r>
          </a:p>
          <a:p>
            <a:pPr algn="just"/>
            <a:endParaRPr lang="en-US" dirty="0"/>
          </a:p>
          <a:p>
            <a:pPr algn="just"/>
            <a:r>
              <a:rPr lang="en-US" dirty="0"/>
              <a:t>By default, function arguments are passed by value so that if the value of the argument within the function is changed, it does not get affected outside of the function.</a:t>
            </a:r>
          </a:p>
          <a:p>
            <a:pPr algn="just"/>
            <a:endParaRPr lang="en-US" dirty="0"/>
          </a:p>
          <a:p>
            <a:pPr algn="just"/>
            <a:r>
              <a:rPr lang="en-US" dirty="0"/>
              <a:t>However, to allow a function to modify its arguments, they must be passed by reference.</a:t>
            </a:r>
          </a:p>
          <a:p>
            <a:pPr algn="just"/>
            <a:endParaRPr lang="en-US" dirty="0"/>
          </a:p>
          <a:p>
            <a:pPr algn="just"/>
            <a:r>
              <a:rPr lang="en-US" dirty="0"/>
              <a:t>Passing an argument by reference is done by prepending an ampersand (&amp;) to the argument name in the function definition, as shown in the example below:</a:t>
            </a:r>
          </a:p>
        </p:txBody>
      </p:sp>
    </p:spTree>
    <p:extLst>
      <p:ext uri="{BB962C8B-B14F-4D97-AF65-F5344CB8AC3E}">
        <p14:creationId xmlns:p14="http://schemas.microsoft.com/office/powerpoint/2010/main" val="980703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Passing Arguments to a Function by Reference(contd.)</a:t>
            </a:r>
            <a:endParaRPr lang="en-IN" sz="3200" b="1"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 Defining a function that multiply a number</a:t>
            </a:r>
          </a:p>
          <a:p>
            <a:pPr marL="0" indent="0" algn="just">
              <a:buNone/>
            </a:pPr>
            <a:r>
              <a:rPr lang="en-US" dirty="0">
                <a:solidFill>
                  <a:schemeClr val="tx2"/>
                </a:solidFill>
              </a:rPr>
              <a:t>by itself and return the new value */</a:t>
            </a:r>
          </a:p>
          <a:p>
            <a:pPr marL="0" indent="0" algn="just">
              <a:buNone/>
            </a:pPr>
            <a:endParaRPr lang="en-US" dirty="0">
              <a:solidFill>
                <a:schemeClr val="tx2"/>
              </a:solidFill>
            </a:endParaRPr>
          </a:p>
          <a:p>
            <a:pPr marL="0" indent="0" algn="just">
              <a:buNone/>
            </a:pPr>
            <a:r>
              <a:rPr lang="en-US" dirty="0">
                <a:solidFill>
                  <a:schemeClr val="tx2"/>
                </a:solidFill>
              </a:rPr>
              <a:t>function </a:t>
            </a:r>
            <a:r>
              <a:rPr lang="en-US" dirty="0" err="1">
                <a:solidFill>
                  <a:schemeClr val="tx2"/>
                </a:solidFill>
              </a:rPr>
              <a:t>selfMultiply</a:t>
            </a:r>
            <a:r>
              <a:rPr lang="en-US" dirty="0">
                <a:solidFill>
                  <a:schemeClr val="tx2"/>
                </a:solidFill>
              </a:rPr>
              <a:t>(&amp;$number){</a:t>
            </a:r>
          </a:p>
          <a:p>
            <a:pPr marL="0" indent="0" algn="just">
              <a:buNone/>
            </a:pPr>
            <a:r>
              <a:rPr lang="en-US" dirty="0">
                <a:solidFill>
                  <a:schemeClr val="tx2"/>
                </a:solidFill>
              </a:rPr>
              <a:t>    $number *= $number;</a:t>
            </a:r>
          </a:p>
          <a:p>
            <a:pPr marL="0" indent="0" algn="just">
              <a:buNone/>
            </a:pPr>
            <a:r>
              <a:rPr lang="en-US" dirty="0">
                <a:solidFill>
                  <a:schemeClr val="tx2"/>
                </a:solidFill>
              </a:rPr>
              <a:t>    return $number;</a:t>
            </a:r>
          </a:p>
          <a:p>
            <a:pPr marL="0" indent="0" algn="just">
              <a:buNone/>
            </a:pPr>
            <a:r>
              <a:rPr lang="en-US" dirty="0">
                <a:solidFill>
                  <a:schemeClr val="tx2"/>
                </a:solidFill>
              </a:rPr>
              <a:t>}</a:t>
            </a:r>
          </a:p>
          <a:p>
            <a:pPr marL="0" indent="0" algn="just">
              <a:buNone/>
            </a:pPr>
            <a:r>
              <a:rPr lang="en-US" dirty="0">
                <a:solidFill>
                  <a:schemeClr val="tx2"/>
                </a:solidFill>
              </a:rPr>
              <a:t> </a:t>
            </a:r>
          </a:p>
          <a:p>
            <a:pPr marL="0" indent="0" algn="just">
              <a:buNone/>
            </a:pPr>
            <a:r>
              <a:rPr lang="en-US" dirty="0">
                <a:solidFill>
                  <a:schemeClr val="tx2"/>
                </a:solidFill>
              </a:rPr>
              <a:t>$</a:t>
            </a:r>
            <a:r>
              <a:rPr lang="en-US" dirty="0" err="1">
                <a:solidFill>
                  <a:schemeClr val="tx2"/>
                </a:solidFill>
              </a:rPr>
              <a:t>mynum</a:t>
            </a:r>
            <a:r>
              <a:rPr lang="en-US" dirty="0">
                <a:solidFill>
                  <a:schemeClr val="tx2"/>
                </a:solidFill>
              </a:rPr>
              <a:t> = 5;</a:t>
            </a:r>
          </a:p>
          <a:p>
            <a:pPr marL="0" indent="0" algn="just">
              <a:buNone/>
            </a:pPr>
            <a:r>
              <a:rPr lang="en-US" dirty="0">
                <a:solidFill>
                  <a:schemeClr val="tx2"/>
                </a:solidFill>
              </a:rPr>
              <a:t>echo $</a:t>
            </a:r>
            <a:r>
              <a:rPr lang="en-US" dirty="0" err="1">
                <a:solidFill>
                  <a:schemeClr val="tx2"/>
                </a:solidFill>
              </a:rPr>
              <a:t>mynum</a:t>
            </a:r>
            <a:r>
              <a:rPr lang="en-US" dirty="0">
                <a:solidFill>
                  <a:schemeClr val="tx2"/>
                </a:solidFill>
              </a:rPr>
              <a:t>; // Outputs: 5</a:t>
            </a:r>
          </a:p>
          <a:p>
            <a:pPr marL="0" indent="0" algn="just">
              <a:buNone/>
            </a:pPr>
            <a:r>
              <a:rPr lang="en-US" dirty="0">
                <a:solidFill>
                  <a:schemeClr val="tx2"/>
                </a:solidFill>
              </a:rPr>
              <a:t> </a:t>
            </a:r>
          </a:p>
          <a:p>
            <a:pPr marL="0" indent="0" algn="just">
              <a:buNone/>
            </a:pPr>
            <a:r>
              <a:rPr lang="en-US" dirty="0" err="1">
                <a:solidFill>
                  <a:schemeClr val="tx2"/>
                </a:solidFill>
              </a:rPr>
              <a:t>selfMultiply</a:t>
            </a:r>
            <a:r>
              <a:rPr lang="en-US" dirty="0">
                <a:solidFill>
                  <a:schemeClr val="tx2"/>
                </a:solidFill>
              </a:rPr>
              <a:t>($</a:t>
            </a:r>
            <a:r>
              <a:rPr lang="en-US" dirty="0" err="1">
                <a:solidFill>
                  <a:schemeClr val="tx2"/>
                </a:solidFill>
              </a:rPr>
              <a:t>mynum</a:t>
            </a:r>
            <a:r>
              <a:rPr lang="en-US" dirty="0">
                <a:solidFill>
                  <a:schemeClr val="tx2"/>
                </a:solidFill>
              </a:rPr>
              <a:t>);</a:t>
            </a:r>
          </a:p>
          <a:p>
            <a:pPr marL="0" indent="0" algn="just">
              <a:buNone/>
            </a:pPr>
            <a:r>
              <a:rPr lang="en-US" dirty="0">
                <a:solidFill>
                  <a:schemeClr val="tx2"/>
                </a:solidFill>
              </a:rPr>
              <a:t>echo $</a:t>
            </a:r>
            <a:r>
              <a:rPr lang="en-US" dirty="0" err="1">
                <a:solidFill>
                  <a:schemeClr val="tx2"/>
                </a:solidFill>
              </a:rPr>
              <a:t>mynum</a:t>
            </a:r>
            <a:r>
              <a:rPr lang="en-US" dirty="0">
                <a:solidFill>
                  <a:schemeClr val="tx2"/>
                </a:solidFill>
              </a:rPr>
              <a:t>; // Outputs: 25</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525</a:t>
            </a:r>
          </a:p>
        </p:txBody>
      </p:sp>
    </p:spTree>
    <p:extLst>
      <p:ext uri="{BB962C8B-B14F-4D97-AF65-F5344CB8AC3E}">
        <p14:creationId xmlns:p14="http://schemas.microsoft.com/office/powerpoint/2010/main" val="152359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Passing Arguments to a Function by Reference(contd.)</a:t>
            </a:r>
            <a:endParaRPr lang="en-IN" b="1" dirty="0"/>
          </a:p>
        </p:txBody>
      </p:sp>
      <p:sp>
        <p:nvSpPr>
          <p:cNvPr id="3" name="Content Placeholder 2"/>
          <p:cNvSpPr>
            <a:spLocks noGrp="1"/>
          </p:cNvSpPr>
          <p:nvPr>
            <p:ph idx="1"/>
          </p:nvPr>
        </p:nvSpPr>
        <p:spPr/>
        <p:txBody>
          <a:bodyPr>
            <a:normAutofit lnSpcReduction="10000"/>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function product(&amp;$value) {</a:t>
            </a:r>
          </a:p>
          <a:p>
            <a:pPr marL="0" indent="0" algn="just">
              <a:buNone/>
            </a:pPr>
            <a:r>
              <a:rPr lang="en-US" dirty="0">
                <a:solidFill>
                  <a:schemeClr val="tx2"/>
                </a:solidFill>
              </a:rPr>
              <a:t>  $value *= 5;</a:t>
            </a:r>
          </a:p>
          <a:p>
            <a:pPr marL="0" indent="0" algn="just">
              <a:buNone/>
            </a:pPr>
            <a:r>
              <a:rPr lang="en-US" dirty="0">
                <a:solidFill>
                  <a:schemeClr val="tx2"/>
                </a:solidFill>
              </a:rPr>
              <a:t>}</a:t>
            </a:r>
          </a:p>
          <a:p>
            <a:pPr marL="0" indent="0" algn="just">
              <a:buNone/>
            </a:pPr>
            <a:endParaRPr lang="en-US" dirty="0">
              <a:solidFill>
                <a:schemeClr val="tx2"/>
              </a:solidFill>
            </a:endParaRPr>
          </a:p>
          <a:p>
            <a:pPr marL="0" indent="0" algn="just">
              <a:buNone/>
            </a:pPr>
            <a:r>
              <a:rPr lang="en-US" dirty="0">
                <a:solidFill>
                  <a:schemeClr val="tx2"/>
                </a:solidFill>
              </a:rPr>
              <a:t>$</a:t>
            </a:r>
            <a:r>
              <a:rPr lang="en-US" dirty="0" err="1">
                <a:solidFill>
                  <a:schemeClr val="tx2"/>
                </a:solidFill>
              </a:rPr>
              <a:t>num</a:t>
            </a:r>
            <a:r>
              <a:rPr lang="en-US" dirty="0">
                <a:solidFill>
                  <a:schemeClr val="tx2"/>
                </a:solidFill>
              </a:rPr>
              <a:t> = 2;</a:t>
            </a:r>
          </a:p>
          <a:p>
            <a:pPr marL="0" indent="0" algn="just">
              <a:buNone/>
            </a:pPr>
            <a:r>
              <a:rPr lang="en-US" dirty="0">
                <a:solidFill>
                  <a:schemeClr val="tx2"/>
                </a:solidFill>
              </a:rPr>
              <a:t>product($</a:t>
            </a:r>
            <a:r>
              <a:rPr lang="en-US" dirty="0" err="1">
                <a:solidFill>
                  <a:schemeClr val="tx2"/>
                </a:solidFill>
              </a:rPr>
              <a:t>num</a:t>
            </a:r>
            <a:r>
              <a:rPr lang="en-US" dirty="0">
                <a:solidFill>
                  <a:schemeClr val="tx2"/>
                </a:solidFill>
              </a:rPr>
              <a:t>);</a:t>
            </a:r>
          </a:p>
          <a:p>
            <a:pPr marL="0" indent="0" algn="just">
              <a:buNone/>
            </a:pPr>
            <a:r>
              <a:rPr lang="en-US" dirty="0">
                <a:solidFill>
                  <a:schemeClr val="tx2"/>
                </a:solidFill>
              </a:rPr>
              <a:t>echo $</a:t>
            </a:r>
            <a:r>
              <a:rPr lang="en-US" dirty="0" err="1">
                <a:solidFill>
                  <a:schemeClr val="tx2"/>
                </a:solidFill>
              </a:rPr>
              <a:t>num</a:t>
            </a:r>
            <a:r>
              <a:rPr lang="en-US" dirty="0">
                <a:solidFill>
                  <a:schemeClr val="tx2"/>
                </a:solidFill>
              </a:rPr>
              <a:t>;</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10</a:t>
            </a:r>
          </a:p>
        </p:txBody>
      </p:sp>
    </p:spTree>
    <p:extLst>
      <p:ext uri="{BB962C8B-B14F-4D97-AF65-F5344CB8AC3E}">
        <p14:creationId xmlns:p14="http://schemas.microsoft.com/office/powerpoint/2010/main" val="321012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Functions</a:t>
            </a:r>
            <a:endParaRPr lang="en-IN" b="1" dirty="0"/>
          </a:p>
        </p:txBody>
      </p:sp>
      <p:sp>
        <p:nvSpPr>
          <p:cNvPr id="3" name="Content Placeholder 2"/>
          <p:cNvSpPr>
            <a:spLocks noGrp="1"/>
          </p:cNvSpPr>
          <p:nvPr>
            <p:ph idx="1"/>
          </p:nvPr>
        </p:nvSpPr>
        <p:spPr/>
        <p:txBody>
          <a:bodyPr>
            <a:normAutofit fontScale="92500" lnSpcReduction="20000"/>
          </a:bodyPr>
          <a:lstStyle/>
          <a:p>
            <a:pPr algn="just"/>
            <a:r>
              <a:rPr lang="en-US" dirty="0"/>
              <a:t>A function is a self-contained block of code that performs a specific task.</a:t>
            </a:r>
          </a:p>
          <a:p>
            <a:pPr algn="just"/>
            <a:endParaRPr lang="en-US" dirty="0"/>
          </a:p>
          <a:p>
            <a:pPr algn="just"/>
            <a:r>
              <a:rPr lang="en-US" dirty="0"/>
              <a:t>PHP has a huge collection of internal or built-in functions that you can call directly within your PHP scripts to perform a specific task, like </a:t>
            </a:r>
            <a:r>
              <a:rPr lang="en-US" dirty="0" err="1"/>
              <a:t>gettype</a:t>
            </a:r>
            <a:r>
              <a:rPr lang="en-US" dirty="0"/>
              <a:t>(), </a:t>
            </a:r>
            <a:r>
              <a:rPr lang="en-US" dirty="0" err="1"/>
              <a:t>print_r</a:t>
            </a:r>
            <a:r>
              <a:rPr lang="en-US" dirty="0"/>
              <a:t>(), </a:t>
            </a:r>
            <a:r>
              <a:rPr lang="en-US" dirty="0" err="1"/>
              <a:t>var_dump</a:t>
            </a:r>
            <a:r>
              <a:rPr lang="en-US" dirty="0"/>
              <a:t>, etc.</a:t>
            </a:r>
          </a:p>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function </a:t>
            </a:r>
            <a:r>
              <a:rPr lang="en-US" dirty="0" err="1">
                <a:solidFill>
                  <a:schemeClr val="tx2"/>
                </a:solidFill>
              </a:rPr>
              <a:t>sendmsg</a:t>
            </a:r>
            <a:r>
              <a:rPr lang="en-US" dirty="0">
                <a:solidFill>
                  <a:schemeClr val="tx2"/>
                </a:solidFill>
              </a:rPr>
              <a:t>() {</a:t>
            </a:r>
          </a:p>
          <a:p>
            <a:pPr marL="0" indent="0" algn="just">
              <a:buNone/>
            </a:pPr>
            <a:r>
              <a:rPr lang="en-US" dirty="0">
                <a:solidFill>
                  <a:schemeClr val="tx2"/>
                </a:solidFill>
              </a:rPr>
              <a:t>  echo "Hey there";</a:t>
            </a:r>
          </a:p>
          <a:p>
            <a:pPr marL="0" indent="0" algn="just">
              <a:buNone/>
            </a:pPr>
            <a:r>
              <a:rPr lang="en-US" dirty="0">
                <a:solidFill>
                  <a:schemeClr val="tx2"/>
                </a:solidFill>
              </a:rPr>
              <a:t>}</a:t>
            </a:r>
          </a:p>
          <a:p>
            <a:pPr marL="0" indent="0" algn="just">
              <a:buNone/>
            </a:pPr>
            <a:r>
              <a:rPr lang="en-US" dirty="0" err="1">
                <a:solidFill>
                  <a:schemeClr val="tx2"/>
                </a:solidFill>
              </a:rPr>
              <a:t>sendmsg</a:t>
            </a:r>
            <a:r>
              <a:rPr lang="en-US" dirty="0">
                <a:solidFill>
                  <a:schemeClr val="tx2"/>
                </a:solidFill>
              </a:rPr>
              <a:t>();</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Hey there</a:t>
            </a:r>
          </a:p>
        </p:txBody>
      </p:sp>
    </p:spTree>
    <p:extLst>
      <p:ext uri="{BB962C8B-B14F-4D97-AF65-F5344CB8AC3E}">
        <p14:creationId xmlns:p14="http://schemas.microsoft.com/office/powerpoint/2010/main" val="3251490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Passing Arguments to a Function by Reference(contd.)</a:t>
            </a:r>
            <a:endParaRPr lang="en-IN" b="1" dirty="0"/>
          </a:p>
        </p:txBody>
      </p:sp>
      <p:sp>
        <p:nvSpPr>
          <p:cNvPr id="3" name="Content Placeholder 2"/>
          <p:cNvSpPr>
            <a:spLocks noGrp="1"/>
          </p:cNvSpPr>
          <p:nvPr>
            <p:ph idx="1"/>
          </p:nvPr>
        </p:nvSpPr>
        <p:spPr/>
        <p:txBody>
          <a:bodyPr>
            <a:normAutofit lnSpcReduction="10000"/>
          </a:bodyPr>
          <a:lstStyle/>
          <a:p>
            <a:pPr marL="0" indent="0" algn="just">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lgn="just">
              <a:buNone/>
            </a:pPr>
            <a:r>
              <a:rPr lang="en-US" dirty="0">
                <a:solidFill>
                  <a:schemeClr val="tx2"/>
                </a:solidFill>
              </a:rPr>
              <a:t>function adder(&amp;$str2)  </a:t>
            </a:r>
          </a:p>
          <a:p>
            <a:pPr marL="0" indent="0" algn="just">
              <a:buNone/>
            </a:pPr>
            <a:r>
              <a:rPr lang="en-US" dirty="0">
                <a:solidFill>
                  <a:schemeClr val="tx2"/>
                </a:solidFill>
              </a:rPr>
              <a:t>{  </a:t>
            </a:r>
          </a:p>
          <a:p>
            <a:pPr marL="0" indent="0" algn="just">
              <a:buNone/>
            </a:pPr>
            <a:r>
              <a:rPr lang="en-US" dirty="0">
                <a:solidFill>
                  <a:schemeClr val="tx2"/>
                </a:solidFill>
              </a:rPr>
              <a:t>    $str2 .= 'Call By Reference';  </a:t>
            </a:r>
          </a:p>
          <a:p>
            <a:pPr marL="0" indent="0" algn="just">
              <a:buNone/>
            </a:pPr>
            <a:r>
              <a:rPr lang="en-US" dirty="0">
                <a:solidFill>
                  <a:schemeClr val="tx2"/>
                </a:solidFill>
              </a:rPr>
              <a:t>}  </a:t>
            </a:r>
          </a:p>
          <a:p>
            <a:pPr marL="0" indent="0" algn="just">
              <a:buNone/>
            </a:pPr>
            <a:r>
              <a:rPr lang="en-US" dirty="0">
                <a:solidFill>
                  <a:schemeClr val="tx2"/>
                </a:solidFill>
              </a:rPr>
              <a:t>$</a:t>
            </a:r>
            <a:r>
              <a:rPr lang="en-US" dirty="0" err="1">
                <a:solidFill>
                  <a:schemeClr val="tx2"/>
                </a:solidFill>
              </a:rPr>
              <a:t>str</a:t>
            </a:r>
            <a:r>
              <a:rPr lang="en-US" dirty="0">
                <a:solidFill>
                  <a:schemeClr val="tx2"/>
                </a:solidFill>
              </a:rPr>
              <a:t> = 'Hello ';  </a:t>
            </a:r>
          </a:p>
          <a:p>
            <a:pPr marL="0" indent="0" algn="just">
              <a:buNone/>
            </a:pPr>
            <a:r>
              <a:rPr lang="en-US" dirty="0">
                <a:solidFill>
                  <a:schemeClr val="tx2"/>
                </a:solidFill>
              </a:rPr>
              <a:t>adder($</a:t>
            </a:r>
            <a:r>
              <a:rPr lang="en-US" dirty="0" err="1">
                <a:solidFill>
                  <a:schemeClr val="tx2"/>
                </a:solidFill>
              </a:rPr>
              <a:t>str</a:t>
            </a:r>
            <a:r>
              <a:rPr lang="en-US" dirty="0">
                <a:solidFill>
                  <a:schemeClr val="tx2"/>
                </a:solidFill>
              </a:rPr>
              <a:t>);  </a:t>
            </a:r>
          </a:p>
          <a:p>
            <a:pPr marL="0" indent="0" algn="just">
              <a:buNone/>
            </a:pPr>
            <a:r>
              <a:rPr lang="en-US" dirty="0">
                <a:solidFill>
                  <a:schemeClr val="tx2"/>
                </a:solidFill>
              </a:rPr>
              <a:t>echo $</a:t>
            </a:r>
            <a:r>
              <a:rPr lang="en-US" dirty="0" err="1">
                <a:solidFill>
                  <a:schemeClr val="tx2"/>
                </a:solidFill>
              </a:rPr>
              <a:t>str</a:t>
            </a:r>
            <a:r>
              <a:rPr lang="en-US" dirty="0">
                <a:solidFill>
                  <a:schemeClr val="tx2"/>
                </a:solidFill>
              </a:rPr>
              <a:t>;  </a:t>
            </a:r>
          </a:p>
          <a:p>
            <a:pPr marL="0" indent="0" algn="just">
              <a:buNone/>
            </a:pPr>
            <a:r>
              <a:rPr lang="en-US" dirty="0">
                <a:solidFill>
                  <a:schemeClr val="tx2"/>
                </a:solidFill>
              </a:rPr>
              <a:t>?&gt; </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Hello Call By Reference</a:t>
            </a:r>
          </a:p>
        </p:txBody>
      </p:sp>
    </p:spTree>
    <p:extLst>
      <p:ext uri="{BB962C8B-B14F-4D97-AF65-F5344CB8AC3E}">
        <p14:creationId xmlns:p14="http://schemas.microsoft.com/office/powerpoint/2010/main" val="543702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Understanding the Variable Scope</a:t>
            </a:r>
            <a:endParaRPr lang="en-IN" b="1" dirty="0"/>
          </a:p>
        </p:txBody>
      </p:sp>
      <p:sp>
        <p:nvSpPr>
          <p:cNvPr id="3" name="Content Placeholder 2"/>
          <p:cNvSpPr>
            <a:spLocks noGrp="1"/>
          </p:cNvSpPr>
          <p:nvPr>
            <p:ph idx="1"/>
          </p:nvPr>
        </p:nvSpPr>
        <p:spPr/>
        <p:txBody>
          <a:bodyPr>
            <a:normAutofit/>
          </a:bodyPr>
          <a:lstStyle/>
          <a:p>
            <a:pPr algn="just"/>
            <a:r>
              <a:rPr lang="en-US" dirty="0"/>
              <a:t>However, you can declare the variables anywhere in a PHP script. </a:t>
            </a:r>
          </a:p>
          <a:p>
            <a:pPr algn="just"/>
            <a:endParaRPr lang="en-US" dirty="0"/>
          </a:p>
          <a:p>
            <a:pPr algn="just"/>
            <a:r>
              <a:rPr lang="en-US" dirty="0"/>
              <a:t>But, the location of the declaration determines the extent of a variable's visibility within the PHP program i.e. where the variable can be used or accessed. This accessibility is known as variable scope.</a:t>
            </a:r>
          </a:p>
          <a:p>
            <a:pPr algn="just"/>
            <a:endParaRPr lang="en-US" dirty="0"/>
          </a:p>
          <a:p>
            <a:pPr algn="just"/>
            <a:r>
              <a:rPr lang="en-US" dirty="0"/>
              <a:t>By default, variables declared within a function are local and they cannot be viewed or manipulated from outside of that function, as demonstrated in the example below:</a:t>
            </a:r>
          </a:p>
        </p:txBody>
      </p:sp>
    </p:spTree>
    <p:extLst>
      <p:ext uri="{BB962C8B-B14F-4D97-AF65-F5344CB8AC3E}">
        <p14:creationId xmlns:p14="http://schemas.microsoft.com/office/powerpoint/2010/main" val="2125438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Understanding the Variable Scope(contd.)</a:t>
            </a:r>
            <a:endParaRPr lang="en-IN" b="1" dirty="0"/>
          </a:p>
        </p:txBody>
      </p:sp>
      <p:sp>
        <p:nvSpPr>
          <p:cNvPr id="3" name="Content Placeholder 2"/>
          <p:cNvSpPr>
            <a:spLocks noGrp="1"/>
          </p:cNvSpPr>
          <p:nvPr>
            <p:ph idx="1"/>
          </p:nvPr>
        </p:nvSpPr>
        <p:spPr/>
        <p:txBody>
          <a:bodyPr>
            <a:normAutofit lnSpcReduction="10000"/>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 Defining function</a:t>
            </a:r>
          </a:p>
          <a:p>
            <a:pPr marL="0" indent="0" algn="just">
              <a:buNone/>
            </a:pPr>
            <a:r>
              <a:rPr lang="en-US" dirty="0">
                <a:solidFill>
                  <a:schemeClr val="tx2"/>
                </a:solidFill>
              </a:rPr>
              <a:t>function test(){</a:t>
            </a:r>
          </a:p>
          <a:p>
            <a:pPr marL="0" indent="0" algn="just">
              <a:buNone/>
            </a:pPr>
            <a:r>
              <a:rPr lang="en-US" dirty="0">
                <a:solidFill>
                  <a:schemeClr val="tx2"/>
                </a:solidFill>
              </a:rPr>
              <a:t>    $greet = "Hello World!";</a:t>
            </a:r>
          </a:p>
          <a:p>
            <a:pPr marL="0" indent="0" algn="just">
              <a:buNone/>
            </a:pPr>
            <a:r>
              <a:rPr lang="en-US" dirty="0">
                <a:solidFill>
                  <a:schemeClr val="tx2"/>
                </a:solidFill>
              </a:rPr>
              <a:t>    echo $greet;</a:t>
            </a:r>
          </a:p>
          <a:p>
            <a:pPr marL="0" indent="0" algn="just">
              <a:buNone/>
            </a:pPr>
            <a:r>
              <a:rPr lang="en-US" dirty="0">
                <a:solidFill>
                  <a:schemeClr val="tx2"/>
                </a:solidFill>
              </a:rPr>
              <a:t>}</a:t>
            </a:r>
          </a:p>
          <a:p>
            <a:pPr marL="0" indent="0" algn="just">
              <a:buNone/>
            </a:pPr>
            <a:r>
              <a:rPr lang="en-US" dirty="0">
                <a:solidFill>
                  <a:schemeClr val="tx2"/>
                </a:solidFill>
              </a:rPr>
              <a:t>test(); // Outputs: Hello World!</a:t>
            </a:r>
          </a:p>
          <a:p>
            <a:pPr marL="0" indent="0" algn="just">
              <a:buNone/>
            </a:pPr>
            <a:r>
              <a:rPr lang="en-US" dirty="0">
                <a:solidFill>
                  <a:schemeClr val="tx2"/>
                </a:solidFill>
              </a:rPr>
              <a:t>echo $greet; // Generate undefined variable error</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lgn="just">
              <a:buNone/>
            </a:pPr>
            <a:r>
              <a:rPr lang="en-US" dirty="0"/>
              <a:t>OUTPUT:</a:t>
            </a:r>
          </a:p>
          <a:p>
            <a:pPr marL="0" indent="0" algn="just">
              <a:buNone/>
            </a:pPr>
            <a:r>
              <a:rPr lang="en-IN" dirty="0"/>
              <a:t>Hello World!</a:t>
            </a:r>
            <a:endParaRPr lang="en-US" dirty="0"/>
          </a:p>
        </p:txBody>
      </p:sp>
    </p:spTree>
    <p:extLst>
      <p:ext uri="{BB962C8B-B14F-4D97-AF65-F5344CB8AC3E}">
        <p14:creationId xmlns:p14="http://schemas.microsoft.com/office/powerpoint/2010/main" val="73059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Understanding the Variable Scope(contd.)</a:t>
            </a:r>
            <a:endParaRPr lang="en-IN" b="1" dirty="0"/>
          </a:p>
        </p:txBody>
      </p:sp>
      <p:sp>
        <p:nvSpPr>
          <p:cNvPr id="3" name="Content Placeholder 2"/>
          <p:cNvSpPr>
            <a:spLocks noGrp="1"/>
          </p:cNvSpPr>
          <p:nvPr>
            <p:ph idx="1"/>
          </p:nvPr>
        </p:nvSpPr>
        <p:spPr/>
        <p:txBody>
          <a:bodyPr>
            <a:normAutofit fontScale="85000" lnSpcReduction="20000"/>
          </a:bodyPr>
          <a:lstStyle/>
          <a:p>
            <a:pPr algn="just"/>
            <a:r>
              <a:rPr lang="en-US" dirty="0"/>
              <a:t>Similarly, if you try to access or import an outside variable inside the function, you'll get an undefined variable error, as shown in the following example:</a:t>
            </a:r>
          </a:p>
          <a:p>
            <a:pPr algn="just"/>
            <a:endParaRPr lang="en-US" dirty="0"/>
          </a:p>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$greet = "Hello World!";</a:t>
            </a:r>
          </a:p>
          <a:p>
            <a:pPr marL="0" indent="0" algn="just">
              <a:buNone/>
            </a:pPr>
            <a:r>
              <a:rPr lang="en-US" dirty="0">
                <a:solidFill>
                  <a:schemeClr val="tx2"/>
                </a:solidFill>
              </a:rPr>
              <a:t>// Defining function</a:t>
            </a:r>
          </a:p>
          <a:p>
            <a:pPr marL="0" indent="0" algn="just">
              <a:buNone/>
            </a:pPr>
            <a:r>
              <a:rPr lang="en-US" dirty="0">
                <a:solidFill>
                  <a:schemeClr val="tx2"/>
                </a:solidFill>
              </a:rPr>
              <a:t>function test(){</a:t>
            </a:r>
          </a:p>
          <a:p>
            <a:pPr marL="0" indent="0" algn="just">
              <a:buNone/>
            </a:pPr>
            <a:r>
              <a:rPr lang="en-US" dirty="0">
                <a:solidFill>
                  <a:schemeClr val="tx2"/>
                </a:solidFill>
              </a:rPr>
              <a:t>    echo $greet;</a:t>
            </a:r>
          </a:p>
          <a:p>
            <a:pPr marL="0" indent="0" algn="just">
              <a:buNone/>
            </a:pPr>
            <a:r>
              <a:rPr lang="en-US" dirty="0">
                <a:solidFill>
                  <a:schemeClr val="tx2"/>
                </a:solidFill>
              </a:rPr>
              <a:t>}</a:t>
            </a:r>
          </a:p>
          <a:p>
            <a:pPr marL="0" indent="0" algn="just">
              <a:buNone/>
            </a:pPr>
            <a:r>
              <a:rPr lang="en-US" dirty="0">
                <a:solidFill>
                  <a:schemeClr val="tx2"/>
                </a:solidFill>
              </a:rPr>
              <a:t>test();  // Generate undefined variable error</a:t>
            </a:r>
          </a:p>
          <a:p>
            <a:pPr marL="0" indent="0" algn="just">
              <a:buNone/>
            </a:pPr>
            <a:r>
              <a:rPr lang="en-US" dirty="0">
                <a:solidFill>
                  <a:schemeClr val="tx2"/>
                </a:solidFill>
              </a:rPr>
              <a:t>echo $greet; // Outputs: Hello World!</a:t>
            </a:r>
          </a:p>
          <a:p>
            <a:pPr marL="0" indent="0" algn="just">
              <a:buNone/>
            </a:pPr>
            <a:r>
              <a:rPr lang="en-US" dirty="0">
                <a:solidFill>
                  <a:schemeClr val="tx2"/>
                </a:solidFill>
              </a:rPr>
              <a:t>?&gt;</a:t>
            </a:r>
          </a:p>
          <a:p>
            <a:pPr marL="0" indent="0" algn="just">
              <a:buNone/>
            </a:pPr>
            <a:endParaRPr lang="en-US" dirty="0"/>
          </a:p>
          <a:p>
            <a:pPr marL="0" indent="0" algn="just">
              <a:buNone/>
            </a:pPr>
            <a:r>
              <a:rPr lang="en-US" dirty="0"/>
              <a:t>OUTPUT:</a:t>
            </a:r>
          </a:p>
          <a:p>
            <a:pPr marL="0" indent="0" algn="just">
              <a:buNone/>
            </a:pPr>
            <a:r>
              <a:rPr lang="en-US" dirty="0"/>
              <a:t>Hello World!</a:t>
            </a:r>
          </a:p>
          <a:p>
            <a:pPr marL="0" indent="0" algn="just">
              <a:buNone/>
            </a:pPr>
            <a:endParaRPr lang="en-US" dirty="0">
              <a:solidFill>
                <a:schemeClr val="tx2"/>
              </a:solidFill>
            </a:endParaRPr>
          </a:p>
        </p:txBody>
      </p:sp>
    </p:spTree>
    <p:extLst>
      <p:ext uri="{BB962C8B-B14F-4D97-AF65-F5344CB8AC3E}">
        <p14:creationId xmlns:p14="http://schemas.microsoft.com/office/powerpoint/2010/main" val="387196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PHP Variable Scope</a:t>
            </a:r>
          </a:p>
        </p:txBody>
      </p:sp>
      <p:sp>
        <p:nvSpPr>
          <p:cNvPr id="6" name="Content Placeholder 5"/>
          <p:cNvSpPr>
            <a:spLocks noGrp="1"/>
          </p:cNvSpPr>
          <p:nvPr>
            <p:ph idx="1"/>
          </p:nvPr>
        </p:nvSpPr>
        <p:spPr/>
        <p:txBody>
          <a:bodyPr/>
          <a:lstStyle/>
          <a:p>
            <a:pPr algn="just"/>
            <a:r>
              <a:rPr lang="en-US" dirty="0"/>
              <a:t>The scope of a variable is defined as its range in the program under which it can be accessed. In other words, "The scope of a variable is the portion of the program within which it is defined and can be accessed."</a:t>
            </a:r>
          </a:p>
          <a:p>
            <a:pPr algn="just"/>
            <a:endParaRPr lang="en-US" dirty="0"/>
          </a:p>
          <a:p>
            <a:pPr algn="just"/>
            <a:r>
              <a:rPr lang="en-US" dirty="0"/>
              <a:t>PHP has three types of variable scopes:</a:t>
            </a:r>
          </a:p>
          <a:p>
            <a:pPr marL="0" indent="0" algn="just">
              <a:buNone/>
            </a:pPr>
            <a:r>
              <a:rPr lang="en-US" dirty="0"/>
              <a:t> - Local variable</a:t>
            </a:r>
          </a:p>
          <a:p>
            <a:pPr marL="0" indent="0" algn="just">
              <a:buNone/>
            </a:pPr>
            <a:r>
              <a:rPr lang="en-US" dirty="0"/>
              <a:t> - Global variable</a:t>
            </a:r>
          </a:p>
          <a:p>
            <a:pPr marL="0" indent="0" algn="just">
              <a:buNone/>
            </a:pPr>
            <a:r>
              <a:rPr lang="en-US" dirty="0"/>
              <a:t> - Static variable</a:t>
            </a:r>
            <a:endParaRPr lang="en-IN" dirty="0"/>
          </a:p>
        </p:txBody>
      </p:sp>
    </p:spTree>
    <p:extLst>
      <p:ext uri="{BB962C8B-B14F-4D97-AF65-F5344CB8AC3E}">
        <p14:creationId xmlns:p14="http://schemas.microsoft.com/office/powerpoint/2010/main" val="3562224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Local variable</a:t>
            </a:r>
          </a:p>
        </p:txBody>
      </p:sp>
      <p:sp>
        <p:nvSpPr>
          <p:cNvPr id="6" name="Content Placeholder 5"/>
          <p:cNvSpPr>
            <a:spLocks noGrp="1"/>
          </p:cNvSpPr>
          <p:nvPr>
            <p:ph idx="1"/>
          </p:nvPr>
        </p:nvSpPr>
        <p:spPr/>
        <p:txBody>
          <a:bodyPr/>
          <a:lstStyle/>
          <a:p>
            <a:pPr algn="just"/>
            <a:r>
              <a:rPr lang="en-US" dirty="0"/>
              <a:t>The variables that are declared within a function are called local variables for that function. </a:t>
            </a:r>
          </a:p>
          <a:p>
            <a:pPr algn="just"/>
            <a:r>
              <a:rPr lang="en-US" dirty="0"/>
              <a:t>These local variables have their scope only in that particular function in which they are declared. </a:t>
            </a:r>
          </a:p>
          <a:p>
            <a:pPr algn="just"/>
            <a:r>
              <a:rPr lang="en-US" dirty="0"/>
              <a:t>This means that these variables cannot be accessed outside the function, as they have local scope.</a:t>
            </a:r>
          </a:p>
          <a:p>
            <a:pPr algn="just"/>
            <a:r>
              <a:rPr lang="en-US" dirty="0"/>
              <a:t>A variable declaration outside the function with the same name is completely different from the variable declared inside the function.</a:t>
            </a:r>
            <a:endParaRPr lang="en-IN" dirty="0"/>
          </a:p>
        </p:txBody>
      </p:sp>
    </p:spTree>
    <p:extLst>
      <p:ext uri="{BB962C8B-B14F-4D97-AF65-F5344CB8AC3E}">
        <p14:creationId xmlns:p14="http://schemas.microsoft.com/office/powerpoint/2010/main" val="3023059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Local variable(contd.)</a:t>
            </a:r>
          </a:p>
        </p:txBody>
      </p:sp>
      <p:sp>
        <p:nvSpPr>
          <p:cNvPr id="6" name="Content Placeholder 5"/>
          <p:cNvSpPr>
            <a:spLocks noGrp="1"/>
          </p:cNvSpPr>
          <p:nvPr>
            <p:ph idx="1"/>
          </p:nvPr>
        </p:nvSpPr>
        <p:spPr/>
        <p:txBody>
          <a:bodyPr>
            <a:normAutofit lnSpcReduction="10000"/>
          </a:bodyPr>
          <a:lstStyle/>
          <a:p>
            <a:pPr marL="0" indent="0" algn="just">
              <a:buNone/>
            </a:pPr>
            <a:r>
              <a:rPr lang="en-IN" dirty="0">
                <a:solidFill>
                  <a:schemeClr val="tx2">
                    <a:lumMod val="75000"/>
                  </a:schemeClr>
                </a:solidFill>
              </a:rPr>
              <a:t>&lt;?</a:t>
            </a:r>
            <a:r>
              <a:rPr lang="en-IN" dirty="0" err="1">
                <a:solidFill>
                  <a:schemeClr val="tx2">
                    <a:lumMod val="75000"/>
                  </a:schemeClr>
                </a:solidFill>
              </a:rPr>
              <a:t>php</a:t>
            </a:r>
            <a:r>
              <a:rPr lang="en-IN" dirty="0">
                <a:solidFill>
                  <a:schemeClr val="tx2">
                    <a:lumMod val="75000"/>
                  </a:schemeClr>
                </a:solidFill>
              </a:rPr>
              <a:t>  </a:t>
            </a:r>
          </a:p>
          <a:p>
            <a:pPr marL="0" indent="0" algn="just">
              <a:buNone/>
            </a:pPr>
            <a:r>
              <a:rPr lang="en-IN" dirty="0">
                <a:solidFill>
                  <a:schemeClr val="tx2">
                    <a:lumMod val="75000"/>
                  </a:schemeClr>
                </a:solidFill>
              </a:rPr>
              <a:t>    function </a:t>
            </a:r>
            <a:r>
              <a:rPr lang="en-IN" dirty="0" err="1">
                <a:solidFill>
                  <a:schemeClr val="tx2">
                    <a:lumMod val="75000"/>
                  </a:schemeClr>
                </a:solidFill>
              </a:rPr>
              <a:t>local_var</a:t>
            </a:r>
            <a:r>
              <a:rPr lang="en-IN" dirty="0">
                <a:solidFill>
                  <a:schemeClr val="tx2">
                    <a:lumMod val="75000"/>
                  </a:schemeClr>
                </a:solidFill>
              </a:rPr>
              <a:t>()  </a:t>
            </a:r>
          </a:p>
          <a:p>
            <a:pPr marL="0" indent="0" algn="just">
              <a:buNone/>
            </a:pPr>
            <a:r>
              <a:rPr lang="en-IN" dirty="0">
                <a:solidFill>
                  <a:schemeClr val="tx2">
                    <a:lumMod val="75000"/>
                  </a:schemeClr>
                </a:solidFill>
              </a:rPr>
              <a:t>    {  </a:t>
            </a:r>
          </a:p>
          <a:p>
            <a:pPr marL="0" indent="0" algn="just">
              <a:buNone/>
            </a:pPr>
            <a:r>
              <a:rPr lang="en-IN" dirty="0">
                <a:solidFill>
                  <a:schemeClr val="tx2">
                    <a:lumMod val="75000"/>
                  </a:schemeClr>
                </a:solidFill>
              </a:rPr>
              <a:t>        $</a:t>
            </a:r>
            <a:r>
              <a:rPr lang="en-IN" dirty="0" err="1">
                <a:solidFill>
                  <a:schemeClr val="tx2">
                    <a:lumMod val="75000"/>
                  </a:schemeClr>
                </a:solidFill>
              </a:rPr>
              <a:t>num</a:t>
            </a:r>
            <a:r>
              <a:rPr lang="en-IN" dirty="0">
                <a:solidFill>
                  <a:schemeClr val="tx2">
                    <a:lumMod val="75000"/>
                  </a:schemeClr>
                </a:solidFill>
              </a:rPr>
              <a:t> = 45;  //local variable  </a:t>
            </a:r>
          </a:p>
          <a:p>
            <a:pPr marL="0" indent="0" algn="just">
              <a:buNone/>
            </a:pPr>
            <a:r>
              <a:rPr lang="en-IN" dirty="0">
                <a:solidFill>
                  <a:schemeClr val="tx2">
                    <a:lumMod val="75000"/>
                  </a:schemeClr>
                </a:solidFill>
              </a:rPr>
              <a:t>        echo "Local variable declared inside the function is: ". $</a:t>
            </a:r>
            <a:r>
              <a:rPr lang="en-IN" dirty="0" err="1">
                <a:solidFill>
                  <a:schemeClr val="tx2">
                    <a:lumMod val="75000"/>
                  </a:schemeClr>
                </a:solidFill>
              </a:rPr>
              <a:t>num</a:t>
            </a:r>
            <a:r>
              <a:rPr lang="en-IN" dirty="0">
                <a:solidFill>
                  <a:schemeClr val="tx2">
                    <a:lumMod val="75000"/>
                  </a:schemeClr>
                </a:solidFill>
              </a:rPr>
              <a:t>;  </a:t>
            </a:r>
          </a:p>
          <a:p>
            <a:pPr marL="0" indent="0" algn="just">
              <a:buNone/>
            </a:pPr>
            <a:r>
              <a:rPr lang="en-IN" dirty="0">
                <a:solidFill>
                  <a:schemeClr val="tx2">
                    <a:lumMod val="75000"/>
                  </a:schemeClr>
                </a:solidFill>
              </a:rPr>
              <a:t>    }  </a:t>
            </a:r>
          </a:p>
          <a:p>
            <a:pPr marL="0" indent="0" algn="just">
              <a:buNone/>
            </a:pPr>
            <a:r>
              <a:rPr lang="en-IN" dirty="0">
                <a:solidFill>
                  <a:schemeClr val="tx2">
                    <a:lumMod val="75000"/>
                  </a:schemeClr>
                </a:solidFill>
              </a:rPr>
              <a:t>    </a:t>
            </a:r>
            <a:r>
              <a:rPr lang="en-IN" dirty="0" err="1">
                <a:solidFill>
                  <a:schemeClr val="tx2">
                    <a:lumMod val="75000"/>
                  </a:schemeClr>
                </a:solidFill>
              </a:rPr>
              <a:t>local_var</a:t>
            </a:r>
            <a:r>
              <a:rPr lang="en-IN" dirty="0">
                <a:solidFill>
                  <a:schemeClr val="tx2">
                    <a:lumMod val="75000"/>
                  </a:schemeClr>
                </a:solidFill>
              </a:rPr>
              <a:t>();  </a:t>
            </a:r>
          </a:p>
          <a:p>
            <a:pPr marL="0" indent="0" algn="just">
              <a:buNone/>
            </a:pPr>
            <a:r>
              <a:rPr lang="en-IN" dirty="0">
                <a:solidFill>
                  <a:schemeClr val="tx2">
                    <a:lumMod val="75000"/>
                  </a:schemeClr>
                </a:solidFill>
              </a:rPr>
              <a:t>?&gt;</a:t>
            </a:r>
          </a:p>
          <a:p>
            <a:pPr marL="0" indent="0" algn="just">
              <a:buNone/>
            </a:pPr>
            <a:endParaRPr lang="en-US" dirty="0">
              <a:solidFill>
                <a:schemeClr val="tx2">
                  <a:lumMod val="75000"/>
                </a:schemeClr>
              </a:solidFill>
            </a:endParaRPr>
          </a:p>
          <a:p>
            <a:pPr marL="0" indent="0" algn="just">
              <a:buNone/>
            </a:pPr>
            <a:r>
              <a:rPr lang="en-US" dirty="0"/>
              <a:t>OUTPUT:</a:t>
            </a:r>
            <a:endParaRPr lang="en-IN" dirty="0"/>
          </a:p>
          <a:p>
            <a:pPr marL="0" indent="0" algn="just">
              <a:buNone/>
            </a:pPr>
            <a:r>
              <a:rPr lang="en-US" dirty="0"/>
              <a:t>Local variable declared inside the function is: 45</a:t>
            </a:r>
            <a:r>
              <a:rPr lang="en-IN" dirty="0"/>
              <a:t> </a:t>
            </a:r>
          </a:p>
        </p:txBody>
      </p:sp>
    </p:spTree>
    <p:extLst>
      <p:ext uri="{BB962C8B-B14F-4D97-AF65-F5344CB8AC3E}">
        <p14:creationId xmlns:p14="http://schemas.microsoft.com/office/powerpoint/2010/main" val="2019392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Local variable(contd.)</a:t>
            </a:r>
          </a:p>
        </p:txBody>
      </p:sp>
      <p:sp>
        <p:nvSpPr>
          <p:cNvPr id="6" name="Content Placeholder 5"/>
          <p:cNvSpPr>
            <a:spLocks noGrp="1"/>
          </p:cNvSpPr>
          <p:nvPr>
            <p:ph idx="1"/>
          </p:nvPr>
        </p:nvSpPr>
        <p:spPr/>
        <p:txBody>
          <a:bodyPr>
            <a:normAutofit fontScale="85000" lnSpcReduction="20000"/>
          </a:bodyPr>
          <a:lstStyle/>
          <a:p>
            <a:pPr marL="0" indent="0" algn="just">
              <a:buNone/>
            </a:pPr>
            <a:r>
              <a:rPr lang="en-IN" dirty="0">
                <a:solidFill>
                  <a:schemeClr val="tx2">
                    <a:lumMod val="75000"/>
                  </a:schemeClr>
                </a:solidFill>
              </a:rPr>
              <a:t>&lt;?</a:t>
            </a:r>
            <a:r>
              <a:rPr lang="en-IN" dirty="0" err="1">
                <a:solidFill>
                  <a:schemeClr val="tx2">
                    <a:lumMod val="75000"/>
                  </a:schemeClr>
                </a:solidFill>
              </a:rPr>
              <a:t>php</a:t>
            </a:r>
            <a:r>
              <a:rPr lang="en-IN" dirty="0">
                <a:solidFill>
                  <a:schemeClr val="tx2">
                    <a:lumMod val="75000"/>
                  </a:schemeClr>
                </a:solidFill>
              </a:rPr>
              <a:t>  </a:t>
            </a:r>
          </a:p>
          <a:p>
            <a:pPr marL="0" indent="0" algn="just">
              <a:buNone/>
            </a:pPr>
            <a:r>
              <a:rPr lang="en-IN" dirty="0">
                <a:solidFill>
                  <a:schemeClr val="tx2">
                    <a:lumMod val="75000"/>
                  </a:schemeClr>
                </a:solidFill>
              </a:rPr>
              <a:t>    function </a:t>
            </a:r>
            <a:r>
              <a:rPr lang="en-IN" dirty="0" err="1">
                <a:solidFill>
                  <a:schemeClr val="tx2">
                    <a:lumMod val="75000"/>
                  </a:schemeClr>
                </a:solidFill>
              </a:rPr>
              <a:t>mytest</a:t>
            </a:r>
            <a:r>
              <a:rPr lang="en-IN" dirty="0">
                <a:solidFill>
                  <a:schemeClr val="tx2">
                    <a:lumMod val="75000"/>
                  </a:schemeClr>
                </a:solidFill>
              </a:rPr>
              <a:t>()  </a:t>
            </a:r>
          </a:p>
          <a:p>
            <a:pPr marL="0" indent="0" algn="just">
              <a:buNone/>
            </a:pPr>
            <a:r>
              <a:rPr lang="en-IN" dirty="0">
                <a:solidFill>
                  <a:schemeClr val="tx2">
                    <a:lumMod val="75000"/>
                  </a:schemeClr>
                </a:solidFill>
              </a:rPr>
              <a:t>    {  </a:t>
            </a:r>
          </a:p>
          <a:p>
            <a:pPr marL="0" indent="0" algn="just">
              <a:buNone/>
            </a:pPr>
            <a:r>
              <a:rPr lang="en-IN" dirty="0">
                <a:solidFill>
                  <a:schemeClr val="tx2">
                    <a:lumMod val="75000"/>
                  </a:schemeClr>
                </a:solidFill>
              </a:rPr>
              <a:t>        $</a:t>
            </a:r>
            <a:r>
              <a:rPr lang="en-IN" dirty="0" err="1">
                <a:solidFill>
                  <a:schemeClr val="tx2">
                    <a:lumMod val="75000"/>
                  </a:schemeClr>
                </a:solidFill>
              </a:rPr>
              <a:t>lang</a:t>
            </a:r>
            <a:r>
              <a:rPr lang="en-IN" dirty="0">
                <a:solidFill>
                  <a:schemeClr val="tx2">
                    <a:lumMod val="75000"/>
                  </a:schemeClr>
                </a:solidFill>
              </a:rPr>
              <a:t> = "PHP";  </a:t>
            </a:r>
          </a:p>
          <a:p>
            <a:pPr marL="0" indent="0" algn="just">
              <a:buNone/>
            </a:pPr>
            <a:r>
              <a:rPr lang="en-IN" dirty="0">
                <a:solidFill>
                  <a:schemeClr val="tx2">
                    <a:lumMod val="75000"/>
                  </a:schemeClr>
                </a:solidFill>
              </a:rPr>
              <a:t>        echo "Web development language: " .$</a:t>
            </a:r>
            <a:r>
              <a:rPr lang="en-IN" dirty="0" err="1">
                <a:solidFill>
                  <a:schemeClr val="tx2">
                    <a:lumMod val="75000"/>
                  </a:schemeClr>
                </a:solidFill>
              </a:rPr>
              <a:t>lang</a:t>
            </a:r>
            <a:r>
              <a:rPr lang="en-IN" dirty="0">
                <a:solidFill>
                  <a:schemeClr val="tx2">
                    <a:lumMod val="75000"/>
                  </a:schemeClr>
                </a:solidFill>
              </a:rPr>
              <a:t>;  </a:t>
            </a:r>
          </a:p>
          <a:p>
            <a:pPr marL="0" indent="0" algn="just">
              <a:buNone/>
            </a:pPr>
            <a:r>
              <a:rPr lang="en-IN" dirty="0">
                <a:solidFill>
                  <a:schemeClr val="tx2">
                    <a:lumMod val="75000"/>
                  </a:schemeClr>
                </a:solidFill>
              </a:rPr>
              <a:t>    }  </a:t>
            </a:r>
          </a:p>
          <a:p>
            <a:pPr marL="0" indent="0" algn="just">
              <a:buNone/>
            </a:pPr>
            <a:r>
              <a:rPr lang="en-IN" dirty="0">
                <a:solidFill>
                  <a:schemeClr val="tx2">
                    <a:lumMod val="75000"/>
                  </a:schemeClr>
                </a:solidFill>
              </a:rPr>
              <a:t>    </a:t>
            </a:r>
            <a:r>
              <a:rPr lang="en-IN" dirty="0" err="1">
                <a:solidFill>
                  <a:schemeClr val="tx2">
                    <a:lumMod val="75000"/>
                  </a:schemeClr>
                </a:solidFill>
              </a:rPr>
              <a:t>mytest</a:t>
            </a:r>
            <a:r>
              <a:rPr lang="en-IN" dirty="0">
                <a:solidFill>
                  <a:schemeClr val="tx2">
                    <a:lumMod val="75000"/>
                  </a:schemeClr>
                </a:solidFill>
              </a:rPr>
              <a:t>();  </a:t>
            </a:r>
          </a:p>
          <a:p>
            <a:pPr marL="0" indent="0" algn="just">
              <a:buNone/>
            </a:pPr>
            <a:r>
              <a:rPr lang="en-IN" dirty="0">
                <a:solidFill>
                  <a:schemeClr val="tx2">
                    <a:lumMod val="75000"/>
                  </a:schemeClr>
                </a:solidFill>
              </a:rPr>
              <a:t>    //using $</a:t>
            </a:r>
            <a:r>
              <a:rPr lang="en-IN" dirty="0" err="1">
                <a:solidFill>
                  <a:schemeClr val="tx2">
                    <a:lumMod val="75000"/>
                  </a:schemeClr>
                </a:solidFill>
              </a:rPr>
              <a:t>lang</a:t>
            </a:r>
            <a:r>
              <a:rPr lang="en-IN" dirty="0">
                <a:solidFill>
                  <a:schemeClr val="tx2">
                    <a:lumMod val="75000"/>
                  </a:schemeClr>
                </a:solidFill>
              </a:rPr>
              <a:t> (local variable) outside the function will generate an error  </a:t>
            </a:r>
          </a:p>
          <a:p>
            <a:pPr marL="0" indent="0" algn="just">
              <a:buNone/>
            </a:pPr>
            <a:r>
              <a:rPr lang="en-IN" dirty="0">
                <a:solidFill>
                  <a:schemeClr val="tx2">
                    <a:lumMod val="75000"/>
                  </a:schemeClr>
                </a:solidFill>
              </a:rPr>
              <a:t>    echo $</a:t>
            </a:r>
            <a:r>
              <a:rPr lang="en-IN" dirty="0" err="1">
                <a:solidFill>
                  <a:schemeClr val="tx2">
                    <a:lumMod val="75000"/>
                  </a:schemeClr>
                </a:solidFill>
              </a:rPr>
              <a:t>lang</a:t>
            </a:r>
            <a:r>
              <a:rPr lang="en-IN" dirty="0">
                <a:solidFill>
                  <a:schemeClr val="tx2">
                    <a:lumMod val="75000"/>
                  </a:schemeClr>
                </a:solidFill>
              </a:rPr>
              <a:t>;  </a:t>
            </a:r>
          </a:p>
          <a:p>
            <a:pPr marL="0" indent="0" algn="just">
              <a:buNone/>
            </a:pPr>
            <a:r>
              <a:rPr lang="en-IN" dirty="0">
                <a:solidFill>
                  <a:schemeClr val="tx2">
                    <a:lumMod val="75000"/>
                  </a:schemeClr>
                </a:solidFill>
              </a:rPr>
              <a:t>?&gt; </a:t>
            </a:r>
          </a:p>
          <a:p>
            <a:pPr marL="0" indent="0" algn="just">
              <a:buNone/>
            </a:pPr>
            <a:endParaRPr lang="en-IN" dirty="0">
              <a:solidFill>
                <a:schemeClr val="tx2">
                  <a:lumMod val="75000"/>
                </a:schemeClr>
              </a:solidFill>
            </a:endParaRPr>
          </a:p>
          <a:p>
            <a:pPr marL="0" indent="0" algn="just">
              <a:buNone/>
            </a:pPr>
            <a:r>
              <a:rPr lang="en-US" dirty="0"/>
              <a:t>OUTPUT:</a:t>
            </a:r>
          </a:p>
          <a:p>
            <a:pPr marL="0" indent="0" algn="just">
              <a:buNone/>
            </a:pPr>
            <a:r>
              <a:rPr lang="en-US" dirty="0"/>
              <a:t>Web development language: PHP</a:t>
            </a:r>
          </a:p>
          <a:p>
            <a:pPr marL="0" indent="0" algn="just">
              <a:buNone/>
            </a:pPr>
            <a:r>
              <a:rPr lang="en-US" dirty="0"/>
              <a:t>Notice: Undefined variable: </a:t>
            </a:r>
            <a:r>
              <a:rPr lang="en-US" dirty="0" err="1"/>
              <a:t>lang</a:t>
            </a:r>
            <a:r>
              <a:rPr lang="en-US" dirty="0"/>
              <a:t> in D:\xampp\htdocs\program\p3.php on line 28</a:t>
            </a:r>
          </a:p>
          <a:p>
            <a:pPr marL="0" indent="0" algn="just">
              <a:buNone/>
            </a:pPr>
            <a:endParaRPr lang="en-US" dirty="0">
              <a:solidFill>
                <a:schemeClr val="tx2">
                  <a:lumMod val="75000"/>
                </a:schemeClr>
              </a:solidFill>
            </a:endParaRPr>
          </a:p>
        </p:txBody>
      </p:sp>
    </p:spTree>
    <p:extLst>
      <p:ext uri="{BB962C8B-B14F-4D97-AF65-F5344CB8AC3E}">
        <p14:creationId xmlns:p14="http://schemas.microsoft.com/office/powerpoint/2010/main" val="1902816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variable</a:t>
            </a:r>
          </a:p>
        </p:txBody>
      </p:sp>
      <p:sp>
        <p:nvSpPr>
          <p:cNvPr id="6" name="Content Placeholder 5"/>
          <p:cNvSpPr>
            <a:spLocks noGrp="1"/>
          </p:cNvSpPr>
          <p:nvPr>
            <p:ph idx="1"/>
          </p:nvPr>
        </p:nvSpPr>
        <p:spPr/>
        <p:txBody>
          <a:bodyPr>
            <a:normAutofit/>
          </a:bodyPr>
          <a:lstStyle/>
          <a:p>
            <a:pPr algn="just"/>
            <a:r>
              <a:rPr lang="en-US" dirty="0"/>
              <a:t>The global variables are the variables that are declared outside the function. </a:t>
            </a:r>
          </a:p>
          <a:p>
            <a:pPr algn="just"/>
            <a:r>
              <a:rPr lang="en-US" dirty="0"/>
              <a:t>These variables can be accessed anywhere in the program. </a:t>
            </a:r>
          </a:p>
          <a:p>
            <a:pPr algn="just"/>
            <a:r>
              <a:rPr lang="en-US" dirty="0"/>
              <a:t>To access the global variable within a function, use the GLOBAL keyword before the variable. </a:t>
            </a:r>
          </a:p>
          <a:p>
            <a:pPr algn="just"/>
            <a:r>
              <a:rPr lang="en-US" dirty="0"/>
              <a:t>However, these variables can be directly accessed or used outside the function without any keyword. </a:t>
            </a:r>
          </a:p>
          <a:p>
            <a:pPr algn="just"/>
            <a:r>
              <a:rPr lang="en-US" dirty="0"/>
              <a:t>Therefore there is no need to use any keyword to access a global variable outside the function.</a:t>
            </a:r>
          </a:p>
        </p:txBody>
      </p:sp>
    </p:spTree>
    <p:extLst>
      <p:ext uri="{BB962C8B-B14F-4D97-AF65-F5344CB8AC3E}">
        <p14:creationId xmlns:p14="http://schemas.microsoft.com/office/powerpoint/2010/main" val="2288173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variable(contd.)</a:t>
            </a:r>
          </a:p>
        </p:txBody>
      </p:sp>
      <p:sp>
        <p:nvSpPr>
          <p:cNvPr id="6" name="Content Placeholder 5"/>
          <p:cNvSpPr>
            <a:spLocks noGrp="1"/>
          </p:cNvSpPr>
          <p:nvPr>
            <p:ph idx="1"/>
          </p:nvPr>
        </p:nvSpPr>
        <p:spPr/>
        <p:txBody>
          <a:bodyPr>
            <a:normAutofit fontScale="85000" lnSpcReduction="20000"/>
          </a:bodyPr>
          <a:lstStyle/>
          <a:p>
            <a:pPr marL="0" indent="0" algn="just">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lgn="just">
              <a:buNone/>
            </a:pPr>
            <a:r>
              <a:rPr lang="en-US" dirty="0">
                <a:solidFill>
                  <a:schemeClr val="tx2"/>
                </a:solidFill>
              </a:rPr>
              <a:t>    $name = “Mohan;        //Global Variable  </a:t>
            </a:r>
          </a:p>
          <a:p>
            <a:pPr marL="0" indent="0" algn="just">
              <a:buNone/>
            </a:pPr>
            <a:r>
              <a:rPr lang="en-US" dirty="0">
                <a:solidFill>
                  <a:schemeClr val="tx2"/>
                </a:solidFill>
              </a:rPr>
              <a:t>    function </a:t>
            </a:r>
            <a:r>
              <a:rPr lang="en-US" dirty="0" err="1">
                <a:solidFill>
                  <a:schemeClr val="tx2"/>
                </a:solidFill>
              </a:rPr>
              <a:t>global_var</a:t>
            </a:r>
            <a:r>
              <a:rPr lang="en-US" dirty="0">
                <a:solidFill>
                  <a:schemeClr val="tx2"/>
                </a:solidFill>
              </a:rPr>
              <a:t>()  </a:t>
            </a:r>
          </a:p>
          <a:p>
            <a:pPr marL="0" indent="0" algn="just">
              <a:buNone/>
            </a:pPr>
            <a:r>
              <a:rPr lang="en-US" dirty="0">
                <a:solidFill>
                  <a:schemeClr val="tx2"/>
                </a:solidFill>
              </a:rPr>
              <a:t>    {  </a:t>
            </a:r>
          </a:p>
          <a:p>
            <a:pPr marL="0" indent="0" algn="just">
              <a:buNone/>
            </a:pPr>
            <a:r>
              <a:rPr lang="en-US" dirty="0">
                <a:solidFill>
                  <a:schemeClr val="tx2"/>
                </a:solidFill>
              </a:rPr>
              <a:t>        global $name;  </a:t>
            </a:r>
          </a:p>
          <a:p>
            <a:pPr marL="0" indent="0" algn="just">
              <a:buNone/>
            </a:pPr>
            <a:r>
              <a:rPr lang="en-US" dirty="0">
                <a:solidFill>
                  <a:schemeClr val="tx2"/>
                </a:solidFill>
              </a:rPr>
              <a:t>        echo "Variable inside the function: ". $name;  </a:t>
            </a:r>
          </a:p>
          <a:p>
            <a:pPr marL="0" indent="0" algn="just">
              <a:buNone/>
            </a:pPr>
            <a:r>
              <a:rPr lang="en-US" dirty="0">
                <a:solidFill>
                  <a:schemeClr val="tx2"/>
                </a:solidFill>
              </a:rPr>
              <a:t>        echo "&lt;/</a:t>
            </a:r>
            <a:r>
              <a:rPr lang="en-US" dirty="0" err="1">
                <a:solidFill>
                  <a:schemeClr val="tx2"/>
                </a:solidFill>
              </a:rPr>
              <a:t>br</a:t>
            </a:r>
            <a:r>
              <a:rPr lang="en-US" dirty="0">
                <a:solidFill>
                  <a:schemeClr val="tx2"/>
                </a:solidFill>
              </a:rPr>
              <a:t>&gt;";  </a:t>
            </a:r>
          </a:p>
          <a:p>
            <a:pPr marL="0" indent="0" algn="just">
              <a:buNone/>
            </a:pPr>
            <a:r>
              <a:rPr lang="en-US" dirty="0">
                <a:solidFill>
                  <a:schemeClr val="tx2"/>
                </a:solidFill>
              </a:rPr>
              <a:t>    }  </a:t>
            </a:r>
          </a:p>
          <a:p>
            <a:pPr marL="0" indent="0" algn="just">
              <a:buNone/>
            </a:pPr>
            <a:r>
              <a:rPr lang="en-US" dirty="0">
                <a:solidFill>
                  <a:schemeClr val="tx2"/>
                </a:solidFill>
              </a:rPr>
              <a:t>    </a:t>
            </a:r>
            <a:r>
              <a:rPr lang="en-US" dirty="0" err="1">
                <a:solidFill>
                  <a:schemeClr val="tx2"/>
                </a:solidFill>
              </a:rPr>
              <a:t>global_var</a:t>
            </a:r>
            <a:r>
              <a:rPr lang="en-US" dirty="0">
                <a:solidFill>
                  <a:schemeClr val="tx2"/>
                </a:solidFill>
              </a:rPr>
              <a:t>();  </a:t>
            </a:r>
          </a:p>
          <a:p>
            <a:pPr marL="0" indent="0" algn="just">
              <a:buNone/>
            </a:pPr>
            <a:r>
              <a:rPr lang="en-US" dirty="0">
                <a:solidFill>
                  <a:schemeClr val="tx2"/>
                </a:solidFill>
              </a:rPr>
              <a:t>    echo "Variable outside the function: ". $name;  </a:t>
            </a:r>
          </a:p>
          <a:p>
            <a:pPr marL="0" indent="0" algn="just">
              <a:buNone/>
            </a:pPr>
            <a:r>
              <a:rPr lang="en-US" dirty="0">
                <a:solidFill>
                  <a:schemeClr val="tx2"/>
                </a:solidFill>
              </a:rPr>
              <a:t>?&gt; </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Variable inside the function: Mohan</a:t>
            </a:r>
          </a:p>
          <a:p>
            <a:pPr marL="0" indent="0" algn="just">
              <a:buNone/>
            </a:pPr>
            <a:r>
              <a:rPr lang="en-US" dirty="0"/>
              <a:t>Variable outside the function: Mohan</a:t>
            </a:r>
          </a:p>
        </p:txBody>
      </p:sp>
    </p:spTree>
    <p:extLst>
      <p:ext uri="{BB962C8B-B14F-4D97-AF65-F5344CB8AC3E}">
        <p14:creationId xmlns:p14="http://schemas.microsoft.com/office/powerpoint/2010/main" val="208118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PHP User-Defined Functions</a:t>
            </a:r>
            <a:endParaRPr lang="en-IN" b="1" dirty="0"/>
          </a:p>
        </p:txBody>
      </p:sp>
      <p:sp>
        <p:nvSpPr>
          <p:cNvPr id="3" name="Content Placeholder 2"/>
          <p:cNvSpPr>
            <a:spLocks noGrp="1"/>
          </p:cNvSpPr>
          <p:nvPr>
            <p:ph idx="1"/>
          </p:nvPr>
        </p:nvSpPr>
        <p:spPr/>
        <p:txBody>
          <a:bodyPr>
            <a:normAutofit/>
          </a:bodyPr>
          <a:lstStyle/>
          <a:p>
            <a:pPr algn="just"/>
            <a:r>
              <a:rPr lang="en-US" dirty="0"/>
              <a:t>PHP also allows you to define your own functions. </a:t>
            </a:r>
          </a:p>
          <a:p>
            <a:pPr algn="just"/>
            <a:endParaRPr lang="en-US" dirty="0"/>
          </a:p>
          <a:p>
            <a:pPr algn="just"/>
            <a:r>
              <a:rPr lang="en-US" dirty="0"/>
              <a:t>It is a way to create reusable code packages that perform specific tasks and can be kept and maintained separately form main program.</a:t>
            </a:r>
          </a:p>
          <a:p>
            <a:pPr algn="just"/>
            <a:endParaRPr lang="en-US" dirty="0"/>
          </a:p>
          <a:p>
            <a:pPr algn="just"/>
            <a:r>
              <a:rPr lang="en-US" dirty="0"/>
              <a:t>Here are some advantages of using functions:</a:t>
            </a:r>
          </a:p>
        </p:txBody>
      </p:sp>
    </p:spTree>
    <p:extLst>
      <p:ext uri="{BB962C8B-B14F-4D97-AF65-F5344CB8AC3E}">
        <p14:creationId xmlns:p14="http://schemas.microsoft.com/office/powerpoint/2010/main" val="112309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variable(contd.)</a:t>
            </a:r>
          </a:p>
        </p:txBody>
      </p:sp>
      <p:sp>
        <p:nvSpPr>
          <p:cNvPr id="6" name="Content Placeholder 5"/>
          <p:cNvSpPr>
            <a:spLocks noGrp="1"/>
          </p:cNvSpPr>
          <p:nvPr>
            <p:ph idx="1"/>
          </p:nvPr>
        </p:nvSpPr>
        <p:spPr/>
        <p:txBody>
          <a:bodyPr>
            <a:normAutofit fontScale="85000" lnSpcReduction="20000"/>
          </a:bodyPr>
          <a:lstStyle/>
          <a:p>
            <a:pPr marL="0" indent="0" algn="just">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lgn="just">
              <a:buNone/>
            </a:pPr>
            <a:r>
              <a:rPr lang="en-US" dirty="0">
                <a:solidFill>
                  <a:schemeClr val="tx2"/>
                </a:solidFill>
              </a:rPr>
              <a:t>    $name = “Mohan";        //Global Variable  </a:t>
            </a:r>
          </a:p>
          <a:p>
            <a:pPr marL="0" indent="0" algn="just">
              <a:buNone/>
            </a:pPr>
            <a:r>
              <a:rPr lang="en-US" dirty="0">
                <a:solidFill>
                  <a:schemeClr val="tx2"/>
                </a:solidFill>
              </a:rPr>
              <a:t>    function </a:t>
            </a:r>
            <a:r>
              <a:rPr lang="en-US" dirty="0" err="1">
                <a:solidFill>
                  <a:schemeClr val="tx2"/>
                </a:solidFill>
              </a:rPr>
              <a:t>global_var</a:t>
            </a:r>
            <a:r>
              <a:rPr lang="en-US" dirty="0">
                <a:solidFill>
                  <a:schemeClr val="tx2"/>
                </a:solidFill>
              </a:rPr>
              <a:t>()  </a:t>
            </a:r>
          </a:p>
          <a:p>
            <a:pPr marL="0" indent="0" algn="just">
              <a:buNone/>
            </a:pPr>
            <a:r>
              <a:rPr lang="en-US" dirty="0">
                <a:solidFill>
                  <a:schemeClr val="tx2"/>
                </a:solidFill>
              </a:rPr>
              <a:t>    {  </a:t>
            </a:r>
          </a:p>
          <a:p>
            <a:pPr marL="0" indent="0" algn="just">
              <a:buNone/>
            </a:pPr>
            <a:r>
              <a:rPr lang="en-US" dirty="0">
                <a:solidFill>
                  <a:schemeClr val="tx2"/>
                </a:solidFill>
              </a:rPr>
              <a:t>        $name="a";  </a:t>
            </a:r>
          </a:p>
          <a:p>
            <a:pPr marL="0" indent="0" algn="just">
              <a:buNone/>
            </a:pPr>
            <a:r>
              <a:rPr lang="en-US" dirty="0">
                <a:solidFill>
                  <a:schemeClr val="tx2"/>
                </a:solidFill>
              </a:rPr>
              <a:t>        echo "Variable inside the function: ". $name;  </a:t>
            </a:r>
          </a:p>
          <a:p>
            <a:pPr marL="0" indent="0" algn="just">
              <a:buNone/>
            </a:pPr>
            <a:r>
              <a:rPr lang="en-US" dirty="0">
                <a:solidFill>
                  <a:schemeClr val="tx2"/>
                </a:solidFill>
              </a:rPr>
              <a:t>        echo "&lt;/</a:t>
            </a:r>
            <a:r>
              <a:rPr lang="en-US" dirty="0" err="1">
                <a:solidFill>
                  <a:schemeClr val="tx2"/>
                </a:solidFill>
              </a:rPr>
              <a:t>br</a:t>
            </a:r>
            <a:r>
              <a:rPr lang="en-US" dirty="0">
                <a:solidFill>
                  <a:schemeClr val="tx2"/>
                </a:solidFill>
              </a:rPr>
              <a:t>&gt;";  </a:t>
            </a:r>
          </a:p>
          <a:p>
            <a:pPr marL="0" indent="0" algn="just">
              <a:buNone/>
            </a:pPr>
            <a:r>
              <a:rPr lang="en-US" dirty="0">
                <a:solidFill>
                  <a:schemeClr val="tx2"/>
                </a:solidFill>
              </a:rPr>
              <a:t>    }  </a:t>
            </a:r>
          </a:p>
          <a:p>
            <a:pPr marL="0" indent="0" algn="just">
              <a:buNone/>
            </a:pPr>
            <a:r>
              <a:rPr lang="en-US" dirty="0">
                <a:solidFill>
                  <a:schemeClr val="tx2"/>
                </a:solidFill>
              </a:rPr>
              <a:t>    </a:t>
            </a:r>
            <a:r>
              <a:rPr lang="en-US" dirty="0" err="1">
                <a:solidFill>
                  <a:schemeClr val="tx2"/>
                </a:solidFill>
              </a:rPr>
              <a:t>global_var</a:t>
            </a:r>
            <a:r>
              <a:rPr lang="en-US" dirty="0">
                <a:solidFill>
                  <a:schemeClr val="tx2"/>
                </a:solidFill>
              </a:rPr>
              <a:t>();  </a:t>
            </a:r>
          </a:p>
          <a:p>
            <a:pPr marL="0" indent="0" algn="just">
              <a:buNone/>
            </a:pPr>
            <a:r>
              <a:rPr lang="en-US" dirty="0">
                <a:solidFill>
                  <a:schemeClr val="tx2"/>
                </a:solidFill>
              </a:rPr>
              <a:t>    echo "Variable outside the function: ". $name;  </a:t>
            </a:r>
          </a:p>
          <a:p>
            <a:pPr marL="0" indent="0" algn="just">
              <a:buNone/>
            </a:pPr>
            <a:r>
              <a:rPr lang="en-US" dirty="0">
                <a:solidFill>
                  <a:schemeClr val="tx2"/>
                </a:solidFill>
              </a:rPr>
              <a:t>?&gt; </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Variable inside the function: a</a:t>
            </a:r>
          </a:p>
          <a:p>
            <a:pPr marL="0" indent="0" algn="just">
              <a:buNone/>
            </a:pPr>
            <a:r>
              <a:rPr lang="en-US" dirty="0"/>
              <a:t>Variable outside the function: Mohan</a:t>
            </a:r>
          </a:p>
        </p:txBody>
      </p:sp>
    </p:spTree>
    <p:extLst>
      <p:ext uri="{BB962C8B-B14F-4D97-AF65-F5344CB8AC3E}">
        <p14:creationId xmlns:p14="http://schemas.microsoft.com/office/powerpoint/2010/main" val="52956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variable(contd.)</a:t>
            </a:r>
          </a:p>
        </p:txBody>
      </p:sp>
      <p:sp>
        <p:nvSpPr>
          <p:cNvPr id="6" name="Content Placeholder 5"/>
          <p:cNvSpPr>
            <a:spLocks noGrp="1"/>
          </p:cNvSpPr>
          <p:nvPr>
            <p:ph idx="1"/>
          </p:nvPr>
        </p:nvSpPr>
        <p:spPr/>
        <p:txBody>
          <a:bodyPr>
            <a:normAutofit/>
          </a:bodyPr>
          <a:lstStyle/>
          <a:p>
            <a:pPr marL="0" indent="0" algn="just">
              <a:buNone/>
            </a:pPr>
            <a:r>
              <a:rPr lang="en-US" dirty="0"/>
              <a:t>Note: Without using the global keyword, if you try to access a global variable inside the function, it will generate an error that the variable is undefined.</a:t>
            </a:r>
          </a:p>
        </p:txBody>
      </p:sp>
    </p:spTree>
    <p:extLst>
      <p:ext uri="{BB962C8B-B14F-4D97-AF65-F5344CB8AC3E}">
        <p14:creationId xmlns:p14="http://schemas.microsoft.com/office/powerpoint/2010/main" val="2996893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variable(contd.)</a:t>
            </a:r>
          </a:p>
        </p:txBody>
      </p:sp>
      <p:sp>
        <p:nvSpPr>
          <p:cNvPr id="6" name="Content Placeholder 5"/>
          <p:cNvSpPr>
            <a:spLocks noGrp="1"/>
          </p:cNvSpPr>
          <p:nvPr>
            <p:ph idx="1"/>
          </p:nvPr>
        </p:nvSpPr>
        <p:spPr/>
        <p:txBody>
          <a:bodyPr>
            <a:normAutofit fontScale="92500" lnSpcReduction="20000"/>
          </a:bodyPr>
          <a:lstStyle/>
          <a:p>
            <a:pPr marL="0" indent="0" algn="just">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lgn="just">
              <a:buNone/>
            </a:pPr>
            <a:r>
              <a:rPr lang="en-US" dirty="0">
                <a:solidFill>
                  <a:schemeClr val="tx2"/>
                </a:solidFill>
              </a:rPr>
              <a:t>    $name = “Mohan";        //global variable  </a:t>
            </a:r>
          </a:p>
          <a:p>
            <a:pPr marL="0" indent="0" algn="just">
              <a:buNone/>
            </a:pPr>
            <a:r>
              <a:rPr lang="en-US" dirty="0">
                <a:solidFill>
                  <a:schemeClr val="tx2"/>
                </a:solidFill>
              </a:rPr>
              <a:t>    function </a:t>
            </a:r>
            <a:r>
              <a:rPr lang="en-US" dirty="0" err="1">
                <a:solidFill>
                  <a:schemeClr val="tx2"/>
                </a:solidFill>
              </a:rPr>
              <a:t>global_var</a:t>
            </a:r>
            <a:r>
              <a:rPr lang="en-US" dirty="0">
                <a:solidFill>
                  <a:schemeClr val="tx2"/>
                </a:solidFill>
              </a:rPr>
              <a:t>()  </a:t>
            </a:r>
          </a:p>
          <a:p>
            <a:pPr marL="0" indent="0" algn="just">
              <a:buNone/>
            </a:pPr>
            <a:r>
              <a:rPr lang="en-US" dirty="0">
                <a:solidFill>
                  <a:schemeClr val="tx2"/>
                </a:solidFill>
              </a:rPr>
              <a:t>    {  </a:t>
            </a:r>
          </a:p>
          <a:p>
            <a:pPr marL="0" indent="0" algn="just">
              <a:buNone/>
            </a:pPr>
            <a:r>
              <a:rPr lang="en-US" dirty="0">
                <a:solidFill>
                  <a:schemeClr val="tx2"/>
                </a:solidFill>
              </a:rPr>
              <a:t>        echo "Variable inside the function: ". $name;  </a:t>
            </a:r>
          </a:p>
          <a:p>
            <a:pPr marL="0" indent="0" algn="just">
              <a:buNone/>
            </a:pPr>
            <a:r>
              <a:rPr lang="en-US" dirty="0">
                <a:solidFill>
                  <a:schemeClr val="tx2"/>
                </a:solidFill>
              </a:rPr>
              <a:t>        echo "&lt;/</a:t>
            </a:r>
            <a:r>
              <a:rPr lang="en-US" dirty="0" err="1">
                <a:solidFill>
                  <a:schemeClr val="tx2"/>
                </a:solidFill>
              </a:rPr>
              <a:t>br</a:t>
            </a:r>
            <a:r>
              <a:rPr lang="en-US" dirty="0">
                <a:solidFill>
                  <a:schemeClr val="tx2"/>
                </a:solidFill>
              </a:rPr>
              <a:t>&gt;";  </a:t>
            </a:r>
          </a:p>
          <a:p>
            <a:pPr marL="0" indent="0" algn="just">
              <a:buNone/>
            </a:pPr>
            <a:r>
              <a:rPr lang="en-US" dirty="0">
                <a:solidFill>
                  <a:schemeClr val="tx2"/>
                </a:solidFill>
              </a:rPr>
              <a:t>    }  </a:t>
            </a:r>
          </a:p>
          <a:p>
            <a:pPr marL="0" indent="0" algn="just">
              <a:buNone/>
            </a:pPr>
            <a:r>
              <a:rPr lang="en-US" dirty="0">
                <a:solidFill>
                  <a:schemeClr val="tx2"/>
                </a:solidFill>
              </a:rPr>
              <a:t>    </a:t>
            </a:r>
            <a:r>
              <a:rPr lang="en-US" dirty="0" err="1">
                <a:solidFill>
                  <a:schemeClr val="tx2"/>
                </a:solidFill>
              </a:rPr>
              <a:t>global_var</a:t>
            </a:r>
            <a:r>
              <a:rPr lang="en-US" dirty="0">
                <a:solidFill>
                  <a:schemeClr val="tx2"/>
                </a:solidFill>
              </a:rPr>
              <a:t>();  </a:t>
            </a:r>
          </a:p>
          <a:p>
            <a:pPr marL="0" indent="0" algn="just">
              <a:buNone/>
            </a:pPr>
            <a:r>
              <a:rPr lang="en-US" dirty="0">
                <a:solidFill>
                  <a:schemeClr val="tx2"/>
                </a:solidFill>
              </a:rPr>
              <a:t>?&gt; </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Notice: Undefined variable: name in D:\xampp\htdocs\program\p3.php on line 6</a:t>
            </a:r>
          </a:p>
          <a:p>
            <a:pPr marL="0" indent="0" algn="just">
              <a:buNone/>
            </a:pPr>
            <a:r>
              <a:rPr lang="en-US" dirty="0"/>
              <a:t>Variable inside the function:</a:t>
            </a:r>
          </a:p>
        </p:txBody>
      </p:sp>
    </p:spTree>
    <p:extLst>
      <p:ext uri="{BB962C8B-B14F-4D97-AF65-F5344CB8AC3E}">
        <p14:creationId xmlns:p14="http://schemas.microsoft.com/office/powerpoint/2010/main" val="3048078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variable(contd.)</a:t>
            </a:r>
          </a:p>
        </p:txBody>
      </p:sp>
      <p:sp>
        <p:nvSpPr>
          <p:cNvPr id="6" name="Content Placeholder 5"/>
          <p:cNvSpPr>
            <a:spLocks noGrp="1"/>
          </p:cNvSpPr>
          <p:nvPr>
            <p:ph idx="1"/>
          </p:nvPr>
        </p:nvSpPr>
        <p:spPr/>
        <p:txBody>
          <a:bodyPr>
            <a:normAutofit fontScale="92500" lnSpcReduction="20000"/>
          </a:bodyPr>
          <a:lstStyle/>
          <a:p>
            <a:pPr algn="just"/>
            <a:r>
              <a:rPr lang="en-US" b="1" dirty="0"/>
              <a:t>Using $GLOBALS instead of global </a:t>
            </a:r>
            <a:r>
              <a:rPr lang="en-US" dirty="0"/>
              <a:t>- Another way to use the global variable inside the function is predefined $GLOBALS array.</a:t>
            </a:r>
          </a:p>
          <a:p>
            <a:pPr marL="0" indent="0" algn="just">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lgn="just">
              <a:buNone/>
            </a:pPr>
            <a:r>
              <a:rPr lang="en-US" dirty="0">
                <a:solidFill>
                  <a:schemeClr val="tx2"/>
                </a:solidFill>
              </a:rPr>
              <a:t>    $name = "</a:t>
            </a:r>
            <a:r>
              <a:rPr lang="en-US" dirty="0" err="1">
                <a:solidFill>
                  <a:schemeClr val="tx2"/>
                </a:solidFill>
              </a:rPr>
              <a:t>nav</a:t>
            </a:r>
            <a:r>
              <a:rPr lang="en-US" dirty="0">
                <a:solidFill>
                  <a:schemeClr val="tx2"/>
                </a:solidFill>
              </a:rPr>
              <a:t>";      //global variable  </a:t>
            </a:r>
          </a:p>
          <a:p>
            <a:pPr marL="0" indent="0" algn="just">
              <a:buNone/>
            </a:pPr>
            <a:r>
              <a:rPr lang="en-US" dirty="0">
                <a:solidFill>
                  <a:schemeClr val="tx2"/>
                </a:solidFill>
              </a:rPr>
              <a:t>    function </a:t>
            </a:r>
            <a:r>
              <a:rPr lang="en-US" dirty="0" err="1">
                <a:solidFill>
                  <a:schemeClr val="tx2"/>
                </a:solidFill>
              </a:rPr>
              <a:t>global_var</a:t>
            </a:r>
            <a:r>
              <a:rPr lang="en-US" dirty="0">
                <a:solidFill>
                  <a:schemeClr val="tx2"/>
                </a:solidFill>
              </a:rPr>
              <a:t>()  </a:t>
            </a:r>
          </a:p>
          <a:p>
            <a:pPr marL="0" indent="0" algn="just">
              <a:buNone/>
            </a:pPr>
            <a:r>
              <a:rPr lang="en-US" dirty="0">
                <a:solidFill>
                  <a:schemeClr val="tx2"/>
                </a:solidFill>
              </a:rPr>
              <a:t>    {  </a:t>
            </a:r>
          </a:p>
          <a:p>
            <a:pPr marL="0" indent="0" algn="just">
              <a:buNone/>
            </a:pPr>
            <a:r>
              <a:rPr lang="en-US" dirty="0">
                <a:solidFill>
                  <a:schemeClr val="tx2"/>
                </a:solidFill>
              </a:rPr>
              <a:t>            $n = $GLOBALS['name'];  </a:t>
            </a:r>
          </a:p>
          <a:p>
            <a:pPr marL="0" indent="0" algn="just">
              <a:buNone/>
            </a:pPr>
            <a:r>
              <a:rPr lang="en-US" dirty="0">
                <a:solidFill>
                  <a:schemeClr val="tx2"/>
                </a:solidFill>
              </a:rPr>
              <a:t>            echo "Name is: " .$n;  </a:t>
            </a:r>
          </a:p>
          <a:p>
            <a:pPr marL="0" indent="0" algn="just">
              <a:buNone/>
            </a:pPr>
            <a:r>
              <a:rPr lang="en-US" dirty="0">
                <a:solidFill>
                  <a:schemeClr val="tx2"/>
                </a:solidFill>
              </a:rPr>
              <a:t>    }  </a:t>
            </a:r>
          </a:p>
          <a:p>
            <a:pPr marL="0" indent="0" algn="just">
              <a:buNone/>
            </a:pPr>
            <a:r>
              <a:rPr lang="en-US" dirty="0">
                <a:solidFill>
                  <a:schemeClr val="tx2"/>
                </a:solidFill>
              </a:rPr>
              <a:t>    </a:t>
            </a:r>
            <a:r>
              <a:rPr lang="en-US" dirty="0" err="1">
                <a:solidFill>
                  <a:schemeClr val="tx2"/>
                </a:solidFill>
              </a:rPr>
              <a:t>global_var</a:t>
            </a:r>
            <a:r>
              <a:rPr lang="en-US" dirty="0">
                <a:solidFill>
                  <a:schemeClr val="tx2"/>
                </a:solidFill>
              </a:rPr>
              <a:t>();  </a:t>
            </a:r>
          </a:p>
          <a:p>
            <a:pPr marL="0" indent="0" algn="just">
              <a:buNone/>
            </a:pPr>
            <a:r>
              <a:rPr lang="en-US" dirty="0">
                <a:solidFill>
                  <a:schemeClr val="tx2"/>
                </a:solidFill>
              </a:rPr>
              <a:t>?&gt; </a:t>
            </a:r>
          </a:p>
          <a:p>
            <a:pPr marL="0" indent="0" algn="just">
              <a:buNone/>
            </a:pPr>
            <a:r>
              <a:rPr lang="en-US" dirty="0"/>
              <a:t>OUTPUT:</a:t>
            </a:r>
          </a:p>
          <a:p>
            <a:pPr marL="0" indent="0" algn="just">
              <a:buNone/>
            </a:pPr>
            <a:r>
              <a:rPr lang="en-IN" dirty="0"/>
              <a:t>Name is: </a:t>
            </a:r>
            <a:r>
              <a:rPr lang="en-IN" dirty="0" err="1"/>
              <a:t>nav</a:t>
            </a:r>
            <a:endParaRPr lang="en-US" dirty="0"/>
          </a:p>
        </p:txBody>
      </p:sp>
    </p:spTree>
    <p:extLst>
      <p:ext uri="{BB962C8B-B14F-4D97-AF65-F5344CB8AC3E}">
        <p14:creationId xmlns:p14="http://schemas.microsoft.com/office/powerpoint/2010/main" val="609140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variable(contd.)</a:t>
            </a:r>
          </a:p>
        </p:txBody>
      </p:sp>
      <p:sp>
        <p:nvSpPr>
          <p:cNvPr id="6" name="Content Placeholder 5"/>
          <p:cNvSpPr>
            <a:spLocks noGrp="1"/>
          </p:cNvSpPr>
          <p:nvPr>
            <p:ph idx="1"/>
          </p:nvPr>
        </p:nvSpPr>
        <p:spPr/>
        <p:txBody>
          <a:bodyPr>
            <a:normAutofit fontScale="92500" lnSpcReduction="10000"/>
          </a:bodyPr>
          <a:lstStyle/>
          <a:p>
            <a:pPr marL="0" indent="0" algn="just">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lgn="just">
              <a:buNone/>
            </a:pPr>
            <a:r>
              <a:rPr lang="en-US" dirty="0">
                <a:solidFill>
                  <a:schemeClr val="tx2"/>
                </a:solidFill>
              </a:rPr>
              <a:t>    $num1 = 5;      //global variable  </a:t>
            </a:r>
          </a:p>
          <a:p>
            <a:pPr marL="0" indent="0" algn="just">
              <a:buNone/>
            </a:pPr>
            <a:r>
              <a:rPr lang="en-US" dirty="0">
                <a:solidFill>
                  <a:schemeClr val="tx2"/>
                </a:solidFill>
              </a:rPr>
              <a:t>    $num2 = 13;     //global variable  </a:t>
            </a:r>
          </a:p>
          <a:p>
            <a:pPr marL="0" indent="0" algn="just">
              <a:buNone/>
            </a:pPr>
            <a:r>
              <a:rPr lang="en-US" dirty="0">
                <a:solidFill>
                  <a:schemeClr val="tx2"/>
                </a:solidFill>
              </a:rPr>
              <a:t>    function </a:t>
            </a:r>
            <a:r>
              <a:rPr lang="en-US" dirty="0" err="1">
                <a:solidFill>
                  <a:schemeClr val="tx2"/>
                </a:solidFill>
              </a:rPr>
              <a:t>global_var</a:t>
            </a:r>
            <a:r>
              <a:rPr lang="en-US" dirty="0">
                <a:solidFill>
                  <a:schemeClr val="tx2"/>
                </a:solidFill>
              </a:rPr>
              <a:t>()  </a:t>
            </a:r>
          </a:p>
          <a:p>
            <a:pPr marL="0" indent="0" algn="just">
              <a:buNone/>
            </a:pPr>
            <a:r>
              <a:rPr lang="en-US" dirty="0">
                <a:solidFill>
                  <a:schemeClr val="tx2"/>
                </a:solidFill>
              </a:rPr>
              <a:t>    {  </a:t>
            </a:r>
          </a:p>
          <a:p>
            <a:pPr marL="0" indent="0" algn="just">
              <a:buNone/>
            </a:pPr>
            <a:r>
              <a:rPr lang="en-US" dirty="0">
                <a:solidFill>
                  <a:schemeClr val="tx2"/>
                </a:solidFill>
              </a:rPr>
              <a:t>            $sum = $GLOBALS['num1'] + $GLOBALS['num2'];  </a:t>
            </a:r>
          </a:p>
          <a:p>
            <a:pPr marL="0" indent="0" algn="just">
              <a:buNone/>
            </a:pPr>
            <a:r>
              <a:rPr lang="en-US" dirty="0">
                <a:solidFill>
                  <a:schemeClr val="tx2"/>
                </a:solidFill>
              </a:rPr>
              <a:t>            echo "Sum of global variables is: " .$sum;  </a:t>
            </a:r>
          </a:p>
          <a:p>
            <a:pPr marL="0" indent="0" algn="just">
              <a:buNone/>
            </a:pPr>
            <a:r>
              <a:rPr lang="en-US" dirty="0">
                <a:solidFill>
                  <a:schemeClr val="tx2"/>
                </a:solidFill>
              </a:rPr>
              <a:t>    }  </a:t>
            </a:r>
          </a:p>
          <a:p>
            <a:pPr marL="0" indent="0" algn="just">
              <a:buNone/>
            </a:pPr>
            <a:r>
              <a:rPr lang="en-US" dirty="0">
                <a:solidFill>
                  <a:schemeClr val="tx2"/>
                </a:solidFill>
              </a:rPr>
              <a:t>    </a:t>
            </a:r>
            <a:r>
              <a:rPr lang="en-US" dirty="0" err="1">
                <a:solidFill>
                  <a:schemeClr val="tx2"/>
                </a:solidFill>
              </a:rPr>
              <a:t>global_var</a:t>
            </a:r>
            <a:r>
              <a:rPr lang="en-US" dirty="0">
                <a:solidFill>
                  <a:schemeClr val="tx2"/>
                </a:solidFill>
              </a:rPr>
              <a:t>();  </a:t>
            </a:r>
          </a:p>
          <a:p>
            <a:pPr marL="0" indent="0" algn="just">
              <a:buNone/>
            </a:pPr>
            <a:r>
              <a:rPr lang="en-US" dirty="0">
                <a:solidFill>
                  <a:schemeClr val="tx2"/>
                </a:solidFill>
              </a:rPr>
              <a:t>?&gt; </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Sum of global variables is: 18</a:t>
            </a:r>
          </a:p>
        </p:txBody>
      </p:sp>
    </p:spTree>
    <p:extLst>
      <p:ext uri="{BB962C8B-B14F-4D97-AF65-F5344CB8AC3E}">
        <p14:creationId xmlns:p14="http://schemas.microsoft.com/office/powerpoint/2010/main" val="441349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variable(contd.)</a:t>
            </a:r>
          </a:p>
        </p:txBody>
      </p:sp>
      <p:sp>
        <p:nvSpPr>
          <p:cNvPr id="6" name="Content Placeholder 5"/>
          <p:cNvSpPr>
            <a:spLocks noGrp="1"/>
          </p:cNvSpPr>
          <p:nvPr>
            <p:ph idx="1"/>
          </p:nvPr>
        </p:nvSpPr>
        <p:spPr/>
        <p:txBody>
          <a:bodyPr>
            <a:normAutofit fontScale="85000" lnSpcReduction="10000"/>
          </a:bodyPr>
          <a:lstStyle/>
          <a:p>
            <a:pPr algn="just"/>
            <a:r>
              <a:rPr lang="en-US" dirty="0"/>
              <a:t>If two variables, local and global, have the same name, then the local variable has higher priority than the global variable inside the function.</a:t>
            </a:r>
          </a:p>
          <a:p>
            <a:pPr marL="0" indent="0" algn="just">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lgn="just">
              <a:buNone/>
            </a:pPr>
            <a:r>
              <a:rPr lang="en-US" dirty="0">
                <a:solidFill>
                  <a:schemeClr val="tx2"/>
                </a:solidFill>
              </a:rPr>
              <a:t>    $x = 5;  </a:t>
            </a:r>
          </a:p>
          <a:p>
            <a:pPr marL="0" indent="0" algn="just">
              <a:buNone/>
            </a:pPr>
            <a:r>
              <a:rPr lang="en-US" dirty="0">
                <a:solidFill>
                  <a:schemeClr val="tx2"/>
                </a:solidFill>
              </a:rPr>
              <a:t>    function </a:t>
            </a:r>
            <a:r>
              <a:rPr lang="en-US" dirty="0" err="1">
                <a:solidFill>
                  <a:schemeClr val="tx2"/>
                </a:solidFill>
              </a:rPr>
              <a:t>mytest</a:t>
            </a:r>
            <a:r>
              <a:rPr lang="en-US" dirty="0">
                <a:solidFill>
                  <a:schemeClr val="tx2"/>
                </a:solidFill>
              </a:rPr>
              <a:t>()  </a:t>
            </a:r>
          </a:p>
          <a:p>
            <a:pPr marL="0" indent="0" algn="just">
              <a:buNone/>
            </a:pPr>
            <a:r>
              <a:rPr lang="en-US" dirty="0">
                <a:solidFill>
                  <a:schemeClr val="tx2"/>
                </a:solidFill>
              </a:rPr>
              <a:t>    {  </a:t>
            </a:r>
          </a:p>
          <a:p>
            <a:pPr marL="0" indent="0" algn="just">
              <a:buNone/>
            </a:pPr>
            <a:r>
              <a:rPr lang="en-US" dirty="0">
                <a:solidFill>
                  <a:schemeClr val="tx2"/>
                </a:solidFill>
              </a:rPr>
              <a:t>        $x = 7;  </a:t>
            </a:r>
          </a:p>
          <a:p>
            <a:pPr marL="0" indent="0" algn="just">
              <a:buNone/>
            </a:pPr>
            <a:r>
              <a:rPr lang="en-US" dirty="0">
                <a:solidFill>
                  <a:schemeClr val="tx2"/>
                </a:solidFill>
              </a:rPr>
              <a:t>        echo "value of x: " .$x;  </a:t>
            </a:r>
          </a:p>
          <a:p>
            <a:pPr marL="0" indent="0" algn="just">
              <a:buNone/>
            </a:pPr>
            <a:r>
              <a:rPr lang="en-US" dirty="0">
                <a:solidFill>
                  <a:schemeClr val="tx2"/>
                </a:solidFill>
              </a:rPr>
              <a:t>    }  </a:t>
            </a:r>
          </a:p>
          <a:p>
            <a:pPr marL="0" indent="0" algn="just">
              <a:buNone/>
            </a:pPr>
            <a:r>
              <a:rPr lang="en-US" dirty="0">
                <a:solidFill>
                  <a:schemeClr val="tx2"/>
                </a:solidFill>
              </a:rPr>
              <a:t>    </a:t>
            </a:r>
            <a:r>
              <a:rPr lang="en-US" dirty="0" err="1">
                <a:solidFill>
                  <a:schemeClr val="tx2"/>
                </a:solidFill>
              </a:rPr>
              <a:t>mytest</a:t>
            </a:r>
            <a:r>
              <a:rPr lang="en-US" dirty="0">
                <a:solidFill>
                  <a:schemeClr val="tx2"/>
                </a:solidFill>
              </a:rPr>
              <a:t>();  </a:t>
            </a:r>
          </a:p>
          <a:p>
            <a:pPr marL="0" indent="0" algn="just">
              <a:buNone/>
            </a:pPr>
            <a:r>
              <a:rPr lang="en-US" dirty="0">
                <a:solidFill>
                  <a:schemeClr val="tx2"/>
                </a:solidFill>
              </a:rPr>
              <a:t>?&gt; </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Value of x: 7</a:t>
            </a:r>
          </a:p>
        </p:txBody>
      </p:sp>
    </p:spTree>
    <p:extLst>
      <p:ext uri="{BB962C8B-B14F-4D97-AF65-F5344CB8AC3E}">
        <p14:creationId xmlns:p14="http://schemas.microsoft.com/office/powerpoint/2010/main" val="3823313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Static variable</a:t>
            </a:r>
          </a:p>
        </p:txBody>
      </p:sp>
      <p:sp>
        <p:nvSpPr>
          <p:cNvPr id="6" name="Content Placeholder 5"/>
          <p:cNvSpPr>
            <a:spLocks noGrp="1"/>
          </p:cNvSpPr>
          <p:nvPr>
            <p:ph idx="1"/>
          </p:nvPr>
        </p:nvSpPr>
        <p:spPr/>
        <p:txBody>
          <a:bodyPr>
            <a:normAutofit/>
          </a:bodyPr>
          <a:lstStyle/>
          <a:p>
            <a:pPr algn="just"/>
            <a:r>
              <a:rPr lang="en-US" dirty="0"/>
              <a:t>When a function is completed/executed, all of its variables are deleted. However, sometimes we want a local variable NOT to be deleted. We need it for a further job.</a:t>
            </a:r>
          </a:p>
          <a:p>
            <a:pPr algn="just"/>
            <a:endParaRPr lang="en-US" dirty="0"/>
          </a:p>
          <a:p>
            <a:pPr algn="just"/>
            <a:r>
              <a:rPr lang="en-US" dirty="0"/>
              <a:t>From the example is next slide, each time the function is called, that variable will still have the information it contained from the last time the function was called.</a:t>
            </a:r>
          </a:p>
        </p:txBody>
      </p:sp>
    </p:spTree>
    <p:extLst>
      <p:ext uri="{BB962C8B-B14F-4D97-AF65-F5344CB8AC3E}">
        <p14:creationId xmlns:p14="http://schemas.microsoft.com/office/powerpoint/2010/main" val="4032221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91344"/>
          </a:xfrm>
        </p:spPr>
        <p:txBody>
          <a:bodyPr>
            <a:normAutofit fontScale="90000"/>
          </a:bodyPr>
          <a:lstStyle/>
          <a:p>
            <a:r>
              <a:rPr lang="en-IN" b="1" dirty="0"/>
              <a:t>Static variable(contd.)</a:t>
            </a:r>
          </a:p>
        </p:txBody>
      </p:sp>
      <p:sp>
        <p:nvSpPr>
          <p:cNvPr id="6" name="Content Placeholder 5"/>
          <p:cNvSpPr>
            <a:spLocks noGrp="1"/>
          </p:cNvSpPr>
          <p:nvPr>
            <p:ph idx="1"/>
          </p:nvPr>
        </p:nvSpPr>
        <p:spPr>
          <a:xfrm>
            <a:off x="539552" y="1196752"/>
            <a:ext cx="8229600" cy="4876800"/>
          </a:xfrm>
        </p:spPr>
        <p:txBody>
          <a:bodyPr>
            <a:noAutofit/>
          </a:bodyPr>
          <a:lstStyle/>
          <a:p>
            <a:pPr marL="0" indent="0" algn="just">
              <a:buNone/>
            </a:pPr>
            <a:r>
              <a:rPr lang="en-US" sz="1200" dirty="0">
                <a:solidFill>
                  <a:schemeClr val="tx2"/>
                </a:solidFill>
              </a:rPr>
              <a:t>&lt;?</a:t>
            </a:r>
            <a:r>
              <a:rPr lang="en-US" sz="1200" dirty="0" err="1">
                <a:solidFill>
                  <a:schemeClr val="tx2"/>
                </a:solidFill>
              </a:rPr>
              <a:t>php</a:t>
            </a:r>
            <a:r>
              <a:rPr lang="en-US" sz="1200" dirty="0">
                <a:solidFill>
                  <a:schemeClr val="tx2"/>
                </a:solidFill>
              </a:rPr>
              <a:t>  </a:t>
            </a:r>
          </a:p>
          <a:p>
            <a:pPr marL="0" indent="0" algn="just">
              <a:buNone/>
            </a:pPr>
            <a:r>
              <a:rPr lang="en-US" sz="1200" dirty="0">
                <a:solidFill>
                  <a:schemeClr val="tx2"/>
                </a:solidFill>
              </a:rPr>
              <a:t>    function </a:t>
            </a:r>
            <a:r>
              <a:rPr lang="en-US" sz="1200" dirty="0" err="1">
                <a:solidFill>
                  <a:schemeClr val="tx2"/>
                </a:solidFill>
              </a:rPr>
              <a:t>static_var</a:t>
            </a:r>
            <a:r>
              <a:rPr lang="en-US" sz="1200" dirty="0">
                <a:solidFill>
                  <a:schemeClr val="tx2"/>
                </a:solidFill>
              </a:rPr>
              <a:t>()  </a:t>
            </a:r>
          </a:p>
          <a:p>
            <a:pPr marL="0" indent="0" algn="just">
              <a:buNone/>
            </a:pPr>
            <a:r>
              <a:rPr lang="en-US" sz="1200" dirty="0">
                <a:solidFill>
                  <a:schemeClr val="tx2"/>
                </a:solidFill>
              </a:rPr>
              <a:t>    {  </a:t>
            </a:r>
          </a:p>
          <a:p>
            <a:pPr marL="0" indent="0" algn="just">
              <a:buNone/>
            </a:pPr>
            <a:r>
              <a:rPr lang="en-US" sz="1200" dirty="0">
                <a:solidFill>
                  <a:schemeClr val="tx2"/>
                </a:solidFill>
              </a:rPr>
              <a:t>        static $num1 = 3;       //static variable  </a:t>
            </a:r>
          </a:p>
          <a:p>
            <a:pPr marL="0" indent="0" algn="just">
              <a:buNone/>
            </a:pPr>
            <a:r>
              <a:rPr lang="en-US" sz="1200" dirty="0">
                <a:solidFill>
                  <a:schemeClr val="tx2"/>
                </a:solidFill>
              </a:rPr>
              <a:t>        $num2 = 6;          //Non-static variable  </a:t>
            </a:r>
          </a:p>
          <a:p>
            <a:pPr marL="0" indent="0" algn="just">
              <a:buNone/>
            </a:pPr>
            <a:r>
              <a:rPr lang="en-US" sz="1200" dirty="0">
                <a:solidFill>
                  <a:schemeClr val="tx2"/>
                </a:solidFill>
              </a:rPr>
              <a:t>        $num1++;  </a:t>
            </a:r>
          </a:p>
          <a:p>
            <a:pPr marL="0" indent="0" algn="just">
              <a:buNone/>
            </a:pPr>
            <a:r>
              <a:rPr lang="en-US" sz="1200" dirty="0">
                <a:solidFill>
                  <a:schemeClr val="tx2"/>
                </a:solidFill>
              </a:rPr>
              <a:t>        $num2++;  </a:t>
            </a:r>
          </a:p>
          <a:p>
            <a:pPr marL="0" indent="0" algn="just">
              <a:buNone/>
            </a:pPr>
            <a:r>
              <a:rPr lang="en-US" sz="1200" dirty="0">
                <a:solidFill>
                  <a:schemeClr val="tx2"/>
                </a:solidFill>
              </a:rPr>
              <a:t>        echo "Static: " .$num1 ."&lt;/</a:t>
            </a:r>
            <a:r>
              <a:rPr lang="en-US" sz="1200" dirty="0" err="1">
                <a:solidFill>
                  <a:schemeClr val="tx2"/>
                </a:solidFill>
              </a:rPr>
              <a:t>br</a:t>
            </a:r>
            <a:r>
              <a:rPr lang="en-US" sz="1200" dirty="0">
                <a:solidFill>
                  <a:schemeClr val="tx2"/>
                </a:solidFill>
              </a:rPr>
              <a:t>&gt;";  </a:t>
            </a:r>
          </a:p>
          <a:p>
            <a:pPr marL="0" indent="0" algn="just">
              <a:buNone/>
            </a:pPr>
            <a:r>
              <a:rPr lang="en-US" sz="1200" dirty="0">
                <a:solidFill>
                  <a:schemeClr val="tx2"/>
                </a:solidFill>
              </a:rPr>
              <a:t>        echo "Non-static: " .$num2 ."&lt;/</a:t>
            </a:r>
            <a:r>
              <a:rPr lang="en-US" sz="1200" dirty="0" err="1">
                <a:solidFill>
                  <a:schemeClr val="tx2"/>
                </a:solidFill>
              </a:rPr>
              <a:t>br</a:t>
            </a:r>
            <a:r>
              <a:rPr lang="en-US" sz="1200" dirty="0">
                <a:solidFill>
                  <a:schemeClr val="tx2"/>
                </a:solidFill>
              </a:rPr>
              <a:t>&gt;";  </a:t>
            </a:r>
          </a:p>
          <a:p>
            <a:pPr marL="0" indent="0" algn="just">
              <a:buNone/>
            </a:pPr>
            <a:r>
              <a:rPr lang="en-US" sz="1200" dirty="0">
                <a:solidFill>
                  <a:schemeClr val="tx2"/>
                </a:solidFill>
              </a:rPr>
              <a:t>    }  </a:t>
            </a:r>
          </a:p>
          <a:p>
            <a:pPr marL="0" indent="0" algn="just">
              <a:buNone/>
            </a:pPr>
            <a:r>
              <a:rPr lang="en-US" sz="1200" dirty="0">
                <a:solidFill>
                  <a:schemeClr val="tx2"/>
                </a:solidFill>
              </a:rPr>
              <a:t>      </a:t>
            </a:r>
          </a:p>
          <a:p>
            <a:pPr marL="0" indent="0" algn="just">
              <a:buNone/>
            </a:pPr>
            <a:r>
              <a:rPr lang="en-US" sz="1200" dirty="0">
                <a:solidFill>
                  <a:schemeClr val="tx2"/>
                </a:solidFill>
              </a:rPr>
              <a:t>//first function call  </a:t>
            </a:r>
          </a:p>
          <a:p>
            <a:pPr marL="0" indent="0" algn="just">
              <a:buNone/>
            </a:pPr>
            <a:r>
              <a:rPr lang="en-US" sz="1200" dirty="0">
                <a:solidFill>
                  <a:schemeClr val="tx2"/>
                </a:solidFill>
              </a:rPr>
              <a:t>    </a:t>
            </a:r>
            <a:r>
              <a:rPr lang="en-US" sz="1200" dirty="0" err="1">
                <a:solidFill>
                  <a:schemeClr val="tx2"/>
                </a:solidFill>
              </a:rPr>
              <a:t>static_var</a:t>
            </a:r>
            <a:r>
              <a:rPr lang="en-US" sz="1200" dirty="0">
                <a:solidFill>
                  <a:schemeClr val="tx2"/>
                </a:solidFill>
              </a:rPr>
              <a:t>();  </a:t>
            </a:r>
          </a:p>
          <a:p>
            <a:pPr marL="0" indent="0" algn="just">
              <a:buNone/>
            </a:pPr>
            <a:r>
              <a:rPr lang="en-US" sz="1200" dirty="0">
                <a:solidFill>
                  <a:schemeClr val="tx2"/>
                </a:solidFill>
              </a:rPr>
              <a:t>  </a:t>
            </a:r>
          </a:p>
          <a:p>
            <a:pPr marL="0" indent="0" algn="just">
              <a:buNone/>
            </a:pPr>
            <a:r>
              <a:rPr lang="en-US" sz="1200" dirty="0">
                <a:solidFill>
                  <a:schemeClr val="tx2"/>
                </a:solidFill>
              </a:rPr>
              <a:t>    //second function call  </a:t>
            </a:r>
          </a:p>
          <a:p>
            <a:pPr marL="0" indent="0" algn="just">
              <a:buNone/>
            </a:pPr>
            <a:r>
              <a:rPr lang="en-US" sz="1200" dirty="0">
                <a:solidFill>
                  <a:schemeClr val="tx2"/>
                </a:solidFill>
              </a:rPr>
              <a:t>    </a:t>
            </a:r>
            <a:r>
              <a:rPr lang="en-US" sz="1200" dirty="0" err="1">
                <a:solidFill>
                  <a:schemeClr val="tx2"/>
                </a:solidFill>
              </a:rPr>
              <a:t>static_var</a:t>
            </a:r>
            <a:r>
              <a:rPr lang="en-US" sz="1200" dirty="0">
                <a:solidFill>
                  <a:schemeClr val="tx2"/>
                </a:solidFill>
              </a:rPr>
              <a:t>();  </a:t>
            </a:r>
          </a:p>
          <a:p>
            <a:pPr marL="0" indent="0" algn="just">
              <a:buNone/>
            </a:pPr>
            <a:r>
              <a:rPr lang="en-US" sz="1200" dirty="0">
                <a:solidFill>
                  <a:schemeClr val="tx2"/>
                </a:solidFill>
              </a:rPr>
              <a:t>?&gt; </a:t>
            </a:r>
          </a:p>
          <a:p>
            <a:pPr marL="0" indent="0" algn="just">
              <a:buNone/>
            </a:pPr>
            <a:endParaRPr lang="en-US" sz="1200" dirty="0">
              <a:solidFill>
                <a:schemeClr val="tx2"/>
              </a:solidFill>
            </a:endParaRPr>
          </a:p>
          <a:p>
            <a:pPr marL="0" indent="0" algn="just">
              <a:buNone/>
            </a:pPr>
            <a:r>
              <a:rPr lang="en-US" sz="1200" dirty="0"/>
              <a:t>OUTPUT:</a:t>
            </a:r>
          </a:p>
          <a:p>
            <a:pPr marL="0" indent="0" algn="just">
              <a:buNone/>
            </a:pPr>
            <a:r>
              <a:rPr lang="it-IT" sz="1200" dirty="0"/>
              <a:t>Static: 4</a:t>
            </a:r>
          </a:p>
          <a:p>
            <a:pPr marL="0" indent="0" algn="just">
              <a:buNone/>
            </a:pPr>
            <a:r>
              <a:rPr lang="it-IT" sz="1200" dirty="0"/>
              <a:t>Non-static: 7</a:t>
            </a:r>
          </a:p>
          <a:p>
            <a:pPr marL="0" indent="0" algn="just">
              <a:buNone/>
            </a:pPr>
            <a:r>
              <a:rPr lang="it-IT" sz="1200" dirty="0"/>
              <a:t>Static: 5</a:t>
            </a:r>
          </a:p>
          <a:p>
            <a:pPr marL="0" indent="0" algn="just">
              <a:buNone/>
            </a:pPr>
            <a:r>
              <a:rPr lang="it-IT" sz="1200" dirty="0"/>
              <a:t>Non-static: 7</a:t>
            </a:r>
            <a:endParaRPr lang="en-US" sz="1200" dirty="0"/>
          </a:p>
        </p:txBody>
      </p:sp>
    </p:spTree>
    <p:extLst>
      <p:ext uri="{BB962C8B-B14F-4D97-AF65-F5344CB8AC3E}">
        <p14:creationId xmlns:p14="http://schemas.microsoft.com/office/powerpoint/2010/main" val="3476094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91344"/>
          </a:xfrm>
        </p:spPr>
        <p:txBody>
          <a:bodyPr>
            <a:normAutofit fontScale="90000"/>
          </a:bodyPr>
          <a:lstStyle/>
          <a:p>
            <a:r>
              <a:rPr lang="en-IN" sz="3600" b="1" dirty="0"/>
              <a:t>Static variable(contd.)</a:t>
            </a:r>
          </a:p>
        </p:txBody>
      </p:sp>
      <p:sp>
        <p:nvSpPr>
          <p:cNvPr id="6" name="Content Placeholder 5"/>
          <p:cNvSpPr>
            <a:spLocks noGrp="1"/>
          </p:cNvSpPr>
          <p:nvPr>
            <p:ph idx="1"/>
          </p:nvPr>
        </p:nvSpPr>
        <p:spPr>
          <a:xfrm>
            <a:off x="456456" y="1124744"/>
            <a:ext cx="8229600" cy="5472608"/>
          </a:xfrm>
        </p:spPr>
        <p:txBody>
          <a:bodyPr>
            <a:noAutofit/>
          </a:bodyPr>
          <a:lstStyle/>
          <a:p>
            <a:pPr marL="0" indent="0" algn="just">
              <a:buNone/>
            </a:pPr>
            <a:r>
              <a:rPr lang="en-US" sz="1200" dirty="0">
                <a:solidFill>
                  <a:schemeClr val="tx2"/>
                </a:solidFill>
              </a:rPr>
              <a:t>&lt;!DOCTYPE html&gt;</a:t>
            </a:r>
          </a:p>
          <a:p>
            <a:pPr marL="0" indent="0" algn="just">
              <a:buNone/>
            </a:pPr>
            <a:r>
              <a:rPr lang="en-US" sz="1200" dirty="0">
                <a:solidFill>
                  <a:schemeClr val="tx2"/>
                </a:solidFill>
              </a:rPr>
              <a:t>&lt;html&gt;</a:t>
            </a:r>
          </a:p>
          <a:p>
            <a:pPr marL="0" indent="0" algn="just">
              <a:buNone/>
            </a:pPr>
            <a:r>
              <a:rPr lang="en-US" sz="1200" dirty="0">
                <a:solidFill>
                  <a:schemeClr val="tx2"/>
                </a:solidFill>
              </a:rPr>
              <a:t>&lt;body&gt;</a:t>
            </a:r>
          </a:p>
          <a:p>
            <a:pPr marL="0" indent="0" algn="just">
              <a:buNone/>
            </a:pPr>
            <a:endParaRPr lang="en-US" sz="1200" dirty="0">
              <a:solidFill>
                <a:schemeClr val="tx2"/>
              </a:solidFill>
            </a:endParaRPr>
          </a:p>
          <a:p>
            <a:pPr marL="0" indent="0" algn="just">
              <a:buNone/>
            </a:pPr>
            <a:r>
              <a:rPr lang="en-US" sz="1200" dirty="0">
                <a:solidFill>
                  <a:schemeClr val="tx2"/>
                </a:solidFill>
              </a:rPr>
              <a:t>&lt;?</a:t>
            </a:r>
            <a:r>
              <a:rPr lang="en-US" sz="1200" dirty="0" err="1">
                <a:solidFill>
                  <a:schemeClr val="tx2"/>
                </a:solidFill>
              </a:rPr>
              <a:t>php</a:t>
            </a:r>
            <a:endParaRPr lang="en-US" sz="1200" dirty="0">
              <a:solidFill>
                <a:schemeClr val="tx2"/>
              </a:solidFill>
            </a:endParaRPr>
          </a:p>
          <a:p>
            <a:pPr marL="0" indent="0" algn="just">
              <a:buNone/>
            </a:pPr>
            <a:r>
              <a:rPr lang="en-US" sz="1200" dirty="0">
                <a:solidFill>
                  <a:schemeClr val="tx2"/>
                </a:solidFill>
              </a:rPr>
              <a:t>function </a:t>
            </a:r>
            <a:r>
              <a:rPr lang="en-US" sz="1200" dirty="0" err="1">
                <a:solidFill>
                  <a:schemeClr val="tx2"/>
                </a:solidFill>
              </a:rPr>
              <a:t>myTest</a:t>
            </a:r>
            <a:r>
              <a:rPr lang="en-US" sz="1200" dirty="0">
                <a:solidFill>
                  <a:schemeClr val="tx2"/>
                </a:solidFill>
              </a:rPr>
              <a:t>() {</a:t>
            </a:r>
          </a:p>
          <a:p>
            <a:pPr marL="0" indent="0" algn="just">
              <a:buNone/>
            </a:pPr>
            <a:r>
              <a:rPr lang="en-US" sz="1200" dirty="0">
                <a:solidFill>
                  <a:schemeClr val="tx2"/>
                </a:solidFill>
              </a:rPr>
              <a:t>  static $x = 0;</a:t>
            </a:r>
          </a:p>
          <a:p>
            <a:pPr marL="0" indent="0" algn="just">
              <a:buNone/>
            </a:pPr>
            <a:r>
              <a:rPr lang="en-US" sz="1200" dirty="0">
                <a:solidFill>
                  <a:schemeClr val="tx2"/>
                </a:solidFill>
              </a:rPr>
              <a:t>  echo $x;</a:t>
            </a:r>
          </a:p>
          <a:p>
            <a:pPr marL="0" indent="0" algn="just">
              <a:buNone/>
            </a:pPr>
            <a:r>
              <a:rPr lang="en-US" sz="1200" dirty="0">
                <a:solidFill>
                  <a:schemeClr val="tx2"/>
                </a:solidFill>
              </a:rPr>
              <a:t>  $x++;</a:t>
            </a:r>
          </a:p>
          <a:p>
            <a:pPr marL="0" indent="0" algn="just">
              <a:buNone/>
            </a:pPr>
            <a:r>
              <a:rPr lang="en-US" sz="1200" dirty="0">
                <a:solidFill>
                  <a:schemeClr val="tx2"/>
                </a:solidFill>
              </a:rPr>
              <a:t>}</a:t>
            </a:r>
          </a:p>
          <a:p>
            <a:pPr marL="0" indent="0" algn="just">
              <a:buNone/>
            </a:pPr>
            <a:endParaRPr lang="en-US" sz="1200" dirty="0">
              <a:solidFill>
                <a:schemeClr val="tx2"/>
              </a:solidFill>
            </a:endParaRPr>
          </a:p>
          <a:p>
            <a:pPr marL="0" indent="0" algn="just">
              <a:buNone/>
            </a:pPr>
            <a:r>
              <a:rPr lang="en-US" sz="1200" dirty="0" err="1">
                <a:solidFill>
                  <a:schemeClr val="tx2"/>
                </a:solidFill>
              </a:rPr>
              <a:t>myTest</a:t>
            </a:r>
            <a:r>
              <a:rPr lang="en-US" sz="1200" dirty="0">
                <a:solidFill>
                  <a:schemeClr val="tx2"/>
                </a:solidFill>
              </a:rPr>
              <a:t>();</a:t>
            </a:r>
          </a:p>
          <a:p>
            <a:pPr marL="0" indent="0" algn="just">
              <a:buNone/>
            </a:pPr>
            <a:r>
              <a:rPr lang="en-US" sz="1200" dirty="0">
                <a:solidFill>
                  <a:schemeClr val="tx2"/>
                </a:solidFill>
              </a:rPr>
              <a:t>echo "&lt;</a:t>
            </a:r>
            <a:r>
              <a:rPr lang="en-US" sz="1200" dirty="0" err="1">
                <a:solidFill>
                  <a:schemeClr val="tx2"/>
                </a:solidFill>
              </a:rPr>
              <a:t>br</a:t>
            </a:r>
            <a:r>
              <a:rPr lang="en-US" sz="1200" dirty="0">
                <a:solidFill>
                  <a:schemeClr val="tx2"/>
                </a:solidFill>
              </a:rPr>
              <a:t>&gt;";</a:t>
            </a:r>
          </a:p>
          <a:p>
            <a:pPr marL="0" indent="0" algn="just">
              <a:buNone/>
            </a:pPr>
            <a:r>
              <a:rPr lang="en-US" sz="1200" dirty="0" err="1">
                <a:solidFill>
                  <a:schemeClr val="tx2"/>
                </a:solidFill>
              </a:rPr>
              <a:t>myTest</a:t>
            </a:r>
            <a:r>
              <a:rPr lang="en-US" sz="1200" dirty="0">
                <a:solidFill>
                  <a:schemeClr val="tx2"/>
                </a:solidFill>
              </a:rPr>
              <a:t>();</a:t>
            </a:r>
          </a:p>
          <a:p>
            <a:pPr marL="0" indent="0" algn="just">
              <a:buNone/>
            </a:pPr>
            <a:r>
              <a:rPr lang="en-US" sz="1200" dirty="0">
                <a:solidFill>
                  <a:schemeClr val="tx2"/>
                </a:solidFill>
              </a:rPr>
              <a:t>echo "&lt;</a:t>
            </a:r>
            <a:r>
              <a:rPr lang="en-US" sz="1200" dirty="0" err="1">
                <a:solidFill>
                  <a:schemeClr val="tx2"/>
                </a:solidFill>
              </a:rPr>
              <a:t>br</a:t>
            </a:r>
            <a:r>
              <a:rPr lang="en-US" sz="1200" dirty="0">
                <a:solidFill>
                  <a:schemeClr val="tx2"/>
                </a:solidFill>
              </a:rPr>
              <a:t>&gt;";</a:t>
            </a:r>
          </a:p>
          <a:p>
            <a:pPr marL="0" indent="0" algn="just">
              <a:buNone/>
            </a:pPr>
            <a:r>
              <a:rPr lang="en-US" sz="1200" dirty="0" err="1">
                <a:solidFill>
                  <a:schemeClr val="tx2"/>
                </a:solidFill>
              </a:rPr>
              <a:t>myTest</a:t>
            </a:r>
            <a:r>
              <a:rPr lang="en-US" sz="1200" dirty="0">
                <a:solidFill>
                  <a:schemeClr val="tx2"/>
                </a:solidFill>
              </a:rPr>
              <a:t>();</a:t>
            </a:r>
          </a:p>
          <a:p>
            <a:pPr marL="0" indent="0" algn="just">
              <a:buNone/>
            </a:pPr>
            <a:r>
              <a:rPr lang="en-US" sz="1200" dirty="0">
                <a:solidFill>
                  <a:schemeClr val="tx2"/>
                </a:solidFill>
              </a:rPr>
              <a:t>?&gt; </a:t>
            </a:r>
          </a:p>
          <a:p>
            <a:pPr marL="0" indent="0" algn="just">
              <a:buNone/>
            </a:pPr>
            <a:endParaRPr lang="en-US" sz="1200" dirty="0">
              <a:solidFill>
                <a:schemeClr val="tx2"/>
              </a:solidFill>
            </a:endParaRPr>
          </a:p>
          <a:p>
            <a:pPr marL="0" indent="0" algn="just">
              <a:buNone/>
            </a:pPr>
            <a:r>
              <a:rPr lang="en-US" sz="1200" dirty="0">
                <a:solidFill>
                  <a:schemeClr val="tx2"/>
                </a:solidFill>
              </a:rPr>
              <a:t>&lt;/body&gt;</a:t>
            </a:r>
          </a:p>
          <a:p>
            <a:pPr marL="0" indent="0" algn="just">
              <a:buNone/>
            </a:pPr>
            <a:r>
              <a:rPr lang="en-US" sz="1200" dirty="0">
                <a:solidFill>
                  <a:schemeClr val="tx2"/>
                </a:solidFill>
              </a:rPr>
              <a:t>&lt;/html&gt;</a:t>
            </a:r>
          </a:p>
          <a:p>
            <a:pPr marL="0" indent="0" algn="just">
              <a:buNone/>
            </a:pPr>
            <a:endParaRPr lang="en-US" sz="1200" dirty="0">
              <a:solidFill>
                <a:schemeClr val="tx2"/>
              </a:solidFill>
            </a:endParaRPr>
          </a:p>
          <a:p>
            <a:pPr marL="0" indent="0" algn="just">
              <a:buNone/>
            </a:pPr>
            <a:r>
              <a:rPr lang="en-US" sz="1200" dirty="0"/>
              <a:t>OUTPUT:</a:t>
            </a:r>
          </a:p>
          <a:p>
            <a:pPr marL="0" indent="0" algn="just">
              <a:buNone/>
            </a:pPr>
            <a:r>
              <a:rPr lang="en-US" sz="1200" dirty="0"/>
              <a:t>0</a:t>
            </a:r>
          </a:p>
          <a:p>
            <a:pPr marL="0" indent="0" algn="just">
              <a:buNone/>
            </a:pPr>
            <a:r>
              <a:rPr lang="en-US" sz="1200" dirty="0"/>
              <a:t>1</a:t>
            </a:r>
          </a:p>
          <a:p>
            <a:pPr marL="0" indent="0" algn="just">
              <a:buNone/>
            </a:pPr>
            <a:r>
              <a:rPr lang="en-US" sz="1200" dirty="0"/>
              <a:t>2</a:t>
            </a:r>
          </a:p>
        </p:txBody>
      </p:sp>
    </p:spTree>
    <p:extLst>
      <p:ext uri="{BB962C8B-B14F-4D97-AF65-F5344CB8AC3E}">
        <p14:creationId xmlns:p14="http://schemas.microsoft.com/office/powerpoint/2010/main" val="1929485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endParaRPr lang="en-IN" b="1" dirty="0"/>
          </a:p>
        </p:txBody>
      </p:sp>
      <p:sp>
        <p:nvSpPr>
          <p:cNvPr id="3" name="Content Placeholder 2"/>
          <p:cNvSpPr>
            <a:spLocks noGrp="1"/>
          </p:cNvSpPr>
          <p:nvPr>
            <p:ph idx="1"/>
          </p:nvPr>
        </p:nvSpPr>
        <p:spPr/>
        <p:txBody>
          <a:bodyPr>
            <a:normAutofit/>
          </a:bodyPr>
          <a:lstStyle/>
          <a:p>
            <a:pPr algn="just"/>
            <a:r>
              <a:rPr lang="en-US" b="1" dirty="0"/>
              <a:t>Functions reduces the repetition of code within a program </a:t>
            </a:r>
            <a:r>
              <a:rPr lang="en-US" dirty="0"/>
              <a:t>— Function allows you to extract commonly used block of code into a single component. Now you can perform the same task by calling this function wherever you want within your script without having to copy and paste the same block of code again and again.</a:t>
            </a:r>
          </a:p>
          <a:p>
            <a:pPr algn="just"/>
            <a:endParaRPr lang="en-US" dirty="0"/>
          </a:p>
          <a:p>
            <a:pPr algn="just"/>
            <a:r>
              <a:rPr lang="en-US" b="1" dirty="0"/>
              <a:t>Functions makes the code much easier to maintain</a:t>
            </a:r>
            <a:r>
              <a:rPr lang="en-US" dirty="0"/>
              <a:t> — Since a function created once can be used many times, so any changes made inside a function automatically implemented at all the places without touching the several files.</a:t>
            </a:r>
          </a:p>
        </p:txBody>
      </p:sp>
    </p:spTree>
    <p:extLst>
      <p:ext uri="{BB962C8B-B14F-4D97-AF65-F5344CB8AC3E}">
        <p14:creationId xmlns:p14="http://schemas.microsoft.com/office/powerpoint/2010/main" val="204727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Advantages(contd.)</a:t>
            </a:r>
            <a:endParaRPr lang="en-IN" b="1" dirty="0"/>
          </a:p>
        </p:txBody>
      </p:sp>
      <p:sp>
        <p:nvSpPr>
          <p:cNvPr id="3" name="Content Placeholder 2"/>
          <p:cNvSpPr>
            <a:spLocks noGrp="1"/>
          </p:cNvSpPr>
          <p:nvPr>
            <p:ph idx="1"/>
          </p:nvPr>
        </p:nvSpPr>
        <p:spPr/>
        <p:txBody>
          <a:bodyPr>
            <a:normAutofit/>
          </a:bodyPr>
          <a:lstStyle/>
          <a:p>
            <a:pPr algn="just"/>
            <a:r>
              <a:rPr lang="en-US" b="1" dirty="0"/>
              <a:t>Functions makes it easier to eliminate the errors </a:t>
            </a:r>
            <a:r>
              <a:rPr lang="en-US" dirty="0"/>
              <a:t>— When the program is subdivided into functions, if any error occur you know exactly what function causing the error and where to find it. Therefore, fixing errors becomes much easier.</a:t>
            </a:r>
          </a:p>
          <a:p>
            <a:pPr marL="0" indent="0" algn="just">
              <a:buNone/>
            </a:pPr>
            <a:endParaRPr lang="en-US" dirty="0"/>
          </a:p>
          <a:p>
            <a:pPr algn="just"/>
            <a:r>
              <a:rPr lang="en-US" b="1" dirty="0"/>
              <a:t>Functions can be reused in other application </a:t>
            </a:r>
            <a:r>
              <a:rPr lang="en-US" dirty="0"/>
              <a:t>— Because a function is separated from the rest of the script, it's easy to reuse the same function in other applications just by including the </a:t>
            </a:r>
            <a:r>
              <a:rPr lang="en-US" dirty="0" err="1"/>
              <a:t>php</a:t>
            </a:r>
            <a:r>
              <a:rPr lang="en-US" dirty="0"/>
              <a:t> file containing those functions.</a:t>
            </a:r>
          </a:p>
        </p:txBody>
      </p:sp>
    </p:spTree>
    <p:extLst>
      <p:ext uri="{BB962C8B-B14F-4D97-AF65-F5344CB8AC3E}">
        <p14:creationId xmlns:p14="http://schemas.microsoft.com/office/powerpoint/2010/main" val="3015645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PHP Function Arguments</a:t>
            </a:r>
            <a:endParaRPr lang="en-IN" b="1" dirty="0"/>
          </a:p>
        </p:txBody>
      </p:sp>
      <p:sp>
        <p:nvSpPr>
          <p:cNvPr id="3" name="Content Placeholder 2"/>
          <p:cNvSpPr>
            <a:spLocks noGrp="1"/>
          </p:cNvSpPr>
          <p:nvPr>
            <p:ph idx="1"/>
          </p:nvPr>
        </p:nvSpPr>
        <p:spPr/>
        <p:txBody>
          <a:bodyPr>
            <a:normAutofit/>
          </a:bodyPr>
          <a:lstStyle/>
          <a:p>
            <a:pPr algn="just"/>
            <a:r>
              <a:rPr lang="en-US" dirty="0"/>
              <a:t>We can pass the information in PHP function through arguments which is separated by comma.</a:t>
            </a:r>
          </a:p>
          <a:p>
            <a:pPr algn="just"/>
            <a:endParaRPr lang="en-US" dirty="0"/>
          </a:p>
          <a:p>
            <a:pPr algn="just"/>
            <a:r>
              <a:rPr lang="en-US" dirty="0"/>
              <a:t>PHP supports Call by Value (default), Call by Reference, Default argument values and Variable-length argument list.</a:t>
            </a:r>
          </a:p>
        </p:txBody>
      </p:sp>
    </p:spTree>
    <p:extLst>
      <p:ext uri="{BB962C8B-B14F-4D97-AF65-F5344CB8AC3E}">
        <p14:creationId xmlns:p14="http://schemas.microsoft.com/office/powerpoint/2010/main" val="4084656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PHP Function Arguments(contd.)</a:t>
            </a:r>
            <a:endParaRPr lang="en-IN" b="1" dirty="0"/>
          </a:p>
        </p:txBody>
      </p:sp>
      <p:sp>
        <p:nvSpPr>
          <p:cNvPr id="3" name="Content Placeholder 2"/>
          <p:cNvSpPr>
            <a:spLocks noGrp="1"/>
          </p:cNvSpPr>
          <p:nvPr>
            <p:ph idx="1"/>
          </p:nvPr>
        </p:nvSpPr>
        <p:spPr/>
        <p:txBody>
          <a:bodyPr>
            <a:normAutofit/>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function </a:t>
            </a:r>
            <a:r>
              <a:rPr lang="en-US" dirty="0" err="1">
                <a:solidFill>
                  <a:schemeClr val="tx2"/>
                </a:solidFill>
              </a:rPr>
              <a:t>cse</a:t>
            </a:r>
            <a:r>
              <a:rPr lang="en-US" dirty="0">
                <a:solidFill>
                  <a:schemeClr val="tx2"/>
                </a:solidFill>
              </a:rPr>
              <a:t>($course, $credit) {</a:t>
            </a:r>
          </a:p>
          <a:p>
            <a:pPr marL="0" indent="0" algn="just">
              <a:buNone/>
            </a:pPr>
            <a:r>
              <a:rPr lang="en-US" dirty="0">
                <a:solidFill>
                  <a:schemeClr val="tx2"/>
                </a:solidFill>
              </a:rPr>
              <a:t>  echo "$course with credit $credit&lt;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a:t>
            </a:r>
          </a:p>
          <a:p>
            <a:pPr marL="0" indent="0" algn="just">
              <a:buNone/>
            </a:pPr>
            <a:endParaRPr lang="en-US" dirty="0">
              <a:solidFill>
                <a:schemeClr val="tx2"/>
              </a:solidFill>
            </a:endParaRPr>
          </a:p>
          <a:p>
            <a:pPr marL="0" indent="0" algn="just">
              <a:buNone/>
            </a:pPr>
            <a:r>
              <a:rPr lang="en-US" dirty="0" err="1">
                <a:solidFill>
                  <a:schemeClr val="tx2"/>
                </a:solidFill>
              </a:rPr>
              <a:t>cse</a:t>
            </a:r>
            <a:r>
              <a:rPr lang="en-US" dirty="0">
                <a:solidFill>
                  <a:schemeClr val="tx2"/>
                </a:solidFill>
              </a:rPr>
              <a:t>("HTML", 3);</a:t>
            </a:r>
          </a:p>
          <a:p>
            <a:pPr marL="0" indent="0" algn="just">
              <a:buNone/>
            </a:pPr>
            <a:r>
              <a:rPr lang="en-US" dirty="0" err="1">
                <a:solidFill>
                  <a:schemeClr val="tx2"/>
                </a:solidFill>
              </a:rPr>
              <a:t>cse</a:t>
            </a:r>
            <a:r>
              <a:rPr lang="en-US" dirty="0">
                <a:solidFill>
                  <a:schemeClr val="tx2"/>
                </a:solidFill>
              </a:rPr>
              <a:t>("CSS",2);</a:t>
            </a:r>
          </a:p>
          <a:p>
            <a:pPr marL="0" indent="0" algn="just">
              <a:buNone/>
            </a:pPr>
            <a:r>
              <a:rPr lang="en-US" dirty="0" err="1">
                <a:solidFill>
                  <a:schemeClr val="tx2"/>
                </a:solidFill>
              </a:rPr>
              <a:t>cse</a:t>
            </a:r>
            <a:r>
              <a:rPr lang="en-US" dirty="0">
                <a:solidFill>
                  <a:schemeClr val="tx2"/>
                </a:solidFill>
              </a:rPr>
              <a:t>("JavaScript", 3);</a:t>
            </a:r>
          </a:p>
          <a:p>
            <a:pPr marL="0" indent="0" algn="just">
              <a:buNone/>
            </a:pPr>
            <a:r>
              <a:rPr lang="en-US" dirty="0" err="1">
                <a:solidFill>
                  <a:schemeClr val="tx2"/>
                </a:solidFill>
              </a:rPr>
              <a:t>cse</a:t>
            </a:r>
            <a:r>
              <a:rPr lang="en-US" dirty="0">
                <a:solidFill>
                  <a:schemeClr val="tx2"/>
                </a:solidFill>
              </a:rPr>
              <a:t>("PHP", 4);</a:t>
            </a:r>
          </a:p>
          <a:p>
            <a:pPr marL="0" indent="0" algn="just">
              <a:buNone/>
            </a:pPr>
            <a:r>
              <a:rPr lang="en-US" dirty="0" err="1">
                <a:solidFill>
                  <a:schemeClr val="tx2"/>
                </a:solidFill>
              </a:rPr>
              <a:t>cse</a:t>
            </a:r>
            <a:r>
              <a:rPr lang="en-US" dirty="0">
                <a:solidFill>
                  <a:schemeClr val="tx2"/>
                </a:solidFill>
              </a:rPr>
              <a:t>("Node </a:t>
            </a:r>
            <a:r>
              <a:rPr lang="en-US" dirty="0" err="1">
                <a:solidFill>
                  <a:schemeClr val="tx2"/>
                </a:solidFill>
              </a:rPr>
              <a:t>js</a:t>
            </a:r>
            <a:r>
              <a:rPr lang="en-US" dirty="0">
                <a:solidFill>
                  <a:schemeClr val="tx2"/>
                </a:solidFill>
              </a:rPr>
              <a:t>", 5);</a:t>
            </a:r>
          </a:p>
          <a:p>
            <a:pPr marL="0" indent="0" algn="just">
              <a:buNone/>
            </a:pPr>
            <a:r>
              <a:rPr lang="en-US" dirty="0">
                <a:solidFill>
                  <a:schemeClr val="tx2"/>
                </a:solidFill>
              </a:rPr>
              <a:t>?&gt;</a:t>
            </a:r>
          </a:p>
        </p:txBody>
      </p:sp>
      <p:sp>
        <p:nvSpPr>
          <p:cNvPr id="4" name="Rectangle 3"/>
          <p:cNvSpPr/>
          <p:nvPr/>
        </p:nvSpPr>
        <p:spPr>
          <a:xfrm>
            <a:off x="4355976" y="3068960"/>
            <a:ext cx="4032448" cy="2952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rPr>
              <a:t>OUTPUT:</a:t>
            </a:r>
          </a:p>
          <a:p>
            <a:pPr algn="just"/>
            <a:endParaRPr lang="en-US" sz="2400" dirty="0">
              <a:solidFill>
                <a:schemeClr val="tx1"/>
              </a:solidFill>
            </a:endParaRPr>
          </a:p>
          <a:p>
            <a:pPr algn="just"/>
            <a:r>
              <a:rPr lang="en-US" sz="2400" dirty="0">
                <a:solidFill>
                  <a:schemeClr val="tx1"/>
                </a:solidFill>
              </a:rPr>
              <a:t>HTML with credit 3</a:t>
            </a:r>
          </a:p>
          <a:p>
            <a:pPr algn="just"/>
            <a:r>
              <a:rPr lang="en-US" sz="2400" dirty="0">
                <a:solidFill>
                  <a:schemeClr val="tx1"/>
                </a:solidFill>
              </a:rPr>
              <a:t>CSS with credit 2</a:t>
            </a:r>
          </a:p>
          <a:p>
            <a:pPr algn="just"/>
            <a:r>
              <a:rPr lang="en-US" sz="2400" dirty="0" err="1">
                <a:solidFill>
                  <a:schemeClr val="tx1"/>
                </a:solidFill>
              </a:rPr>
              <a:t>Javascript</a:t>
            </a:r>
            <a:r>
              <a:rPr lang="en-US" sz="2400" dirty="0">
                <a:solidFill>
                  <a:schemeClr val="tx1"/>
                </a:solidFill>
              </a:rPr>
              <a:t> with credit 3</a:t>
            </a:r>
          </a:p>
          <a:p>
            <a:pPr algn="just"/>
            <a:r>
              <a:rPr lang="en-US" sz="2400" dirty="0">
                <a:solidFill>
                  <a:schemeClr val="tx1"/>
                </a:solidFill>
              </a:rPr>
              <a:t>PHP with credit 4</a:t>
            </a:r>
          </a:p>
          <a:p>
            <a:pPr algn="just"/>
            <a:r>
              <a:rPr lang="en-US" sz="2400" dirty="0">
                <a:solidFill>
                  <a:schemeClr val="tx1"/>
                </a:solidFill>
              </a:rPr>
              <a:t>Node </a:t>
            </a:r>
            <a:r>
              <a:rPr lang="en-US" sz="2400" dirty="0" err="1">
                <a:solidFill>
                  <a:schemeClr val="tx1"/>
                </a:solidFill>
              </a:rPr>
              <a:t>js</a:t>
            </a:r>
            <a:r>
              <a:rPr lang="en-US" sz="2400" dirty="0">
                <a:solidFill>
                  <a:schemeClr val="tx1"/>
                </a:solidFill>
              </a:rPr>
              <a:t> with credit 5</a:t>
            </a:r>
            <a:endParaRPr lang="en-IN" sz="2400" dirty="0">
              <a:solidFill>
                <a:schemeClr val="tx1"/>
              </a:solidFill>
            </a:endParaRPr>
          </a:p>
        </p:txBody>
      </p:sp>
    </p:spTree>
    <p:extLst>
      <p:ext uri="{BB962C8B-B14F-4D97-AF65-F5344CB8AC3E}">
        <p14:creationId xmlns:p14="http://schemas.microsoft.com/office/powerpoint/2010/main" val="4151677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Loosely Typed Language</a:t>
            </a:r>
          </a:p>
        </p:txBody>
      </p:sp>
      <p:sp>
        <p:nvSpPr>
          <p:cNvPr id="3" name="Content Placeholder 2"/>
          <p:cNvSpPr>
            <a:spLocks noGrp="1"/>
          </p:cNvSpPr>
          <p:nvPr>
            <p:ph idx="1"/>
          </p:nvPr>
        </p:nvSpPr>
        <p:spPr/>
        <p:txBody>
          <a:bodyPr>
            <a:normAutofit fontScale="92500" lnSpcReduction="20000"/>
          </a:bodyPr>
          <a:lstStyle/>
          <a:p>
            <a:pPr algn="just"/>
            <a:r>
              <a:rPr lang="en-US" dirty="0"/>
              <a:t>Notice that we did not have to tell PHP which data type the variable is.</a:t>
            </a:r>
          </a:p>
          <a:p>
            <a:pPr algn="just"/>
            <a:endParaRPr lang="en-US" dirty="0"/>
          </a:p>
          <a:p>
            <a:pPr algn="just"/>
            <a:r>
              <a:rPr lang="en-US" dirty="0"/>
              <a:t>PHP automatically associates a data type to the variable, depending on its value. Since the data types are not set in a strict sense, you can do things like adding a string to an integer without causing an error.</a:t>
            </a:r>
          </a:p>
          <a:p>
            <a:pPr algn="just"/>
            <a:endParaRPr lang="en-US" dirty="0"/>
          </a:p>
          <a:p>
            <a:pPr algn="just"/>
            <a:r>
              <a:rPr lang="en-US" dirty="0"/>
              <a:t>In PHP 7, type declarations were added. This gives us an option to specify the expected data type when declaring a function, and by adding the strict declaration, it will throw a "Fatal Error" if the data type mismatches.</a:t>
            </a:r>
          </a:p>
          <a:p>
            <a:pPr algn="just"/>
            <a:endParaRPr lang="en-US" dirty="0"/>
          </a:p>
          <a:p>
            <a:pPr algn="just"/>
            <a:r>
              <a:rPr lang="en-US" dirty="0"/>
              <a:t>In the following example we try to send both a number and a string to the function without using strict:</a:t>
            </a:r>
          </a:p>
          <a:p>
            <a:pPr algn="just"/>
            <a:endParaRPr lang="en-US" dirty="0"/>
          </a:p>
        </p:txBody>
      </p:sp>
    </p:spTree>
    <p:extLst>
      <p:ext uri="{BB962C8B-B14F-4D97-AF65-F5344CB8AC3E}">
        <p14:creationId xmlns:p14="http://schemas.microsoft.com/office/powerpoint/2010/main" val="1529029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Loosely Typed Language(contd.)</a:t>
            </a:r>
          </a:p>
        </p:txBody>
      </p:sp>
      <p:sp>
        <p:nvSpPr>
          <p:cNvPr id="3" name="Content Placeholder 2"/>
          <p:cNvSpPr>
            <a:spLocks noGrp="1"/>
          </p:cNvSpPr>
          <p:nvPr>
            <p:ph idx="1"/>
          </p:nvPr>
        </p:nvSpPr>
        <p:spPr/>
        <p:txBody>
          <a:bodyPr>
            <a:normAutofit/>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function add(</a:t>
            </a:r>
            <a:r>
              <a:rPr lang="en-US" dirty="0" err="1">
                <a:solidFill>
                  <a:schemeClr val="tx2"/>
                </a:solidFill>
              </a:rPr>
              <a:t>int</a:t>
            </a:r>
            <a:r>
              <a:rPr lang="en-US" dirty="0">
                <a:solidFill>
                  <a:schemeClr val="tx2"/>
                </a:solidFill>
              </a:rPr>
              <a:t> $a, </a:t>
            </a:r>
            <a:r>
              <a:rPr lang="en-US" dirty="0" err="1">
                <a:solidFill>
                  <a:schemeClr val="tx2"/>
                </a:solidFill>
              </a:rPr>
              <a:t>int</a:t>
            </a:r>
            <a:r>
              <a:rPr lang="en-US" dirty="0">
                <a:solidFill>
                  <a:schemeClr val="tx2"/>
                </a:solidFill>
              </a:rPr>
              <a:t> $b) {</a:t>
            </a:r>
          </a:p>
          <a:p>
            <a:pPr marL="0" indent="0" algn="just">
              <a:buNone/>
            </a:pPr>
            <a:r>
              <a:rPr lang="en-US" dirty="0">
                <a:solidFill>
                  <a:schemeClr val="tx2"/>
                </a:solidFill>
              </a:rPr>
              <a:t>  return $a + $b;</a:t>
            </a:r>
          </a:p>
          <a:p>
            <a:pPr marL="0" indent="0" algn="just">
              <a:buNone/>
            </a:pPr>
            <a:r>
              <a:rPr lang="en-US" dirty="0">
                <a:solidFill>
                  <a:schemeClr val="tx2"/>
                </a:solidFill>
              </a:rPr>
              <a:t>}</a:t>
            </a:r>
          </a:p>
          <a:p>
            <a:pPr marL="0" indent="0" algn="just">
              <a:buNone/>
            </a:pPr>
            <a:r>
              <a:rPr lang="en-US" dirty="0">
                <a:solidFill>
                  <a:schemeClr val="tx2"/>
                </a:solidFill>
              </a:rPr>
              <a:t>echo add(2, "3 semesters"); </a:t>
            </a:r>
          </a:p>
          <a:p>
            <a:pPr marL="0" indent="0" algn="just">
              <a:buNone/>
            </a:pPr>
            <a:r>
              <a:rPr lang="en-US" dirty="0">
                <a:solidFill>
                  <a:schemeClr val="tx2"/>
                </a:solidFill>
              </a:rPr>
              <a:t>// since strict is NOT enabled "3 semesters" is changed to </a:t>
            </a:r>
            <a:r>
              <a:rPr lang="en-US" dirty="0" err="1">
                <a:solidFill>
                  <a:schemeClr val="tx2"/>
                </a:solidFill>
              </a:rPr>
              <a:t>int</a:t>
            </a:r>
            <a:r>
              <a:rPr lang="en-US" dirty="0">
                <a:solidFill>
                  <a:schemeClr val="tx2"/>
                </a:solidFill>
              </a:rPr>
              <a:t>(3), and it will return 5</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5</a:t>
            </a:r>
          </a:p>
        </p:txBody>
      </p:sp>
    </p:spTree>
    <p:extLst>
      <p:ext uri="{BB962C8B-B14F-4D97-AF65-F5344CB8AC3E}">
        <p14:creationId xmlns:p14="http://schemas.microsoft.com/office/powerpoint/2010/main" val="210138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662</TotalTime>
  <Words>2718</Words>
  <Application>Microsoft Office PowerPoint</Application>
  <PresentationFormat>On-screen Show (4:3)</PresentationFormat>
  <Paragraphs>422</Paragraphs>
  <Slides>38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38</vt:i4>
      </vt:variant>
    </vt:vector>
  </HeadingPairs>
  <TitlesOfParts>
    <vt:vector size="40" baseType="lpstr">
      <vt:lpstr>Arial</vt:lpstr>
      <vt:lpstr>Clarity</vt:lpstr>
      <vt:lpstr>functions</vt:lpstr>
      <vt:lpstr>Functions</vt:lpstr>
      <vt:lpstr>PHP User-Defined Functions</vt:lpstr>
      <vt:lpstr>Advantages</vt:lpstr>
      <vt:lpstr>Advantages(contd.)</vt:lpstr>
      <vt:lpstr>PHP Function Arguments</vt:lpstr>
      <vt:lpstr>PHP Function Arguments(contd.)</vt:lpstr>
      <vt:lpstr>Loosely Typed Language</vt:lpstr>
      <vt:lpstr>Loosely Typed Language(contd.)</vt:lpstr>
      <vt:lpstr>Loosely Typed Language(contd.)</vt:lpstr>
      <vt:lpstr>Loosely Typed Language(contd.)</vt:lpstr>
      <vt:lpstr>PHP Default Argument Value</vt:lpstr>
      <vt:lpstr>Returning values</vt:lpstr>
      <vt:lpstr>Return Type Declarations</vt:lpstr>
      <vt:lpstr>Return Type Declarations(contd.)</vt:lpstr>
      <vt:lpstr>Return Type Declarations(contd.)</vt:lpstr>
      <vt:lpstr>Passing Arguments to a Function by Reference</vt:lpstr>
      <vt:lpstr>Passing Arguments to a Function by Reference(contd.)</vt:lpstr>
      <vt:lpstr>Passing Arguments to a Function by Reference(contd.)</vt:lpstr>
      <vt:lpstr>Passing Arguments to a Function by Reference(contd.)</vt:lpstr>
      <vt:lpstr>Understanding the Variable Scope</vt:lpstr>
      <vt:lpstr>Understanding the Variable Scope(contd.)</vt:lpstr>
      <vt:lpstr>Understanding the Variable Scope(contd.)</vt:lpstr>
      <vt:lpstr>PHP Variable Scope</vt:lpstr>
      <vt:lpstr>Local variable</vt:lpstr>
      <vt:lpstr>Local variable(contd.)</vt:lpstr>
      <vt:lpstr>Local variable(contd.)</vt:lpstr>
      <vt:lpstr>Global variable</vt:lpstr>
      <vt:lpstr>Global variable(contd.)</vt:lpstr>
      <vt:lpstr>Global variable(contd.)</vt:lpstr>
      <vt:lpstr>Global variable(contd.)</vt:lpstr>
      <vt:lpstr>Global variable(contd.)</vt:lpstr>
      <vt:lpstr>Global variable(contd.)</vt:lpstr>
      <vt:lpstr>Global variable(contd.)</vt:lpstr>
      <vt:lpstr>Global variable(contd.)</vt:lpstr>
      <vt:lpstr>Static variable</vt:lpstr>
      <vt:lpstr>Static variable(contd.)</vt:lpstr>
      <vt:lpstr>Static variable(contd.)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MOHAN ALLAM</cp:lastModifiedBy>
  <cp:revision>232</cp:revision>
  <dcterms:created xsi:type="dcterms:W3CDTF">2020-12-03T16:29:07Z</dcterms:created>
  <dcterms:modified xsi:type="dcterms:W3CDTF">2023-08-10T10:16:11Z</dcterms:modified>
</cp:coreProperties>
</file>