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519822"/>
            <a:ext cx="4775075" cy="1630907"/>
          </a:xfrm>
        </p:spPr>
        <p:txBody>
          <a:bodyPr>
            <a:noAutofit/>
          </a:bodyPr>
          <a:lstStyle/>
          <a:p>
            <a:r>
              <a:rPr lang="en-GB" sz="2800" dirty="0">
                <a:latin typeface="Garamond" panose="02020404030301010803" pitchFamily="18" charset="0"/>
              </a:rPr>
              <a:t>AUTOMATED DEPLOYMENT OF WEB APPLICATION WITH LOAD BALANCER</a:t>
            </a:r>
            <a:br>
              <a:rPr lang="en-GB" sz="2800" dirty="0">
                <a:latin typeface="Garamond" panose="02020404030301010803" pitchFamily="18" charset="0"/>
              </a:rPr>
            </a:br>
            <a:br>
              <a:rPr lang="en-GB" sz="2800" dirty="0">
                <a:latin typeface="Garamond" panose="02020404030301010803" pitchFamily="18" charset="0"/>
              </a:rPr>
            </a:br>
            <a:endParaRPr lang="en-US" sz="2800" dirty="0">
              <a:solidFill>
                <a:schemeClr val="tx1"/>
              </a:solidFill>
              <a:latin typeface="Garamond" panose="02020404030301010803"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699459"/>
          </a:xfrm>
        </p:spPr>
        <p:txBody>
          <a:bodyPr>
            <a:normAutofit/>
          </a:bodyPr>
          <a:lstStyle/>
          <a:p>
            <a:pPr>
              <a:spcAft>
                <a:spcPts val="600"/>
              </a:spcAft>
            </a:pPr>
            <a:r>
              <a:rPr lang="en-US" b="1" dirty="0">
                <a:solidFill>
                  <a:schemeClr val="tx1"/>
                </a:solidFill>
                <a:latin typeface="Garamond" panose="02020404030301010803" pitchFamily="18" charset="0"/>
              </a:rPr>
              <a:t>Developed By - Prateek Smith Patra(DevOps Engineer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A14D5-041D-4D0F-8427-64852D1A666E}"/>
              </a:ext>
            </a:extLst>
          </p:cNvPr>
          <p:cNvSpPr txBox="1"/>
          <p:nvPr/>
        </p:nvSpPr>
        <p:spPr>
          <a:xfrm>
            <a:off x="480874" y="822755"/>
            <a:ext cx="11230252" cy="5293757"/>
          </a:xfrm>
          <a:prstGeom prst="rect">
            <a:avLst/>
          </a:prstGeom>
          <a:noFill/>
        </p:spPr>
        <p:txBody>
          <a:bodyPr wrap="square">
            <a:spAutoFit/>
          </a:bodyPr>
          <a:lstStyle/>
          <a:p>
            <a:r>
              <a:rPr lang="en-IN" sz="2000" dirty="0">
                <a:latin typeface="Garamond" panose="02020404030301010803" pitchFamily="18" charset="0"/>
              </a:rPr>
              <a:t>frontend http-core</a:t>
            </a:r>
          </a:p>
          <a:p>
            <a:r>
              <a:rPr lang="en-IN" sz="2000" dirty="0">
                <a:latin typeface="Garamond" panose="02020404030301010803" pitchFamily="18" charset="0"/>
              </a:rPr>
              <a:t>        bind 0.0.0.0:80</a:t>
            </a:r>
          </a:p>
          <a:p>
            <a:r>
              <a:rPr lang="en-IN" sz="2000" dirty="0">
                <a:latin typeface="Garamond" panose="02020404030301010803" pitchFamily="18" charset="0"/>
              </a:rPr>
              <a:t>        #     bind 0.0.0.0:443 ssl crt /etc/ssl/example.com/example.com.pem maxconn 50000 http-request redirect prefix https://example.com code 301 if { hdr(host) -i</a:t>
            </a:r>
          </a:p>
          <a:p>
            <a:r>
              <a:rPr lang="en-IN" sz="2000" dirty="0">
                <a:latin typeface="Garamond" panose="02020404030301010803" pitchFamily="18" charset="0"/>
              </a:rPr>
              <a:t>        #     www.example.com }</a:t>
            </a:r>
          </a:p>
          <a:p>
            <a:r>
              <a:rPr lang="en-IN" sz="2000" dirty="0">
                <a:latin typeface="Garamond" panose="02020404030301010803" pitchFamily="18" charset="0"/>
              </a:rPr>
              <a:t>        #    http-request redirect scheme https unless { ssl_fc }</a:t>
            </a:r>
          </a:p>
          <a:p>
            <a:r>
              <a:rPr lang="en-IN" sz="2000" dirty="0">
                <a:latin typeface="Garamond" panose="02020404030301010803" pitchFamily="18" charset="0"/>
              </a:rPr>
              <a:t>        acl host_core hdr(host) -i prateeksmithpatra.ml</a:t>
            </a:r>
          </a:p>
          <a:p>
            <a:r>
              <a:rPr lang="en-IN" sz="2000" dirty="0">
                <a:latin typeface="Garamond" panose="02020404030301010803" pitchFamily="18" charset="0"/>
              </a:rPr>
              <a:t>        use_backend be-http-core if host_core</a:t>
            </a:r>
          </a:p>
          <a:p>
            <a:endParaRPr lang="en-IN" sz="2000" dirty="0">
              <a:latin typeface="Garamond" panose="02020404030301010803" pitchFamily="18" charset="0"/>
            </a:endParaRPr>
          </a:p>
          <a:p>
            <a:r>
              <a:rPr lang="en-IN" sz="2000" dirty="0">
                <a:latin typeface="Garamond" panose="02020404030301010803" pitchFamily="18" charset="0"/>
              </a:rPr>
              <a:t>default_backend be-http-core</a:t>
            </a:r>
          </a:p>
          <a:p>
            <a:r>
              <a:rPr lang="en-IN" sz="2000" dirty="0">
                <a:latin typeface="Garamond" panose="02020404030301010803" pitchFamily="18" charset="0"/>
              </a:rPr>
              <a:t>        backend be-http-core</a:t>
            </a:r>
          </a:p>
          <a:p>
            <a:r>
              <a:rPr lang="en-IN" sz="2000" dirty="0">
                <a:latin typeface="Garamond" panose="02020404030301010803" pitchFamily="18" charset="0"/>
              </a:rPr>
              <a:t>        balance roundrobin</a:t>
            </a:r>
          </a:p>
          <a:p>
            <a:r>
              <a:rPr lang="en-IN" sz="2000" dirty="0">
                <a:latin typeface="Garamond" panose="02020404030301010803" pitchFamily="18" charset="0"/>
              </a:rPr>
              <a:t>        option forwardfor</a:t>
            </a:r>
          </a:p>
          <a:p>
            <a:r>
              <a:rPr lang="en-IN" sz="2000" dirty="0">
                <a:latin typeface="Garamond" panose="02020404030301010803" pitchFamily="18" charset="0"/>
              </a:rPr>
              <a:t>        mode http</a:t>
            </a:r>
          </a:p>
          <a:p>
            <a:r>
              <a:rPr lang="en-IN" sz="2000" dirty="0">
                <a:latin typeface="Garamond" panose="02020404030301010803" pitchFamily="18" charset="0"/>
              </a:rPr>
              <a:t>        http-response set-header Referrer-Policy no-referrer-when-downgrade</a:t>
            </a:r>
          </a:p>
          <a:p>
            <a:r>
              <a:rPr lang="en-IN" sz="2000" dirty="0">
                <a:latin typeface="Garamond" panose="02020404030301010803" pitchFamily="18" charset="0"/>
              </a:rPr>
              <a:t>        server web01 15.206.6.19:80  fall 3 rise 5 inter 2000 weight 10 check</a:t>
            </a:r>
          </a:p>
          <a:p>
            <a:r>
              <a:rPr lang="en-IN" sz="2000" dirty="0">
                <a:latin typeface="Garamond" panose="02020404030301010803" pitchFamily="18" charset="0"/>
              </a:rPr>
              <a:t>        server web02 3.108.120.84:80 fall 3 rise 5 inter 2000 weight 10 check</a:t>
            </a:r>
          </a:p>
        </p:txBody>
      </p:sp>
    </p:spTree>
    <p:extLst>
      <p:ext uri="{BB962C8B-B14F-4D97-AF65-F5344CB8AC3E}">
        <p14:creationId xmlns:p14="http://schemas.microsoft.com/office/powerpoint/2010/main" val="74492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688B82-9515-4614-ABBB-00663C584422}"/>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099850D-2923-4997-82A0-53FD7DFC8A8D}"/>
              </a:ext>
            </a:extLst>
          </p:cNvPr>
          <p:cNvSpPr txBox="1"/>
          <p:nvPr/>
        </p:nvSpPr>
        <p:spPr>
          <a:xfrm>
            <a:off x="926238" y="1657412"/>
            <a:ext cx="10676878" cy="2862322"/>
          </a:xfrm>
          <a:prstGeom prst="rect">
            <a:avLst/>
          </a:prstGeom>
          <a:noFill/>
        </p:spPr>
        <p:txBody>
          <a:bodyPr wrap="square">
            <a:spAutoFit/>
          </a:bodyPr>
          <a:lstStyle/>
          <a:p>
            <a:r>
              <a:rPr lang="en-IN" sz="3200" b="1" dirty="0">
                <a:latin typeface="Garamond" panose="02020404030301010803" pitchFamily="18" charset="0"/>
              </a:rPr>
              <a:t>Before restarting check the configurational file is valid or not</a:t>
            </a:r>
          </a:p>
          <a:p>
            <a:r>
              <a:rPr lang="en-IN" sz="2400" dirty="0"/>
              <a:t>	</a:t>
            </a:r>
            <a:r>
              <a:rPr lang="en-IN" sz="3200" dirty="0">
                <a:latin typeface="Garamond" panose="02020404030301010803" pitchFamily="18" charset="0"/>
              </a:rPr>
              <a:t>sudo haproxy -c -V -f /etc/haproxy/haproxy.cfg</a:t>
            </a:r>
          </a:p>
          <a:p>
            <a:r>
              <a:rPr lang="en-IN" sz="3200" dirty="0">
                <a:latin typeface="Garamond" panose="02020404030301010803" pitchFamily="18" charset="0"/>
              </a:rPr>
              <a:t>	sudo service haproxy restart</a:t>
            </a:r>
          </a:p>
          <a:p>
            <a:endParaRPr lang="en-IN" sz="2400" dirty="0"/>
          </a:p>
          <a:p>
            <a:r>
              <a:rPr lang="en-IN" sz="2800" b="1" dirty="0">
                <a:latin typeface="Garamond" panose="02020404030301010803" pitchFamily="18" charset="0"/>
              </a:rPr>
              <a:t>Restart daemon for logging of HAproxy logs</a:t>
            </a:r>
          </a:p>
          <a:p>
            <a:r>
              <a:rPr lang="en-IN" sz="2400" dirty="0"/>
              <a:t>	</a:t>
            </a:r>
            <a:r>
              <a:rPr lang="en-IN" sz="3200" b="0" i="0" dirty="0">
                <a:solidFill>
                  <a:srgbClr val="292929"/>
                </a:solidFill>
                <a:effectLst/>
                <a:latin typeface="Garamond" panose="02020404030301010803" pitchFamily="18" charset="0"/>
              </a:rPr>
              <a:t>sudo systemctl daemon-reload</a:t>
            </a:r>
            <a:endParaRPr lang="en-IN" sz="2400" dirty="0">
              <a:latin typeface="Garamond" panose="02020404030301010803" pitchFamily="18" charset="0"/>
            </a:endParaRPr>
          </a:p>
        </p:txBody>
      </p:sp>
    </p:spTree>
    <p:extLst>
      <p:ext uri="{BB962C8B-B14F-4D97-AF65-F5344CB8AC3E}">
        <p14:creationId xmlns:p14="http://schemas.microsoft.com/office/powerpoint/2010/main" val="378216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C8D4A-2444-44A8-9F4F-5B52A8150023}"/>
              </a:ext>
            </a:extLst>
          </p:cNvPr>
          <p:cNvSpPr txBox="1"/>
          <p:nvPr/>
        </p:nvSpPr>
        <p:spPr>
          <a:xfrm>
            <a:off x="504177" y="426998"/>
            <a:ext cx="11183646" cy="461665"/>
          </a:xfrm>
          <a:prstGeom prst="rect">
            <a:avLst/>
          </a:prstGeom>
          <a:noFill/>
        </p:spPr>
        <p:txBody>
          <a:bodyPr wrap="square">
            <a:spAutoFit/>
          </a:bodyPr>
          <a:lstStyle/>
          <a:p>
            <a:r>
              <a:rPr lang="en-US" sz="2400" dirty="0">
                <a:latin typeface="Garamond" panose="02020404030301010803" pitchFamily="18" charset="0"/>
              </a:rPr>
              <a:t>ubuntu@ip-172-26-1-165:/etc/haproxy$ sudo service haproxy status</a:t>
            </a:r>
            <a:endParaRPr lang="en-IN" sz="2400" dirty="0">
              <a:latin typeface="Garamond" panose="02020404030301010803" pitchFamily="18" charset="0"/>
            </a:endParaRPr>
          </a:p>
        </p:txBody>
      </p:sp>
      <p:pic>
        <p:nvPicPr>
          <p:cNvPr id="7" name="Picture 6">
            <a:extLst>
              <a:ext uri="{FF2B5EF4-FFF2-40B4-BE49-F238E27FC236}">
                <a16:creationId xmlns:a16="http://schemas.microsoft.com/office/drawing/2014/main" id="{69F4DA03-1845-4EFF-931D-3C43B55D48B7}"/>
              </a:ext>
            </a:extLst>
          </p:cNvPr>
          <p:cNvPicPr>
            <a:picLocks noChangeAspect="1"/>
          </p:cNvPicPr>
          <p:nvPr/>
        </p:nvPicPr>
        <p:blipFill>
          <a:blip r:embed="rId2"/>
          <a:stretch>
            <a:fillRect/>
          </a:stretch>
        </p:blipFill>
        <p:spPr>
          <a:xfrm>
            <a:off x="435006" y="997331"/>
            <a:ext cx="11327907" cy="5433671"/>
          </a:xfrm>
          <a:prstGeom prst="rect">
            <a:avLst/>
          </a:prstGeom>
        </p:spPr>
      </p:pic>
    </p:spTree>
    <p:extLst>
      <p:ext uri="{BB962C8B-B14F-4D97-AF65-F5344CB8AC3E}">
        <p14:creationId xmlns:p14="http://schemas.microsoft.com/office/powerpoint/2010/main" val="169608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D2E8A-90D3-4F52-A2B1-489118EB798C}"/>
              </a:ext>
            </a:extLst>
          </p:cNvPr>
          <p:cNvPicPr>
            <a:picLocks noChangeAspect="1"/>
          </p:cNvPicPr>
          <p:nvPr/>
        </p:nvPicPr>
        <p:blipFill>
          <a:blip r:embed="rId2"/>
          <a:stretch>
            <a:fillRect/>
          </a:stretch>
        </p:blipFill>
        <p:spPr>
          <a:xfrm>
            <a:off x="719091" y="2448166"/>
            <a:ext cx="10753817" cy="3808223"/>
          </a:xfrm>
          <a:prstGeom prst="rect">
            <a:avLst/>
          </a:prstGeom>
        </p:spPr>
      </p:pic>
      <p:sp>
        <p:nvSpPr>
          <p:cNvPr id="4" name="Rectangle 3">
            <a:extLst>
              <a:ext uri="{FF2B5EF4-FFF2-40B4-BE49-F238E27FC236}">
                <a16:creationId xmlns:a16="http://schemas.microsoft.com/office/drawing/2014/main" id="{AAB77051-3CB8-4351-85F7-A3BF33666D56}"/>
              </a:ext>
            </a:extLst>
          </p:cNvPr>
          <p:cNvSpPr/>
          <p:nvPr/>
        </p:nvSpPr>
        <p:spPr>
          <a:xfrm>
            <a:off x="4471154" y="1333844"/>
            <a:ext cx="3163642" cy="923330"/>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rPr>
              <a:t>Web01</a:t>
            </a:r>
          </a:p>
        </p:txBody>
      </p:sp>
      <p:sp>
        <p:nvSpPr>
          <p:cNvPr id="5" name="Rectangle 4">
            <a:extLst>
              <a:ext uri="{FF2B5EF4-FFF2-40B4-BE49-F238E27FC236}">
                <a16:creationId xmlns:a16="http://schemas.microsoft.com/office/drawing/2014/main" id="{834AD07B-6471-437E-B9BE-62DBF4A3571C}"/>
              </a:ext>
            </a:extLst>
          </p:cNvPr>
          <p:cNvSpPr/>
          <p:nvPr/>
        </p:nvSpPr>
        <p:spPr>
          <a:xfrm>
            <a:off x="3203225" y="496521"/>
            <a:ext cx="716125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highlight>
                  <a:srgbClr val="FFFF00"/>
                </a:highlight>
                <a:latin typeface="Garamond" panose="02020404030301010803" pitchFamily="18" charset="0"/>
              </a:rPr>
              <a:t>Google Search – prateeksmithpatra.ml </a:t>
            </a:r>
          </a:p>
        </p:txBody>
      </p:sp>
    </p:spTree>
    <p:extLst>
      <p:ext uri="{BB962C8B-B14F-4D97-AF65-F5344CB8AC3E}">
        <p14:creationId xmlns:p14="http://schemas.microsoft.com/office/powerpoint/2010/main" val="376680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F4170-2682-404F-917F-0D2A922D6407}"/>
              </a:ext>
            </a:extLst>
          </p:cNvPr>
          <p:cNvPicPr>
            <a:picLocks noChangeAspect="1"/>
          </p:cNvPicPr>
          <p:nvPr/>
        </p:nvPicPr>
        <p:blipFill>
          <a:blip r:embed="rId2"/>
          <a:stretch>
            <a:fillRect/>
          </a:stretch>
        </p:blipFill>
        <p:spPr>
          <a:xfrm>
            <a:off x="1341400" y="2479335"/>
            <a:ext cx="9509199" cy="3057596"/>
          </a:xfrm>
          <a:prstGeom prst="rect">
            <a:avLst/>
          </a:prstGeom>
        </p:spPr>
      </p:pic>
      <p:sp>
        <p:nvSpPr>
          <p:cNvPr id="6" name="Rectangle 5">
            <a:extLst>
              <a:ext uri="{FF2B5EF4-FFF2-40B4-BE49-F238E27FC236}">
                <a16:creationId xmlns:a16="http://schemas.microsoft.com/office/drawing/2014/main" id="{83436505-1DD5-4DDE-B00E-2A34F5C06FA5}"/>
              </a:ext>
            </a:extLst>
          </p:cNvPr>
          <p:cNvSpPr/>
          <p:nvPr/>
        </p:nvSpPr>
        <p:spPr>
          <a:xfrm>
            <a:off x="4365462" y="1045861"/>
            <a:ext cx="3011881" cy="923330"/>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rPr>
              <a:t>Web02</a:t>
            </a:r>
          </a:p>
        </p:txBody>
      </p:sp>
    </p:spTree>
    <p:extLst>
      <p:ext uri="{BB962C8B-B14F-4D97-AF65-F5344CB8AC3E}">
        <p14:creationId xmlns:p14="http://schemas.microsoft.com/office/powerpoint/2010/main" val="375837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Write A Thank You Note In Five Easy Steps">
            <a:extLst>
              <a:ext uri="{FF2B5EF4-FFF2-40B4-BE49-F238E27FC236}">
                <a16:creationId xmlns:a16="http://schemas.microsoft.com/office/drawing/2014/main" id="{8D05D129-716B-4E5E-A9BF-4513D210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98" y="450219"/>
            <a:ext cx="11253926" cy="595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78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151;p20">
            <a:extLst>
              <a:ext uri="{FF2B5EF4-FFF2-40B4-BE49-F238E27FC236}">
                <a16:creationId xmlns:a16="http://schemas.microsoft.com/office/drawing/2014/main" id="{90698DA6-5B3F-4A3C-86D8-9C902A42AA2E}"/>
              </a:ext>
            </a:extLst>
          </p:cNvPr>
          <p:cNvSpPr txBox="1">
            <a:spLocks/>
          </p:cNvSpPr>
          <p:nvPr/>
        </p:nvSpPr>
        <p:spPr>
          <a:xfrm>
            <a:off x="665825" y="452760"/>
            <a:ext cx="6587230" cy="1179379"/>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r">
              <a:spcBef>
                <a:spcPts val="0"/>
              </a:spcBef>
              <a:buClr>
                <a:schemeClr val="lt1"/>
              </a:buClr>
              <a:buSzPts val="4000"/>
              <a:buFont typeface="Century Gothic"/>
              <a:buNone/>
            </a:pPr>
            <a:r>
              <a:rPr lang="en-GB" b="1" dirty="0">
                <a:latin typeface="Garamond" panose="02020404030301010803" pitchFamily="18" charset="0"/>
              </a:rPr>
              <a:t>PROBLEM STATEMENT</a:t>
            </a:r>
          </a:p>
        </p:txBody>
      </p:sp>
      <p:sp>
        <p:nvSpPr>
          <p:cNvPr id="11" name="TextBox 10">
            <a:extLst>
              <a:ext uri="{FF2B5EF4-FFF2-40B4-BE49-F238E27FC236}">
                <a16:creationId xmlns:a16="http://schemas.microsoft.com/office/drawing/2014/main" id="{7A5B1E48-DDF6-4FAA-9EA0-04E095FB854D}"/>
              </a:ext>
            </a:extLst>
          </p:cNvPr>
          <p:cNvSpPr txBox="1"/>
          <p:nvPr/>
        </p:nvSpPr>
        <p:spPr>
          <a:xfrm>
            <a:off x="1217720" y="1569996"/>
            <a:ext cx="9888245" cy="4381392"/>
          </a:xfrm>
          <a:prstGeom prst="rect">
            <a:avLst/>
          </a:prstGeom>
          <a:noFill/>
        </p:spPr>
        <p:txBody>
          <a:bodyPr wrap="square">
            <a:spAutoFit/>
          </a:bodyPr>
          <a:lstStyle/>
          <a:p>
            <a:pPr marL="0" lvl="0" indent="0" algn="l" rtl="0">
              <a:spcBef>
                <a:spcPts val="0"/>
              </a:spcBef>
              <a:spcAft>
                <a:spcPts val="0"/>
              </a:spcAft>
              <a:buClr>
                <a:schemeClr val="lt1"/>
              </a:buClr>
              <a:buSzPts val="2200"/>
              <a:buNone/>
            </a:pPr>
            <a:endParaRPr lang="en-US" sz="2400" b="1" dirty="0">
              <a:latin typeface="Garamond" panose="02020404030301010803" pitchFamily="18" charset="0"/>
            </a:endParaRPr>
          </a:p>
          <a:p>
            <a:pPr marL="0" lvl="0" indent="0" algn="l" rtl="0">
              <a:spcBef>
                <a:spcPts val="0"/>
              </a:spcBef>
              <a:spcAft>
                <a:spcPts val="0"/>
              </a:spcAft>
              <a:buClr>
                <a:schemeClr val="lt1"/>
              </a:buClr>
              <a:buSzPts val="2200"/>
              <a:buNone/>
            </a:pPr>
            <a:r>
              <a:rPr lang="en-US" sz="2400" b="1" dirty="0">
                <a:latin typeface="Garamond" panose="02020404030301010803" pitchFamily="18" charset="0"/>
              </a:rPr>
              <a:t>Without Automated Deployment (CI/CD)</a:t>
            </a:r>
          </a:p>
          <a:p>
            <a:pPr marL="0" lvl="0" indent="0" algn="l" rtl="0">
              <a:spcBef>
                <a:spcPts val="0"/>
              </a:spcBef>
              <a:spcAft>
                <a:spcPts val="0"/>
              </a:spcAft>
              <a:buClr>
                <a:schemeClr val="lt1"/>
              </a:buClr>
              <a:buSzPts val="2200"/>
              <a:buNone/>
            </a:pPr>
            <a:endParaRPr lang="en-US" b="1" dirty="0"/>
          </a:p>
          <a:p>
            <a:pPr marL="457200" lvl="0" indent="-342900" algn="l" rtl="0">
              <a:spcBef>
                <a:spcPts val="1000"/>
              </a:spcBef>
              <a:spcAft>
                <a:spcPts val="0"/>
              </a:spcAft>
              <a:buSzPts val="1800"/>
              <a:buChar char="•"/>
            </a:pPr>
            <a:r>
              <a:rPr lang="en-US" sz="2000" dirty="0">
                <a:latin typeface="Garamond" panose="02020404030301010803" pitchFamily="18" charset="0"/>
              </a:rPr>
              <a:t>Deployment Frequency: Weekly to Monthly to reach production server.</a:t>
            </a:r>
          </a:p>
          <a:p>
            <a:pPr marL="457200" lvl="0" indent="-342900" algn="l" rtl="0">
              <a:spcBef>
                <a:spcPts val="0"/>
              </a:spcBef>
              <a:spcAft>
                <a:spcPts val="0"/>
              </a:spcAft>
              <a:buSzPts val="1800"/>
              <a:buChar char="•"/>
            </a:pPr>
            <a:r>
              <a:rPr lang="en-US" sz="2000" dirty="0">
                <a:latin typeface="Garamond" panose="02020404030301010803" pitchFamily="18" charset="0"/>
              </a:rPr>
              <a:t>Failure Rate: 45-60%.</a:t>
            </a:r>
          </a:p>
          <a:p>
            <a:pPr marL="457200" lvl="0" indent="-342900" algn="l" rtl="0">
              <a:spcBef>
                <a:spcPts val="0"/>
              </a:spcBef>
              <a:spcAft>
                <a:spcPts val="0"/>
              </a:spcAft>
              <a:buSzPts val="1800"/>
              <a:buChar char="•"/>
            </a:pPr>
            <a:r>
              <a:rPr lang="en-US" sz="2000" dirty="0">
                <a:latin typeface="Garamond" panose="02020404030301010803" pitchFamily="18" charset="0"/>
              </a:rPr>
              <a:t>Manually deployments takes more time and attention.</a:t>
            </a:r>
          </a:p>
          <a:p>
            <a:pPr marL="457200" lvl="0" indent="-342900" algn="l" rtl="0">
              <a:spcBef>
                <a:spcPts val="0"/>
              </a:spcBef>
              <a:spcAft>
                <a:spcPts val="0"/>
              </a:spcAft>
              <a:buSzPts val="1800"/>
              <a:buChar char="•"/>
            </a:pPr>
            <a:r>
              <a:rPr lang="en-US" sz="2000" dirty="0">
                <a:latin typeface="Garamond" panose="02020404030301010803" pitchFamily="18" charset="0"/>
              </a:rPr>
              <a:t>Tracking of Releases to production server.</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sz="2400" b="1" dirty="0">
                <a:latin typeface="Garamond" panose="02020404030301010803" pitchFamily="18" charset="0"/>
              </a:rPr>
              <a:t>Without Load Balancing:</a:t>
            </a:r>
          </a:p>
          <a:p>
            <a:pPr marL="0" lvl="0" indent="0" algn="l" rtl="0">
              <a:lnSpc>
                <a:spcPct val="90000"/>
              </a:lnSpc>
              <a:spcBef>
                <a:spcPts val="0"/>
              </a:spcBef>
              <a:spcAft>
                <a:spcPts val="0"/>
              </a:spcAft>
              <a:buClr>
                <a:schemeClr val="lt1"/>
              </a:buClr>
              <a:buSzPts val="2200"/>
              <a:buNone/>
            </a:pPr>
            <a:endParaRPr lang="en-US" b="1" dirty="0"/>
          </a:p>
          <a:p>
            <a:pPr marL="457200" lvl="0" indent="-342900" algn="l" rtl="0">
              <a:lnSpc>
                <a:spcPct val="90000"/>
              </a:lnSpc>
              <a:spcBef>
                <a:spcPts val="0"/>
              </a:spcBef>
              <a:spcAft>
                <a:spcPts val="0"/>
              </a:spcAft>
              <a:buSzPts val="1800"/>
              <a:buChar char="•"/>
            </a:pPr>
            <a:r>
              <a:rPr lang="en-US" sz="2000" dirty="0">
                <a:latin typeface="Garamond" panose="02020404030301010803" pitchFamily="18" charset="0"/>
              </a:rPr>
              <a:t>If the production server failed, Entire infrastructure will be down.</a:t>
            </a:r>
          </a:p>
          <a:p>
            <a:pPr marL="457200" lvl="0" indent="-342900" algn="l" rtl="0">
              <a:lnSpc>
                <a:spcPct val="90000"/>
              </a:lnSpc>
              <a:spcBef>
                <a:spcPts val="0"/>
              </a:spcBef>
              <a:spcAft>
                <a:spcPts val="0"/>
              </a:spcAft>
              <a:buSzPts val="1800"/>
              <a:buChar char="•"/>
            </a:pPr>
            <a:r>
              <a:rPr lang="en-US" sz="2000" dirty="0">
                <a:latin typeface="Garamond" panose="02020404030301010803" pitchFamily="18" charset="0"/>
              </a:rPr>
              <a:t>While doing maintenance work, site may be down.</a:t>
            </a:r>
          </a:p>
          <a:p>
            <a:pPr marL="457200" lvl="0" indent="-342900" algn="l" rtl="0">
              <a:lnSpc>
                <a:spcPct val="90000"/>
              </a:lnSpc>
              <a:spcBef>
                <a:spcPts val="0"/>
              </a:spcBef>
              <a:spcAft>
                <a:spcPts val="0"/>
              </a:spcAft>
              <a:buSzPts val="1800"/>
              <a:buChar char="•"/>
            </a:pPr>
            <a:r>
              <a:rPr lang="en-US" sz="2000" dirty="0">
                <a:latin typeface="Garamond" panose="02020404030301010803" pitchFamily="18" charset="0"/>
              </a:rPr>
              <a:t>If traffic spikes then also there are chances of web server error 5xx.</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81003-64AA-499B-8A79-296BA544C952}"/>
              </a:ext>
            </a:extLst>
          </p:cNvPr>
          <p:cNvSpPr txBox="1"/>
          <p:nvPr/>
        </p:nvSpPr>
        <p:spPr>
          <a:xfrm>
            <a:off x="1275425" y="943577"/>
            <a:ext cx="9641150" cy="4647426"/>
          </a:xfrm>
          <a:prstGeom prst="rect">
            <a:avLst/>
          </a:prstGeom>
          <a:noFill/>
        </p:spPr>
        <p:txBody>
          <a:bodyPr wrap="square">
            <a:spAutoFit/>
          </a:bodyPr>
          <a:lstStyle/>
          <a:p>
            <a:pPr algn="l"/>
            <a:r>
              <a:rPr lang="en-US" sz="3600" b="1" i="0" dirty="0">
                <a:solidFill>
                  <a:srgbClr val="292929"/>
                </a:solidFill>
                <a:effectLst/>
                <a:latin typeface="Garamond" panose="02020404030301010803" pitchFamily="18" charset="0"/>
              </a:rPr>
              <a:t>Haproxy:</a:t>
            </a:r>
          </a:p>
          <a:p>
            <a:pPr algn="l"/>
            <a:endParaRPr lang="en-US" b="1" dirty="0">
              <a:solidFill>
                <a:srgbClr val="292929"/>
              </a:solidFill>
              <a:latin typeface="charter"/>
            </a:endParaRPr>
          </a:p>
          <a:p>
            <a:pPr algn="l"/>
            <a:br>
              <a:rPr lang="en-US" b="0" i="0" dirty="0">
                <a:solidFill>
                  <a:srgbClr val="292929"/>
                </a:solidFill>
                <a:effectLst/>
                <a:latin typeface="charter"/>
              </a:rPr>
            </a:br>
            <a:r>
              <a:rPr lang="en-US" sz="2000" i="0" dirty="0">
                <a:solidFill>
                  <a:srgbClr val="292929"/>
                </a:solidFill>
                <a:effectLst/>
                <a:latin typeface="Garamond" panose="02020404030301010803" pitchFamily="18" charset="0"/>
              </a:rPr>
              <a:t>HAProxy (High-Availability proxy) is free, open-source software that provides a high availability load balancer and proxy server for TCP and HTTP-based applications that spreads requests across multiple servers connected to it. It has a reputation for being fast and working efficiently.</a:t>
            </a:r>
          </a:p>
          <a:p>
            <a:pPr algn="l"/>
            <a:endParaRPr lang="en-US" sz="2000" i="0" dirty="0">
              <a:solidFill>
                <a:srgbClr val="292929"/>
              </a:solidFill>
              <a:effectLst/>
              <a:latin typeface="Garamond" panose="02020404030301010803" pitchFamily="18" charset="0"/>
            </a:endParaRPr>
          </a:p>
          <a:p>
            <a:pPr algn="l"/>
            <a:r>
              <a:rPr lang="en-US" sz="2000" i="0" dirty="0">
                <a:solidFill>
                  <a:srgbClr val="292929"/>
                </a:solidFill>
                <a:effectLst/>
                <a:latin typeface="Garamond" panose="02020404030301010803" pitchFamily="18" charset="0"/>
              </a:rPr>
              <a:t>This is useful when there will be too many concurrent connections over-saturate the capability of a single server. Instead of a client connecting to a single server that processes all the requests, the client will connect to an HAProxy instance, which will use a reverse proxy to forward the request to one of the available endpoints(server), based on a load-balancing algorithm and ratios.</a:t>
            </a:r>
            <a:br>
              <a:rPr lang="en-US" sz="2000" i="0" dirty="0">
                <a:solidFill>
                  <a:srgbClr val="292929"/>
                </a:solidFill>
                <a:effectLst/>
                <a:latin typeface="Garamond" panose="02020404030301010803" pitchFamily="18" charset="0"/>
              </a:rPr>
            </a:br>
            <a:br>
              <a:rPr lang="en-US" sz="2000" i="0" dirty="0">
                <a:solidFill>
                  <a:srgbClr val="292929"/>
                </a:solidFill>
                <a:effectLst/>
                <a:latin typeface="Garamond" panose="02020404030301010803" pitchFamily="18" charset="0"/>
              </a:rPr>
            </a:br>
            <a:r>
              <a:rPr lang="en-US" sz="2000" i="0" dirty="0">
                <a:solidFill>
                  <a:srgbClr val="292929"/>
                </a:solidFill>
                <a:effectLst/>
                <a:latin typeface="Garamond" panose="02020404030301010803" pitchFamily="18" charset="0"/>
              </a:rPr>
              <a:t>By HAproxy, We can scale backend servers as per our need at any time</a:t>
            </a:r>
            <a:r>
              <a:rPr lang="en-US" sz="2400" i="0" dirty="0">
                <a:solidFill>
                  <a:srgbClr val="292929"/>
                </a:solidFill>
                <a:effectLst/>
                <a:latin typeface="Garamond" panose="02020404030301010803" pitchFamily="18" charset="0"/>
              </a:rPr>
              <a:t>.</a:t>
            </a:r>
          </a:p>
        </p:txBody>
      </p:sp>
    </p:spTree>
    <p:extLst>
      <p:ext uri="{BB962C8B-B14F-4D97-AF65-F5344CB8AC3E}">
        <p14:creationId xmlns:p14="http://schemas.microsoft.com/office/powerpoint/2010/main" val="420283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1DDD2E-4994-4376-9C85-3AE341BE296F}"/>
              </a:ext>
            </a:extLst>
          </p:cNvPr>
          <p:cNvSpPr txBox="1"/>
          <p:nvPr/>
        </p:nvSpPr>
        <p:spPr>
          <a:xfrm>
            <a:off x="739066" y="712835"/>
            <a:ext cx="10872926" cy="1046440"/>
          </a:xfrm>
          <a:prstGeom prst="rect">
            <a:avLst/>
          </a:prstGeom>
          <a:noFill/>
        </p:spPr>
        <p:txBody>
          <a:bodyPr wrap="square">
            <a:spAutoFit/>
          </a:bodyPr>
          <a:lstStyle/>
          <a:p>
            <a:pPr algn="l"/>
            <a:r>
              <a:rPr lang="en-US" sz="2400" b="1" i="0" dirty="0">
                <a:solidFill>
                  <a:srgbClr val="292929"/>
                </a:solidFill>
                <a:effectLst/>
                <a:latin typeface="Garamond" panose="02020404030301010803" pitchFamily="18" charset="0"/>
              </a:rPr>
              <a:t>What is Load Balancing?</a:t>
            </a:r>
          </a:p>
          <a:p>
            <a:pPr algn="l"/>
            <a:endParaRPr lang="en-US" b="0" i="0" dirty="0">
              <a:solidFill>
                <a:srgbClr val="292929"/>
              </a:solidFill>
              <a:effectLst/>
              <a:latin typeface="charter"/>
            </a:endParaRPr>
          </a:p>
          <a:p>
            <a:pPr algn="l"/>
            <a:r>
              <a:rPr lang="en-US" sz="2000" b="0" i="0" dirty="0">
                <a:solidFill>
                  <a:srgbClr val="292929"/>
                </a:solidFill>
                <a:effectLst/>
                <a:latin typeface="Garamond" panose="02020404030301010803" pitchFamily="18" charset="0"/>
              </a:rPr>
              <a:t>The process of distributing workloads across multiple computing resources</a:t>
            </a:r>
          </a:p>
        </p:txBody>
      </p:sp>
      <p:pic>
        <p:nvPicPr>
          <p:cNvPr id="1028" name="Picture 4">
            <a:extLst>
              <a:ext uri="{FF2B5EF4-FFF2-40B4-BE49-F238E27FC236}">
                <a16:creationId xmlns:a16="http://schemas.microsoft.com/office/drawing/2014/main" id="{CC4CCDA7-CE45-41A2-B4C4-D8EE63B89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73" y="1943940"/>
            <a:ext cx="9448523" cy="3809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F264F7-1581-41A8-BFBD-F068451C5CA7}"/>
              </a:ext>
            </a:extLst>
          </p:cNvPr>
          <p:cNvSpPr txBox="1"/>
          <p:nvPr/>
        </p:nvSpPr>
        <p:spPr>
          <a:xfrm>
            <a:off x="2212760" y="5896564"/>
            <a:ext cx="6094520" cy="369332"/>
          </a:xfrm>
          <a:prstGeom prst="rect">
            <a:avLst/>
          </a:prstGeom>
          <a:noFill/>
        </p:spPr>
        <p:txBody>
          <a:bodyPr wrap="square">
            <a:spAutoFit/>
          </a:bodyPr>
          <a:lstStyle/>
          <a:p>
            <a:r>
              <a:rPr lang="en-US" b="0" i="0" dirty="0">
                <a:solidFill>
                  <a:srgbClr val="757575"/>
                </a:solidFill>
                <a:effectLst/>
                <a:latin typeface="sohne"/>
              </a:rPr>
              <a:t>Fig: A 4 Layer Load Balancer</a:t>
            </a:r>
            <a:endParaRPr lang="en-IN" dirty="0"/>
          </a:p>
        </p:txBody>
      </p:sp>
    </p:spTree>
    <p:extLst>
      <p:ext uri="{BB962C8B-B14F-4D97-AF65-F5344CB8AC3E}">
        <p14:creationId xmlns:p14="http://schemas.microsoft.com/office/powerpoint/2010/main" val="1067621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62314-876E-42DF-9803-187528ABB250}"/>
              </a:ext>
            </a:extLst>
          </p:cNvPr>
          <p:cNvSpPr txBox="1"/>
          <p:nvPr/>
        </p:nvSpPr>
        <p:spPr>
          <a:xfrm>
            <a:off x="479395" y="476564"/>
            <a:ext cx="11230252" cy="5386090"/>
          </a:xfrm>
          <a:prstGeom prst="rect">
            <a:avLst/>
          </a:prstGeom>
          <a:noFill/>
        </p:spPr>
        <p:txBody>
          <a:bodyPr wrap="square">
            <a:spAutoFit/>
          </a:bodyPr>
          <a:lstStyle/>
          <a:p>
            <a:pPr algn="l"/>
            <a:r>
              <a:rPr lang="en-US" sz="2800" b="1" i="0" dirty="0">
                <a:solidFill>
                  <a:srgbClr val="292929"/>
                </a:solidFill>
                <a:effectLst/>
                <a:latin typeface="Garamond" panose="02020404030301010803" pitchFamily="18" charset="0"/>
              </a:rPr>
              <a:t>		         Types of Load balancing Algorithms:</a:t>
            </a:r>
          </a:p>
          <a:p>
            <a:pPr algn="l"/>
            <a:endParaRPr lang="en-US" sz="2800" b="1" i="0" dirty="0">
              <a:solidFill>
                <a:srgbClr val="292929"/>
              </a:solidFill>
              <a:effectLst/>
              <a:latin typeface="Garamond" panose="02020404030301010803" pitchFamily="18" charset="0"/>
            </a:endParaRPr>
          </a:p>
          <a:p>
            <a:pPr algn="l"/>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Roundrobin:</a:t>
            </a:r>
            <a:r>
              <a:rPr lang="en-US" b="0" i="0" dirty="0">
                <a:solidFill>
                  <a:srgbClr val="292929"/>
                </a:solidFill>
                <a:effectLst/>
                <a:latin typeface="charter"/>
              </a:rPr>
              <a:t> </a:t>
            </a:r>
            <a:r>
              <a:rPr lang="en-US" b="0" i="0" dirty="0">
                <a:solidFill>
                  <a:srgbClr val="292929"/>
                </a:solidFill>
                <a:effectLst/>
                <a:latin typeface="Garamond" panose="02020404030301010803" pitchFamily="18" charset="0"/>
              </a:rPr>
              <a:t>Each server is used in turns according to their weights. This is the smoothest and fairest algorithm when the servers’ processing time remains equally distributed. This algorithm is dynamic, which allows server weights to be adjusted on the fly.</a:t>
            </a:r>
          </a:p>
          <a:p>
            <a:pPr algn="l">
              <a:buFont typeface="Arial" panose="020B0604020202020204" pitchFamily="34" charset="0"/>
              <a:buChar char="•"/>
            </a:pP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Leastconn:</a:t>
            </a:r>
            <a:r>
              <a:rPr lang="en-US" b="0" i="0" dirty="0">
                <a:solidFill>
                  <a:srgbClr val="292929"/>
                </a:solidFill>
                <a:effectLst/>
                <a:latin typeface="charter"/>
              </a:rPr>
              <a:t> </a:t>
            </a:r>
            <a:r>
              <a:rPr lang="en-US" b="0" i="0" dirty="0">
                <a:solidFill>
                  <a:srgbClr val="292929"/>
                </a:solidFill>
                <a:effectLst/>
                <a:latin typeface="Garamond" panose="02020404030301010803" pitchFamily="18" charset="0"/>
              </a:rPr>
              <a:t>The server with the lowest number of connections is chosen. Round-robin is performed between servers with the same load. Using this algorithm is recommended with long sessions, such as LDAP, SQL, TSE, etc, but it is not very well suited for short sessions such as HTTP.</a:t>
            </a:r>
          </a:p>
          <a:p>
            <a:pPr algn="l"/>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First:</a:t>
            </a:r>
            <a:r>
              <a:rPr lang="en-US" b="0" i="0" dirty="0">
                <a:solidFill>
                  <a:srgbClr val="292929"/>
                </a:solidFill>
                <a:effectLst/>
                <a:latin typeface="charter"/>
              </a:rPr>
              <a:t> </a:t>
            </a:r>
            <a:r>
              <a:rPr lang="en-US" b="0" i="0" dirty="0">
                <a:solidFill>
                  <a:srgbClr val="292929"/>
                </a:solidFill>
                <a:effectLst/>
                <a:latin typeface="Garamond" panose="02020404030301010803" pitchFamily="18" charset="0"/>
              </a:rPr>
              <a:t>The first server with available connection slots receives the connection. The servers are chosen from the lowest numeric identifier to the highest, which defaults to the server’s position on the farm. Once a server reaches its maxconn value, the next server is used.</a:t>
            </a:r>
          </a:p>
          <a:p>
            <a:pPr algn="l"/>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Source:</a:t>
            </a:r>
            <a:r>
              <a:rPr lang="en-US" b="0" i="0" dirty="0">
                <a:solidFill>
                  <a:srgbClr val="292929"/>
                </a:solidFill>
                <a:effectLst/>
                <a:latin typeface="charter"/>
              </a:rPr>
              <a:t> </a:t>
            </a:r>
            <a:r>
              <a:rPr lang="en-US" b="0" i="0" dirty="0">
                <a:solidFill>
                  <a:srgbClr val="292929"/>
                </a:solidFill>
                <a:effectLst/>
                <a:latin typeface="Garamond" panose="02020404030301010803" pitchFamily="18" charset="0"/>
              </a:rPr>
              <a:t>The source IP address is hashed and divided by the total weight of the running servers to designate which server will receive the request. This way the same client IP address will always reach the same server while the servers stay the same.</a:t>
            </a:r>
          </a:p>
        </p:txBody>
      </p:sp>
    </p:spTree>
    <p:extLst>
      <p:ext uri="{BB962C8B-B14F-4D97-AF65-F5344CB8AC3E}">
        <p14:creationId xmlns:p14="http://schemas.microsoft.com/office/powerpoint/2010/main" val="126672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3;p23">
            <a:extLst>
              <a:ext uri="{FF2B5EF4-FFF2-40B4-BE49-F238E27FC236}">
                <a16:creationId xmlns:a16="http://schemas.microsoft.com/office/drawing/2014/main" id="{B6D39F89-66F3-467E-BCCF-5C518EE6EC9F}"/>
              </a:ext>
            </a:extLst>
          </p:cNvPr>
          <p:cNvSpPr txBox="1">
            <a:spLocks/>
          </p:cNvSpPr>
          <p:nvPr/>
        </p:nvSpPr>
        <p:spPr>
          <a:xfrm>
            <a:off x="611465" y="531665"/>
            <a:ext cx="9566400" cy="129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indent="457200">
              <a:spcBef>
                <a:spcPts val="0"/>
              </a:spcBef>
              <a:buClr>
                <a:schemeClr val="lt1"/>
              </a:buClr>
              <a:buSzPts val="4000"/>
              <a:buFont typeface="Century Gothic"/>
              <a:buNone/>
            </a:pPr>
            <a:r>
              <a:rPr lang="en-US" b="1" dirty="0">
                <a:latin typeface="Garamond" panose="02020404030301010803" pitchFamily="18" charset="0"/>
              </a:rPr>
              <a:t>WHY WE NEED LOAD BALANCER</a:t>
            </a:r>
            <a:r>
              <a:rPr lang="en-US" b="1" dirty="0">
                <a:latin typeface="Garamond" panose="02020404030301010803" pitchFamily="18" charset="0"/>
                <a:ea typeface="Arial"/>
                <a:cs typeface="Arial"/>
                <a:sym typeface="Arial"/>
              </a:rPr>
              <a:t>?</a:t>
            </a:r>
          </a:p>
        </p:txBody>
      </p:sp>
      <p:sp>
        <p:nvSpPr>
          <p:cNvPr id="3" name="Google Shape;194;p23">
            <a:extLst>
              <a:ext uri="{FF2B5EF4-FFF2-40B4-BE49-F238E27FC236}">
                <a16:creationId xmlns:a16="http://schemas.microsoft.com/office/drawing/2014/main" id="{8B8DD095-7331-4139-82FC-327175C09332}"/>
              </a:ext>
            </a:extLst>
          </p:cNvPr>
          <p:cNvSpPr txBox="1">
            <a:spLocks/>
          </p:cNvSpPr>
          <p:nvPr/>
        </p:nvSpPr>
        <p:spPr>
          <a:xfrm>
            <a:off x="685800" y="1723038"/>
            <a:ext cx="10820400" cy="4251634"/>
          </a:xfrm>
          <a:prstGeom prst="rect">
            <a:avLst/>
          </a:prstGeom>
          <a:noFill/>
          <a:ln>
            <a:noFill/>
          </a:ln>
        </p:spPr>
        <p:txBody>
          <a:bodyPr spcFirstLastPara="1" wrap="square" lIns="91425" tIns="45700" rIns="91425" bIns="45700" anchor="t" anchorCtr="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342900">
              <a:lnSpc>
                <a:spcPct val="90000"/>
              </a:lnSpc>
              <a:spcBef>
                <a:spcPts val="1000"/>
              </a:spcBef>
              <a:buSzPts val="1800"/>
              <a:buFont typeface="Garamond" pitchFamily="18" charset="0"/>
              <a:buChar char="•"/>
            </a:pPr>
            <a:r>
              <a:rPr lang="en-US" sz="1800" b="1" dirty="0">
                <a:latin typeface="Garamond" panose="02020404030301010803" pitchFamily="18" charset="0"/>
              </a:rPr>
              <a:t>High-availability</a:t>
            </a:r>
            <a:r>
              <a:rPr lang="en-US" sz="1800" dirty="0">
                <a:latin typeface="Garamond" panose="02020404030301010803" pitchFamily="18" charset="0"/>
              </a:rPr>
              <a:t>: While multiple servers are put together, it boosts availability. For example, if one server becomes unresponsive, the load will be picked by other live backend servers that ensures to answer all the incoming traffic and keep the services unaffected. Multiple machines are live at all times; if one fails it’s just a fraction of our capacity.</a:t>
            </a:r>
          </a:p>
          <a:p>
            <a:pPr marL="114300" indent="0">
              <a:lnSpc>
                <a:spcPct val="90000"/>
              </a:lnSpc>
              <a:spcBef>
                <a:spcPts val="1000"/>
              </a:spcBef>
              <a:buSzPts val="1800"/>
              <a:buNone/>
            </a:pPr>
            <a:endParaRPr lang="en-US" sz="1800" dirty="0">
              <a:latin typeface="Garamond" panose="02020404030301010803" pitchFamily="18" charset="0"/>
            </a:endParaRPr>
          </a:p>
          <a:p>
            <a:pPr marL="457200" indent="-342900">
              <a:spcBef>
                <a:spcPts val="0"/>
              </a:spcBef>
              <a:buSzPts val="1800"/>
              <a:buFont typeface="Garamond" pitchFamily="18" charset="0"/>
              <a:buChar char="•"/>
            </a:pPr>
            <a:r>
              <a:rPr lang="en-US" sz="1800" b="1" dirty="0">
                <a:latin typeface="Garamond" panose="02020404030301010803" pitchFamily="18" charset="0"/>
              </a:rPr>
              <a:t>Flexibility</a:t>
            </a:r>
            <a:r>
              <a:rPr lang="en-US" sz="1800" dirty="0">
                <a:latin typeface="Garamond" panose="02020404030301010803" pitchFamily="18" charset="0"/>
              </a:rPr>
              <a:t>: Doing maintenance without causing downtime issue with Active/Passive mode.</a:t>
            </a:r>
          </a:p>
          <a:p>
            <a:pPr marL="114300" indent="0">
              <a:spcBef>
                <a:spcPts val="0"/>
              </a:spcBef>
              <a:buSzPts val="1800"/>
              <a:buNone/>
            </a:pPr>
            <a:endParaRPr lang="en-US" sz="1800" dirty="0">
              <a:latin typeface="Garamond" panose="02020404030301010803" pitchFamily="18" charset="0"/>
            </a:endParaRPr>
          </a:p>
          <a:p>
            <a:pPr marL="457200" indent="-342900">
              <a:spcBef>
                <a:spcPts val="0"/>
              </a:spcBef>
              <a:buSzPts val="1800"/>
              <a:buFont typeface="Garamond" pitchFamily="18" charset="0"/>
              <a:buChar char="•"/>
            </a:pPr>
            <a:r>
              <a:rPr lang="en-US" sz="1800" b="1" dirty="0">
                <a:latin typeface="Garamond" panose="02020404030301010803" pitchFamily="18" charset="0"/>
              </a:rPr>
              <a:t>Scalability</a:t>
            </a:r>
            <a:r>
              <a:rPr lang="en-US" sz="1800" dirty="0">
                <a:latin typeface="Garamond" panose="02020404030301010803" pitchFamily="18" charset="0"/>
              </a:rPr>
              <a:t>: Unusual traffic spikes can reduce server performance, but load-balancing provides the capability to add more servers to the backend group to manage the growing incoming requests. Instead of migrating to a completely new bigger environment, we can simply increase the number of backends servers when required. Also, we can add or remove the server based on our site's traffic rate and business demand. </a:t>
            </a:r>
          </a:p>
          <a:p>
            <a:pPr marL="457200" indent="0">
              <a:spcBef>
                <a:spcPts val="1000"/>
              </a:spcBef>
              <a:buFont typeface="Garamond" pitchFamily="18" charset="0"/>
              <a:buNone/>
            </a:pPr>
            <a:r>
              <a:rPr lang="en-US" sz="1800" dirty="0">
                <a:latin typeface="Garamond" panose="02020404030301010803" pitchFamily="18" charset="0"/>
              </a:rPr>
              <a:t>For example: eCommerce website during season sale, platform providing online exam, platform providing cloud webinars and </a:t>
            </a:r>
            <a:r>
              <a:rPr lang="en-US" sz="1800" dirty="0" err="1">
                <a:latin typeface="Garamond" panose="02020404030301010803" pitchFamily="18" charset="0"/>
              </a:rPr>
              <a:t>mettings</a:t>
            </a:r>
            <a:r>
              <a:rPr lang="en-US" sz="1800" dirty="0"/>
              <a:t>.</a:t>
            </a:r>
          </a:p>
          <a:p>
            <a:pPr marL="0" indent="0">
              <a:spcBef>
                <a:spcPts val="1000"/>
              </a:spcBef>
              <a:buFont typeface="Garamond" pitchFamily="18" charset="0"/>
              <a:buNone/>
            </a:pPr>
            <a:endParaRPr lang="en-US" dirty="0"/>
          </a:p>
        </p:txBody>
      </p:sp>
    </p:spTree>
    <p:extLst>
      <p:ext uri="{BB962C8B-B14F-4D97-AF65-F5344CB8AC3E}">
        <p14:creationId xmlns:p14="http://schemas.microsoft.com/office/powerpoint/2010/main" val="65608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A7C2EC-CC98-47BC-82E0-CE9D4128D75A}"/>
              </a:ext>
            </a:extLst>
          </p:cNvPr>
          <p:cNvSpPr>
            <a:spLocks noChangeArrowheads="1"/>
          </p:cNvSpPr>
          <p:nvPr/>
        </p:nvSpPr>
        <p:spPr bwMode="auto">
          <a:xfrm>
            <a:off x="0" y="-150959"/>
            <a:ext cx="65" cy="7591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medium-content-sans-serif-fon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C93A068-7C98-4F51-999E-A66B91136DED}"/>
              </a:ext>
            </a:extLst>
          </p:cNvPr>
          <p:cNvSpPr txBox="1"/>
          <p:nvPr/>
        </p:nvSpPr>
        <p:spPr>
          <a:xfrm>
            <a:off x="515035" y="608159"/>
            <a:ext cx="11256690" cy="6124754"/>
          </a:xfrm>
          <a:prstGeom prst="rect">
            <a:avLst/>
          </a:prstGeom>
          <a:noFill/>
        </p:spPr>
        <p:txBody>
          <a:bodyPr wrap="square">
            <a:spAutoFit/>
          </a:bodyPr>
          <a:lstStyle/>
          <a:p>
            <a:r>
              <a:rPr lang="en-IN" sz="2800" b="1" dirty="0">
                <a:latin typeface="Garamond" panose="02020404030301010803" pitchFamily="18" charset="0"/>
              </a:rPr>
              <a:t>Install Haproxy</a:t>
            </a:r>
          </a:p>
          <a:p>
            <a:r>
              <a:rPr lang="en-GB" sz="1600" b="1" dirty="0">
                <a:latin typeface="Garamond" panose="02020404030301010803" pitchFamily="18" charset="0"/>
                <a:ea typeface="Century Gothic"/>
                <a:cs typeface="Century Gothic"/>
                <a:sym typeface="Century Gothic"/>
              </a:rPr>
              <a:t>For Ubuntu 14/16/18/20:</a:t>
            </a:r>
            <a:endParaRPr lang="en-IN" sz="1600" b="1" dirty="0">
              <a:latin typeface="Garamond" panose="02020404030301010803" pitchFamily="18" charset="0"/>
            </a:endParaRPr>
          </a:p>
          <a:p>
            <a:r>
              <a:rPr lang="en-IN" sz="1600" dirty="0"/>
              <a:t>	* </a:t>
            </a:r>
            <a:r>
              <a:rPr lang="en-IN" dirty="0">
                <a:latin typeface="Garamond" panose="02020404030301010803" pitchFamily="18" charset="0"/>
              </a:rPr>
              <a:t>sudo add-apt-repository ppa:vbernat/haproxy-2.2</a:t>
            </a:r>
          </a:p>
          <a:p>
            <a:r>
              <a:rPr lang="en-IN" dirty="0">
                <a:latin typeface="Garamond" panose="02020404030301010803" pitchFamily="18" charset="0"/>
              </a:rPr>
              <a:t>	* sudo apt-get update</a:t>
            </a:r>
          </a:p>
          <a:p>
            <a:r>
              <a:rPr lang="en-IN" dirty="0">
                <a:latin typeface="Garamond" panose="02020404030301010803" pitchFamily="18" charset="0"/>
              </a:rPr>
              <a:t>	* sudo apt-get install haproxy</a:t>
            </a:r>
          </a:p>
          <a:p>
            <a:endParaRPr lang="en-IN" sz="1600" dirty="0"/>
          </a:p>
          <a:p>
            <a:r>
              <a:rPr lang="en-IN" sz="1600" b="1" dirty="0">
                <a:latin typeface="Garamond" panose="02020404030301010803" pitchFamily="18" charset="0"/>
              </a:rPr>
              <a:t>To check the version</a:t>
            </a:r>
          </a:p>
          <a:p>
            <a:r>
              <a:rPr lang="en-IN" sz="1600" dirty="0"/>
              <a:t>	* </a:t>
            </a:r>
            <a:r>
              <a:rPr lang="en-IN" dirty="0">
                <a:latin typeface="Garamond" panose="02020404030301010803" pitchFamily="18" charset="0"/>
              </a:rPr>
              <a:t>haproxy –version</a:t>
            </a:r>
            <a:endParaRPr lang="en-IN" sz="1600" dirty="0">
              <a:latin typeface="Garamond" panose="02020404030301010803" pitchFamily="18" charset="0"/>
            </a:endParaRPr>
          </a:p>
          <a:p>
            <a:endParaRPr lang="en-IN" sz="1600" dirty="0"/>
          </a:p>
          <a:p>
            <a:r>
              <a:rPr lang="en-IN" sz="1600" b="1" dirty="0">
                <a:latin typeface="Garamond" panose="02020404030301010803" pitchFamily="18" charset="0"/>
              </a:rPr>
              <a:t>To edit the config file of Haproxy</a:t>
            </a:r>
          </a:p>
          <a:p>
            <a:r>
              <a:rPr lang="en-IN" sz="1600" dirty="0"/>
              <a:t>	* </a:t>
            </a:r>
            <a:r>
              <a:rPr lang="en-IN" dirty="0">
                <a:latin typeface="Garamond" panose="02020404030301010803" pitchFamily="18" charset="0"/>
              </a:rPr>
              <a:t>sudo nano /etc/haproxy/haproxy.cfg</a:t>
            </a:r>
            <a:endParaRPr lang="en-IN" sz="1600" dirty="0">
              <a:latin typeface="Garamond" panose="02020404030301010803" pitchFamily="18" charset="0"/>
            </a:endParaRPr>
          </a:p>
          <a:p>
            <a:endParaRPr lang="en-IN" sz="1600" dirty="0"/>
          </a:p>
          <a:p>
            <a:r>
              <a:rPr lang="en-IN" sz="1200" dirty="0"/>
              <a:t>After editing save the file by pressing ctrl + x, then y, then Enter.</a:t>
            </a:r>
          </a:p>
          <a:p>
            <a:pPr algn="l"/>
            <a:endParaRPr lang="en-US" sz="2000" b="1" dirty="0">
              <a:solidFill>
                <a:srgbClr val="292929"/>
              </a:solidFill>
              <a:latin typeface="Garamond" panose="02020404030301010803" pitchFamily="18" charset="0"/>
            </a:endParaRPr>
          </a:p>
          <a:p>
            <a:pPr algn="l"/>
            <a:r>
              <a:rPr lang="en-US" sz="2000" b="1" i="0" dirty="0">
                <a:solidFill>
                  <a:srgbClr val="292929"/>
                </a:solidFill>
                <a:effectLst/>
                <a:latin typeface="Garamond" panose="02020404030301010803" pitchFamily="18" charset="0"/>
              </a:rPr>
              <a:t>HAproxy Configuration:</a:t>
            </a:r>
          </a:p>
          <a:p>
            <a:pPr algn="l"/>
            <a:br>
              <a:rPr lang="en-US" b="0" i="0" dirty="0">
                <a:solidFill>
                  <a:srgbClr val="292929"/>
                </a:solidFill>
                <a:effectLst/>
                <a:latin typeface="charter"/>
              </a:rPr>
            </a:br>
            <a:r>
              <a:rPr lang="en-US" b="0" i="0" dirty="0">
                <a:solidFill>
                  <a:srgbClr val="292929"/>
                </a:solidFill>
                <a:effectLst/>
                <a:latin typeface="Garamond" panose="02020404030301010803" pitchFamily="18" charset="0"/>
              </a:rPr>
              <a:t>We need to add global, default, auth, frontend and backend to route the public request for getting a response with load balancing.</a:t>
            </a:r>
          </a:p>
          <a:p>
            <a:pPr algn="l"/>
            <a:br>
              <a:rPr lang="en-US" b="0" i="0" dirty="0">
                <a:solidFill>
                  <a:srgbClr val="292929"/>
                </a:solidFill>
                <a:effectLst/>
                <a:latin typeface="charter"/>
              </a:rPr>
            </a:br>
            <a:r>
              <a:rPr lang="en-US" b="1" i="0" dirty="0">
                <a:solidFill>
                  <a:srgbClr val="292929"/>
                </a:solidFill>
                <a:effectLst/>
                <a:latin typeface="charter"/>
              </a:rPr>
              <a:t>Note:</a:t>
            </a:r>
            <a:r>
              <a:rPr lang="en-US" b="0" i="0" dirty="0">
                <a:solidFill>
                  <a:srgbClr val="292929"/>
                </a:solidFill>
                <a:effectLst/>
                <a:latin typeface="charter"/>
              </a:rPr>
              <a:t> </a:t>
            </a:r>
            <a:r>
              <a:rPr lang="en-US" b="0" i="0" dirty="0">
                <a:solidFill>
                  <a:srgbClr val="292929"/>
                </a:solidFill>
                <a:effectLst/>
                <a:latin typeface="Garamond" panose="02020404030301010803" pitchFamily="18" charset="0"/>
              </a:rPr>
              <a:t>Before adding backend server, Kindly check if the backend server response is ok or not by doing curl from inside the load balancer server.</a:t>
            </a:r>
          </a:p>
          <a:p>
            <a:endParaRPr lang="en-IN" dirty="0"/>
          </a:p>
        </p:txBody>
      </p:sp>
    </p:spTree>
    <p:extLst>
      <p:ext uri="{BB962C8B-B14F-4D97-AF65-F5344CB8AC3E}">
        <p14:creationId xmlns:p14="http://schemas.microsoft.com/office/powerpoint/2010/main" val="38750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9C27EE-0B9D-42F4-A6FC-EF5CD8CFE3ED}"/>
              </a:ext>
            </a:extLst>
          </p:cNvPr>
          <p:cNvSpPr txBox="1"/>
          <p:nvPr/>
        </p:nvSpPr>
        <p:spPr>
          <a:xfrm>
            <a:off x="614778" y="538864"/>
            <a:ext cx="4498760" cy="461665"/>
          </a:xfrm>
          <a:prstGeom prst="rect">
            <a:avLst/>
          </a:prstGeom>
          <a:noFill/>
        </p:spPr>
        <p:txBody>
          <a:bodyPr wrap="square">
            <a:spAutoFit/>
          </a:bodyPr>
          <a:lstStyle/>
          <a:p>
            <a:r>
              <a:rPr lang="en-IN" sz="2400" b="1" dirty="0">
                <a:latin typeface="Garamond" panose="02020404030301010803" pitchFamily="18" charset="0"/>
              </a:rPr>
              <a:t>HAPROXY CONFIGURATION </a:t>
            </a:r>
          </a:p>
        </p:txBody>
      </p:sp>
      <p:sp>
        <p:nvSpPr>
          <p:cNvPr id="11" name="TextBox 10">
            <a:extLst>
              <a:ext uri="{FF2B5EF4-FFF2-40B4-BE49-F238E27FC236}">
                <a16:creationId xmlns:a16="http://schemas.microsoft.com/office/drawing/2014/main" id="{CEC1BDAE-F192-48FF-B11E-DE7E6D031ED0}"/>
              </a:ext>
            </a:extLst>
          </p:cNvPr>
          <p:cNvSpPr txBox="1"/>
          <p:nvPr/>
        </p:nvSpPr>
        <p:spPr>
          <a:xfrm>
            <a:off x="399495" y="1000529"/>
            <a:ext cx="11390051" cy="5262979"/>
          </a:xfrm>
          <a:prstGeom prst="rect">
            <a:avLst/>
          </a:prstGeom>
          <a:noFill/>
        </p:spPr>
        <p:txBody>
          <a:bodyPr wrap="square">
            <a:spAutoFit/>
          </a:bodyPr>
          <a:lstStyle/>
          <a:p>
            <a:r>
              <a:rPr lang="en-IN" sz="1600" dirty="0">
                <a:latin typeface="Garamond" panose="02020404030301010803" pitchFamily="18" charset="0"/>
              </a:rPr>
              <a:t>ubuntu@ip-172-26-1-165:/etc/haproxy$ cat haproxy.cfg</a:t>
            </a:r>
          </a:p>
          <a:p>
            <a:r>
              <a:rPr lang="en-IN" sz="1600" dirty="0">
                <a:latin typeface="Garamond" panose="02020404030301010803" pitchFamily="18" charset="0"/>
              </a:rPr>
              <a:t>global</a:t>
            </a:r>
          </a:p>
          <a:p>
            <a:r>
              <a:rPr lang="en-IN" sz="1600" dirty="0">
                <a:latin typeface="Garamond" panose="02020404030301010803" pitchFamily="18" charset="0"/>
              </a:rPr>
              <a:t>        log /dev/log    local0</a:t>
            </a:r>
          </a:p>
          <a:p>
            <a:r>
              <a:rPr lang="en-IN" sz="1600" dirty="0">
                <a:latin typeface="Garamond" panose="02020404030301010803" pitchFamily="18" charset="0"/>
              </a:rPr>
              <a:t>        log /dev/log    local1 notice</a:t>
            </a:r>
          </a:p>
          <a:p>
            <a:r>
              <a:rPr lang="en-IN" sz="1600" dirty="0">
                <a:latin typeface="Garamond" panose="02020404030301010803" pitchFamily="18" charset="0"/>
              </a:rPr>
              <a:t>        chroot /var/lib/haproxy</a:t>
            </a:r>
          </a:p>
          <a:p>
            <a:r>
              <a:rPr lang="en-IN" sz="1600" dirty="0">
                <a:latin typeface="Garamond" panose="02020404030301010803" pitchFamily="18" charset="0"/>
              </a:rPr>
              <a:t>        stats socket /run/haproxy/admin.sock mode 660 level admin expose-</a:t>
            </a:r>
            <a:r>
              <a:rPr lang="en-IN" sz="1600" dirty="0" err="1">
                <a:latin typeface="Garamond" panose="02020404030301010803" pitchFamily="18" charset="0"/>
              </a:rPr>
              <a:t>fd</a:t>
            </a:r>
            <a:r>
              <a:rPr lang="en-IN" sz="1600" dirty="0">
                <a:latin typeface="Garamond" panose="02020404030301010803" pitchFamily="18" charset="0"/>
              </a:rPr>
              <a:t> listeners</a:t>
            </a:r>
          </a:p>
          <a:p>
            <a:r>
              <a:rPr lang="en-IN" sz="1600" dirty="0">
                <a:latin typeface="Garamond" panose="02020404030301010803" pitchFamily="18" charset="0"/>
              </a:rPr>
              <a:t>        stats timeout 30s</a:t>
            </a:r>
          </a:p>
          <a:p>
            <a:r>
              <a:rPr lang="en-IN" sz="1600" dirty="0">
                <a:latin typeface="Garamond" panose="02020404030301010803" pitchFamily="18" charset="0"/>
              </a:rPr>
              <a:t>        user haproxy</a:t>
            </a:r>
          </a:p>
          <a:p>
            <a:r>
              <a:rPr lang="en-IN" sz="1600" dirty="0">
                <a:latin typeface="Garamond" panose="02020404030301010803" pitchFamily="18" charset="0"/>
              </a:rPr>
              <a:t>        group haproxy</a:t>
            </a:r>
          </a:p>
          <a:p>
            <a:r>
              <a:rPr lang="en-IN" sz="1600" dirty="0">
                <a:latin typeface="Garamond" panose="02020404030301010803" pitchFamily="18" charset="0"/>
              </a:rPr>
              <a:t>        daemon</a:t>
            </a:r>
          </a:p>
          <a:p>
            <a:endParaRPr lang="en-IN" sz="1600" dirty="0">
              <a:latin typeface="Garamond" panose="02020404030301010803" pitchFamily="18" charset="0"/>
            </a:endParaRPr>
          </a:p>
          <a:p>
            <a:r>
              <a:rPr lang="en-IN" sz="1600" dirty="0">
                <a:latin typeface="Garamond" panose="02020404030301010803" pitchFamily="18" charset="0"/>
              </a:rPr>
              <a:t>        # Default SSL material locations</a:t>
            </a:r>
          </a:p>
          <a:p>
            <a:r>
              <a:rPr lang="en-IN" sz="1600" dirty="0">
                <a:latin typeface="Garamond" panose="02020404030301010803" pitchFamily="18" charset="0"/>
              </a:rPr>
              <a:t>        ca-base /etc/ssl/certs</a:t>
            </a:r>
          </a:p>
          <a:p>
            <a:r>
              <a:rPr lang="en-IN" sz="1600" dirty="0">
                <a:latin typeface="Garamond" panose="02020404030301010803" pitchFamily="18" charset="0"/>
              </a:rPr>
              <a:t>        crt-base /etc/ssl/private</a:t>
            </a:r>
          </a:p>
          <a:p>
            <a:endParaRPr lang="en-IN" sz="1600" dirty="0">
              <a:latin typeface="Garamond" panose="02020404030301010803" pitchFamily="18" charset="0"/>
            </a:endParaRPr>
          </a:p>
          <a:p>
            <a:r>
              <a:rPr lang="en-IN" sz="1600" dirty="0">
                <a:latin typeface="Garamond" panose="02020404030301010803" pitchFamily="18" charset="0"/>
              </a:rPr>
              <a:t>        # See: https://ssl-config.mozilla.org/#server=haproxy&amp;server-version=2.0.3&amp;config=intermediate</a:t>
            </a:r>
          </a:p>
          <a:p>
            <a:r>
              <a:rPr lang="en-IN" sz="1600" dirty="0">
                <a:latin typeface="Garamond" panose="02020404030301010803" pitchFamily="18" charset="0"/>
              </a:rPr>
              <a:t>        ssl-default-bind-ciphers ECDHE-ECDSA-AES128-GCM-SHA256:ECDHE-RSA-AES128-GCM-SHA256:ECDHE-ECDSA-AES256-GCM-SHA384:ECDHE-RSA-AES256-GCM-SHA384:ECDHE-ECDSA-CHACHA20-POLY1305:ECDHE-RSA-CHACHA20-POLY1305:DHE-RSA-AES128-GCM-SHA256:DHE-RSA-AES256-GCM-SHA384</a:t>
            </a:r>
          </a:p>
          <a:p>
            <a:r>
              <a:rPr lang="en-IN" sz="1600" dirty="0">
                <a:latin typeface="Garamond" panose="02020404030301010803" pitchFamily="18" charset="0"/>
              </a:rPr>
              <a:t>        ssl-default-bind-</a:t>
            </a:r>
            <a:r>
              <a:rPr lang="en-IN" sz="1600" dirty="0" err="1">
                <a:latin typeface="Garamond" panose="02020404030301010803" pitchFamily="18" charset="0"/>
              </a:rPr>
              <a:t>ciphersuites</a:t>
            </a:r>
            <a:r>
              <a:rPr lang="en-IN" sz="1600" dirty="0">
                <a:latin typeface="Garamond" panose="02020404030301010803" pitchFamily="18" charset="0"/>
              </a:rPr>
              <a:t>  TLS_AES_128_GCM_SHA256:TLS_AES_256_GCM_SHA384:TLS_CHACHA20_POLY1305_SHA256</a:t>
            </a:r>
          </a:p>
          <a:p>
            <a:r>
              <a:rPr lang="en-IN" sz="1600" dirty="0">
                <a:latin typeface="Garamond" panose="02020404030301010803" pitchFamily="18" charset="0"/>
              </a:rPr>
              <a:t>        ssl-default-bind-options ssl-min-</a:t>
            </a:r>
            <a:r>
              <a:rPr lang="en-IN" sz="1600" dirty="0" err="1">
                <a:latin typeface="Garamond" panose="02020404030301010803" pitchFamily="18" charset="0"/>
              </a:rPr>
              <a:t>ver</a:t>
            </a:r>
            <a:r>
              <a:rPr lang="en-IN" sz="1600" dirty="0">
                <a:latin typeface="Garamond" panose="02020404030301010803" pitchFamily="18" charset="0"/>
              </a:rPr>
              <a:t> TLSv1.2 no-</a:t>
            </a:r>
            <a:r>
              <a:rPr lang="en-IN" sz="1600" dirty="0" err="1">
                <a:latin typeface="Garamond" panose="02020404030301010803" pitchFamily="18" charset="0"/>
              </a:rPr>
              <a:t>tls</a:t>
            </a:r>
            <a:r>
              <a:rPr lang="en-IN" sz="1600" dirty="0">
                <a:latin typeface="Garamond" panose="02020404030301010803" pitchFamily="18" charset="0"/>
              </a:rPr>
              <a:t>-tickets</a:t>
            </a:r>
          </a:p>
        </p:txBody>
      </p:sp>
    </p:spTree>
    <p:extLst>
      <p:ext uri="{BB962C8B-B14F-4D97-AF65-F5344CB8AC3E}">
        <p14:creationId xmlns:p14="http://schemas.microsoft.com/office/powerpoint/2010/main" val="109802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FDA6C0-A12F-4286-9665-C7C663837543}"/>
              </a:ext>
            </a:extLst>
          </p:cNvPr>
          <p:cNvSpPr txBox="1"/>
          <p:nvPr/>
        </p:nvSpPr>
        <p:spPr>
          <a:xfrm>
            <a:off x="1191826" y="479679"/>
            <a:ext cx="8129727" cy="5632311"/>
          </a:xfrm>
          <a:prstGeom prst="rect">
            <a:avLst/>
          </a:prstGeom>
          <a:noFill/>
        </p:spPr>
        <p:txBody>
          <a:bodyPr wrap="square">
            <a:spAutoFit/>
          </a:bodyPr>
          <a:lstStyle/>
          <a:p>
            <a:r>
              <a:rPr lang="en-US" sz="2400" dirty="0">
                <a:latin typeface="Garamond" panose="02020404030301010803" pitchFamily="18" charset="0"/>
              </a:rPr>
              <a:t>defaults</a:t>
            </a:r>
          </a:p>
          <a:p>
            <a:r>
              <a:rPr lang="en-US" sz="2400" dirty="0">
                <a:latin typeface="Garamond" panose="02020404030301010803" pitchFamily="18" charset="0"/>
              </a:rPr>
              <a:t>        log     global</a:t>
            </a:r>
          </a:p>
          <a:p>
            <a:r>
              <a:rPr lang="en-US" sz="2400" dirty="0">
                <a:latin typeface="Garamond" panose="02020404030301010803" pitchFamily="18" charset="0"/>
              </a:rPr>
              <a:t>        mode    http</a:t>
            </a:r>
          </a:p>
          <a:p>
            <a:r>
              <a:rPr lang="en-US" sz="2400" dirty="0">
                <a:latin typeface="Garamond" panose="02020404030301010803" pitchFamily="18" charset="0"/>
              </a:rPr>
              <a:t>        option  httplog</a:t>
            </a:r>
          </a:p>
          <a:p>
            <a:r>
              <a:rPr lang="en-US" sz="2400" dirty="0">
                <a:latin typeface="Garamond" panose="02020404030301010803" pitchFamily="18" charset="0"/>
              </a:rPr>
              <a:t>        option  dontlognull</a:t>
            </a:r>
          </a:p>
          <a:p>
            <a:r>
              <a:rPr lang="en-US" sz="2400" dirty="0">
                <a:latin typeface="Garamond" panose="02020404030301010803" pitchFamily="18" charset="0"/>
              </a:rPr>
              <a:t>        timeout connect 5000</a:t>
            </a:r>
          </a:p>
          <a:p>
            <a:r>
              <a:rPr lang="en-US" sz="2400" dirty="0">
                <a:latin typeface="Garamond" panose="02020404030301010803" pitchFamily="18" charset="0"/>
              </a:rPr>
              <a:t>        timeout client  50000</a:t>
            </a:r>
          </a:p>
          <a:p>
            <a:r>
              <a:rPr lang="en-US" sz="2400" dirty="0">
                <a:latin typeface="Garamond" panose="02020404030301010803" pitchFamily="18" charset="0"/>
              </a:rPr>
              <a:t>        timeout server  50000</a:t>
            </a:r>
          </a:p>
          <a:p>
            <a:r>
              <a:rPr lang="en-US" sz="2400" dirty="0">
                <a:latin typeface="Garamond" panose="02020404030301010803" pitchFamily="18" charset="0"/>
              </a:rPr>
              <a:t>        errorfile 400 /etc/haproxy/errors/400.http</a:t>
            </a:r>
          </a:p>
          <a:p>
            <a:r>
              <a:rPr lang="en-US" sz="2400" dirty="0">
                <a:latin typeface="Garamond" panose="02020404030301010803" pitchFamily="18" charset="0"/>
              </a:rPr>
              <a:t>        errorfile 403 /etc/haproxy/errors/403.http</a:t>
            </a:r>
          </a:p>
          <a:p>
            <a:r>
              <a:rPr lang="en-US" sz="2400" dirty="0">
                <a:latin typeface="Garamond" panose="02020404030301010803" pitchFamily="18" charset="0"/>
              </a:rPr>
              <a:t>        errorfile 408 /etc/haproxy/errors/408.http</a:t>
            </a:r>
          </a:p>
          <a:p>
            <a:r>
              <a:rPr lang="en-US" sz="2400" dirty="0">
                <a:latin typeface="Garamond" panose="02020404030301010803" pitchFamily="18" charset="0"/>
              </a:rPr>
              <a:t>        errorfile 500 /etc/haproxy/errors/500.http</a:t>
            </a:r>
          </a:p>
          <a:p>
            <a:r>
              <a:rPr lang="en-US" sz="2400" dirty="0">
                <a:latin typeface="Garamond" panose="02020404030301010803" pitchFamily="18" charset="0"/>
              </a:rPr>
              <a:t>        errorfile 502 /etc/haproxy/errors/502.http</a:t>
            </a:r>
          </a:p>
          <a:p>
            <a:r>
              <a:rPr lang="en-US" sz="2400" dirty="0">
                <a:latin typeface="Garamond" panose="02020404030301010803" pitchFamily="18" charset="0"/>
              </a:rPr>
              <a:t>        errorfile 503 /etc/haproxy/errors/503.http</a:t>
            </a:r>
          </a:p>
          <a:p>
            <a:r>
              <a:rPr lang="en-US" sz="2400" dirty="0">
                <a:latin typeface="Garamond" panose="02020404030301010803" pitchFamily="18" charset="0"/>
              </a:rPr>
              <a:t>        errorfile 504 /etc/haproxy/errors/504.http</a:t>
            </a:r>
            <a:endParaRPr lang="en-IN" sz="2400" dirty="0">
              <a:latin typeface="Garamond" panose="02020404030301010803" pitchFamily="18" charset="0"/>
            </a:endParaRPr>
          </a:p>
        </p:txBody>
      </p:sp>
    </p:spTree>
    <p:extLst>
      <p:ext uri="{BB962C8B-B14F-4D97-AF65-F5344CB8AC3E}">
        <p14:creationId xmlns:p14="http://schemas.microsoft.com/office/powerpoint/2010/main" val="1495644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{13024BA5-15EA-4360-8F7F-CEC6B99A82D5}tf78438558_win32</Template>
  <TotalTime>282</TotalTime>
  <Words>1252</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charter</vt:lpstr>
      <vt:lpstr>Garamond</vt:lpstr>
      <vt:lpstr>medium-content-sans-serif-font</vt:lpstr>
      <vt:lpstr>sohne</vt:lpstr>
      <vt:lpstr>SavonVTI</vt:lpstr>
      <vt:lpstr>AUTOMATED DEPLOYMENT OF WEB APPLICATION WITH LOAD BALANCER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DEPLOYMENT OF WEB APPLICATION WITH LOAD BALANCER</dc:title>
  <dc:creator>Prateek Smith Patra</dc:creator>
  <cp:lastModifiedBy>Prateek Smith Patra</cp:lastModifiedBy>
  <cp:revision>43</cp:revision>
  <dcterms:created xsi:type="dcterms:W3CDTF">2021-07-15T11:15:43Z</dcterms:created>
  <dcterms:modified xsi:type="dcterms:W3CDTF">2021-07-16T13:34:43Z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