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2"/>
  </p:notesMasterIdLst>
  <p:sldIdLst>
    <p:sldId id="256" r:id="rId2"/>
    <p:sldId id="261" r:id="rId3"/>
    <p:sldId id="262" r:id="rId4"/>
    <p:sldId id="263" r:id="rId5"/>
    <p:sldId id="264" r:id="rId6"/>
    <p:sldId id="265" r:id="rId7"/>
    <p:sldId id="266" r:id="rId8"/>
    <p:sldId id="319" r:id="rId9"/>
    <p:sldId id="267" r:id="rId10"/>
    <p:sldId id="268" r:id="rId11"/>
    <p:sldId id="269" r:id="rId12"/>
    <p:sldId id="270" r:id="rId13"/>
    <p:sldId id="271" r:id="rId14"/>
    <p:sldId id="272" r:id="rId15"/>
    <p:sldId id="290" r:id="rId16"/>
    <p:sldId id="273" r:id="rId17"/>
    <p:sldId id="291" r:id="rId18"/>
    <p:sldId id="275" r:id="rId19"/>
    <p:sldId id="276" r:id="rId20"/>
    <p:sldId id="277" r:id="rId21"/>
    <p:sldId id="278" r:id="rId22"/>
    <p:sldId id="279" r:id="rId23"/>
    <p:sldId id="280" r:id="rId24"/>
    <p:sldId id="281" r:id="rId25"/>
    <p:sldId id="282" r:id="rId26"/>
    <p:sldId id="283" r:id="rId27"/>
    <p:sldId id="292" r:id="rId28"/>
    <p:sldId id="284" r:id="rId29"/>
    <p:sldId id="285" r:id="rId30"/>
    <p:sldId id="286" r:id="rId31"/>
    <p:sldId id="287" r:id="rId32"/>
    <p:sldId id="288" r:id="rId33"/>
    <p:sldId id="289" r:id="rId34"/>
    <p:sldId id="293" r:id="rId35"/>
    <p:sldId id="294" r:id="rId36"/>
    <p:sldId id="295" r:id="rId37"/>
    <p:sldId id="296" r:id="rId38"/>
    <p:sldId id="297" r:id="rId39"/>
    <p:sldId id="298" r:id="rId40"/>
    <p:sldId id="299" r:id="rId41"/>
    <p:sldId id="300" r:id="rId42"/>
    <p:sldId id="301" r:id="rId43"/>
    <p:sldId id="302" r:id="rId44"/>
    <p:sldId id="303" r:id="rId45"/>
    <p:sldId id="321" r:id="rId46"/>
    <p:sldId id="304" r:id="rId47"/>
    <p:sldId id="305" r:id="rId48"/>
    <p:sldId id="306" r:id="rId49"/>
    <p:sldId id="320" r:id="rId50"/>
    <p:sldId id="307" r:id="rId51"/>
    <p:sldId id="308" r:id="rId52"/>
    <p:sldId id="309" r:id="rId53"/>
    <p:sldId id="310" r:id="rId54"/>
    <p:sldId id="311" r:id="rId55"/>
    <p:sldId id="312" r:id="rId56"/>
    <p:sldId id="322" r:id="rId57"/>
    <p:sldId id="323" r:id="rId58"/>
    <p:sldId id="324" r:id="rId59"/>
    <p:sldId id="326" r:id="rId60"/>
    <p:sldId id="328" r:id="rId61"/>
    <p:sldId id="325" r:id="rId62"/>
    <p:sldId id="329" r:id="rId63"/>
    <p:sldId id="330" r:id="rId64"/>
    <p:sldId id="333" r:id="rId65"/>
    <p:sldId id="334" r:id="rId66"/>
    <p:sldId id="335" r:id="rId67"/>
    <p:sldId id="336" r:id="rId68"/>
    <p:sldId id="337" r:id="rId69"/>
    <p:sldId id="338" r:id="rId70"/>
    <p:sldId id="339" r:id="rId71"/>
    <p:sldId id="331" r:id="rId72"/>
    <p:sldId id="332" r:id="rId73"/>
    <p:sldId id="340" r:id="rId74"/>
    <p:sldId id="341" r:id="rId75"/>
    <p:sldId id="342" r:id="rId76"/>
    <p:sldId id="313" r:id="rId77"/>
    <p:sldId id="314" r:id="rId78"/>
    <p:sldId id="315" r:id="rId79"/>
    <p:sldId id="316" r:id="rId80"/>
    <p:sldId id="317"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4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53CE8-6D83-49BE-A571-9C3EB18E32DF}" type="datetimeFigureOut">
              <a:rPr lang="en-IN" smtClean="0"/>
              <a:t>04-09-2021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3EC4A-7811-4D02-B3BC-AD8716BFF47C}" type="slidenum">
              <a:rPr lang="en-IN" smtClean="0"/>
              <a:t>‹#›</a:t>
            </a:fld>
            <a:endParaRPr lang="en-IN"/>
          </a:p>
        </p:txBody>
      </p:sp>
    </p:spTree>
    <p:extLst>
      <p:ext uri="{BB962C8B-B14F-4D97-AF65-F5344CB8AC3E}">
        <p14:creationId xmlns:p14="http://schemas.microsoft.com/office/powerpoint/2010/main" val="286115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AFED34-1E61-4C45-AD16-4578E95A89B2}"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660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5DC4E-D3F9-4581-8D28-30F9762B8737}"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77601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5DC4E-D3F9-4581-8D28-30F9762B8737}"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73690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5DC4E-D3F9-4581-8D28-30F9762B8737}"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72354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5DC4E-D3F9-4581-8D28-30F9762B8737}"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508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5DC4E-D3F9-4581-8D28-30F9762B8737}"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5448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0B168-96C1-4401-8F58-6049AE6C41B1}"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553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1D600-A3C7-47E9-BA34-1A500412D2A8}"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569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75194C37-7D1B-4DA8-A275-6C01A05A224B}" type="datetime1">
              <a:rPr lang="en-US" altLang="en-US" smtClean="0"/>
              <a:t>9/4/2021</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Prof. S. K. Sonkar, Assistant Professor, IT Department, UCET VBU Hazaribagh</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C2FA88A7-BB76-43EA-B2DF-17D28BC5A081}" type="slidenum">
              <a:rPr lang="en-US" altLang="en-US"/>
              <a:pPr/>
              <a:t>‹#›</a:t>
            </a:fld>
            <a:endParaRPr lang="en-US" altLang="en-US"/>
          </a:p>
        </p:txBody>
      </p:sp>
    </p:spTree>
    <p:extLst>
      <p:ext uri="{BB962C8B-B14F-4D97-AF65-F5344CB8AC3E}">
        <p14:creationId xmlns:p14="http://schemas.microsoft.com/office/powerpoint/2010/main" val="2558452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3638"/>
            <a:ext cx="2133600" cy="457200"/>
          </a:xfrm>
        </p:spPr>
        <p:txBody>
          <a:bodyPr/>
          <a:lstStyle>
            <a:lvl1pPr>
              <a:defRPr/>
            </a:lvl1pPr>
          </a:lstStyle>
          <a:p>
            <a:fld id="{582ADCBF-684D-4FCC-8E05-9233DB1755A7}" type="datetime1">
              <a:rPr lang="en-US" altLang="en-US" smtClean="0"/>
              <a:t>9/4/2021</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a:t>Prof. S. K. Sonkar, Assistant Professor, IT Department, UCET VBU Hazaribagh</a:t>
            </a:r>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5BDEA9F6-C293-47AC-98B4-F49E96A4A44F}" type="slidenum">
              <a:rPr lang="en-US" altLang="en-US"/>
              <a:pPr/>
              <a:t>‹#›</a:t>
            </a:fld>
            <a:endParaRPr lang="en-US" altLang="en-US"/>
          </a:p>
        </p:txBody>
      </p:sp>
    </p:spTree>
    <p:extLst>
      <p:ext uri="{BB962C8B-B14F-4D97-AF65-F5344CB8AC3E}">
        <p14:creationId xmlns:p14="http://schemas.microsoft.com/office/powerpoint/2010/main" val="314798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255DB-DD1E-421D-8543-A63B7766C51B}"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289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B479C-D263-4DD5-8781-084B7670C389}" type="datetime1">
              <a:rPr lang="en-US" smtClean="0"/>
              <a:t>9/4/2021</a:t>
            </a:fld>
            <a:endParaRPr lang="en-US"/>
          </a:p>
        </p:txBody>
      </p:sp>
      <p:sp>
        <p:nvSpPr>
          <p:cNvPr id="5" name="Footer Placeholder 4"/>
          <p:cNvSpPr>
            <a:spLocks noGrp="1"/>
          </p:cNvSpPr>
          <p:nvPr>
            <p:ph type="ftr" sz="quarter" idx="11"/>
          </p:nvPr>
        </p:nvSpPr>
        <p:spPr/>
        <p:txBody>
          <a:bodyPr/>
          <a:lstStyle/>
          <a:p>
            <a:r>
              <a:rPr lang="en-US"/>
              <a:t>Prof. S. K. Sonkar, Assistant Professor, IT Department, UCET VBU Hazaribagh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730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8ED469-BC43-464E-BF6F-5B0FBFA7871D}" type="datetime1">
              <a:rPr lang="en-US" smtClean="0"/>
              <a:t>9/4/2021</a:t>
            </a:fld>
            <a:endParaRPr lang="en-US"/>
          </a:p>
        </p:txBody>
      </p:sp>
      <p:sp>
        <p:nvSpPr>
          <p:cNvPr id="6" name="Footer Placeholder 5"/>
          <p:cNvSpPr>
            <a:spLocks noGrp="1"/>
          </p:cNvSpPr>
          <p:nvPr>
            <p:ph type="ftr" sz="quarter" idx="11"/>
          </p:nvPr>
        </p:nvSpPr>
        <p:spPr/>
        <p:txBody>
          <a:bodyPr/>
          <a:lstStyle/>
          <a:p>
            <a:r>
              <a:rPr lang="en-US"/>
              <a:t>Prof. S. K. Sonkar, Assistant Professor, IT Department, UCET VBU Hazaribagh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81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B6A15-8E9B-416C-B2AE-E0A15631DD1A}" type="datetime1">
              <a:rPr lang="en-US" smtClean="0"/>
              <a:t>9/4/2021</a:t>
            </a:fld>
            <a:endParaRPr lang="en-US"/>
          </a:p>
        </p:txBody>
      </p:sp>
      <p:sp>
        <p:nvSpPr>
          <p:cNvPr id="8" name="Footer Placeholder 7"/>
          <p:cNvSpPr>
            <a:spLocks noGrp="1"/>
          </p:cNvSpPr>
          <p:nvPr>
            <p:ph type="ftr" sz="quarter" idx="11"/>
          </p:nvPr>
        </p:nvSpPr>
        <p:spPr/>
        <p:txBody>
          <a:bodyPr/>
          <a:lstStyle/>
          <a:p>
            <a:r>
              <a:rPr lang="en-US"/>
              <a:t>Prof. S. K. Sonkar, Assistant Professor, IT Department, UCET VBU Hazaribagh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787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92C44-71D2-41B4-B82E-C596970E920A}" type="datetime1">
              <a:rPr lang="en-US" smtClean="0"/>
              <a:t>9/4/2021</a:t>
            </a:fld>
            <a:endParaRPr lang="en-US"/>
          </a:p>
        </p:txBody>
      </p:sp>
      <p:sp>
        <p:nvSpPr>
          <p:cNvPr id="4" name="Footer Placeholder 3"/>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746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313D3-E9B4-4A10-8A2A-D4AA26D3D06A}" type="datetime1">
              <a:rPr lang="en-US" smtClean="0"/>
              <a:t>9/4/2021</a:t>
            </a:fld>
            <a:endParaRPr lang="en-US"/>
          </a:p>
        </p:txBody>
      </p:sp>
      <p:sp>
        <p:nvSpPr>
          <p:cNvPr id="3" name="Footer Placeholder 2"/>
          <p:cNvSpPr>
            <a:spLocks noGrp="1"/>
          </p:cNvSpPr>
          <p:nvPr>
            <p:ph type="ftr" sz="quarter" idx="11"/>
          </p:nvPr>
        </p:nvSpPr>
        <p:spPr/>
        <p:txBody>
          <a:bodyPr/>
          <a:lstStyle/>
          <a:p>
            <a:r>
              <a:rPr lang="en-US"/>
              <a:t>Prof. S. K. Sonkar, Assistant Professor, IT Department, UCET VBU Hazaribagh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80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5EEAB3-A169-4B8B-A9C8-20E8ADA52DA4}" type="datetime1">
              <a:rPr lang="en-US" smtClean="0"/>
              <a:t>9/4/2021</a:t>
            </a:fld>
            <a:endParaRPr lang="en-US"/>
          </a:p>
        </p:txBody>
      </p:sp>
      <p:sp>
        <p:nvSpPr>
          <p:cNvPr id="6" name="Footer Placeholder 5"/>
          <p:cNvSpPr>
            <a:spLocks noGrp="1"/>
          </p:cNvSpPr>
          <p:nvPr>
            <p:ph type="ftr" sz="quarter" idx="11"/>
          </p:nvPr>
        </p:nvSpPr>
        <p:spPr/>
        <p:txBody>
          <a:bodyPr/>
          <a:lstStyle/>
          <a:p>
            <a:r>
              <a:rPr lang="en-US"/>
              <a:t>Prof. S. K. Sonkar, Assistant Professor, IT Department, UCET VBU Hazaribagh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708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5F5E1-8DB1-42CD-95C7-27609CFFBAFD}" type="datetime1">
              <a:rPr lang="en-US" smtClean="0"/>
              <a:t>9/4/2021</a:t>
            </a:fld>
            <a:endParaRPr lang="en-US"/>
          </a:p>
        </p:txBody>
      </p:sp>
      <p:sp>
        <p:nvSpPr>
          <p:cNvPr id="6" name="Footer Placeholder 5"/>
          <p:cNvSpPr>
            <a:spLocks noGrp="1"/>
          </p:cNvSpPr>
          <p:nvPr>
            <p:ph type="ftr" sz="quarter" idx="11"/>
          </p:nvPr>
        </p:nvSpPr>
        <p:spPr/>
        <p:txBody>
          <a:bodyPr/>
          <a:lstStyle/>
          <a:p>
            <a:r>
              <a:rPr lang="en-US"/>
              <a:t>Prof. S. K. Sonkar, Assistant Professor, IT Department, UCET VBU Hazaribagh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590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5DC4E-D3F9-4581-8D28-30F9762B8737}" type="datetime1">
              <a:rPr lang="en-US" smtClean="0"/>
              <a:t>9/4/2021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Prof. S. K. Sonkar, Assistant Professor, IT Department, UCET VBU Hazaribagh</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61119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istogram_equalization.m" TargetMode="External"/><Relationship Id="rId1" Type="http://schemas.openxmlformats.org/officeDocument/2006/relationships/slideLayout" Target="../slideLayouts/slideLayout17.x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bin"/><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3.bin"/><Relationship Id="rId1" Type="http://schemas.openxmlformats.org/officeDocument/2006/relationships/slideLayout" Target="../slideLayouts/slideLayout18.xml"/><Relationship Id="rId5" Type="http://schemas.openxmlformats.org/officeDocument/2006/relationships/image" Target="../media/image23.w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5.bin"/><Relationship Id="rId1" Type="http://schemas.openxmlformats.org/officeDocument/2006/relationships/slideLayout" Target="../slideLayouts/slideLayout4.xml"/><Relationship Id="rId5" Type="http://schemas.openxmlformats.org/officeDocument/2006/relationships/image" Target="../media/image27.wmf"/><Relationship Id="rId4"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Edge%20Detection%20Techniques.doc" TargetMode="External"/><Relationship Id="rId1" Type="http://schemas.openxmlformats.org/officeDocument/2006/relationships/slideLayout" Target="../slideLayouts/slideLayout18.xml"/><Relationship Id="rId6" Type="http://schemas.openxmlformats.org/officeDocument/2006/relationships/image" Target="../media/image51.wmf"/><Relationship Id="rId5" Type="http://schemas.openxmlformats.org/officeDocument/2006/relationships/oleObject" Target="../embeddings/oleObject8.bin"/><Relationship Id="rId4" Type="http://schemas.openxmlformats.org/officeDocument/2006/relationships/image" Target="../media/image50.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Image Enhancement</a:t>
            </a:r>
            <a:br>
              <a:rPr lang="en-US" dirty="0"/>
            </a:br>
            <a:endParaRPr lang="en-US" dirty="0"/>
          </a:p>
        </p:txBody>
      </p:sp>
      <p:sp>
        <p:nvSpPr>
          <p:cNvPr id="3" name="Subtitle 2"/>
          <p:cNvSpPr>
            <a:spLocks noGrp="1"/>
          </p:cNvSpPr>
          <p:nvPr>
            <p:ph type="subTitle" idx="1"/>
          </p:nvPr>
        </p:nvSpPr>
        <p:spPr/>
        <p:txBody>
          <a:bodyPr>
            <a:normAutofit/>
          </a:bodyPr>
          <a:lstStyle/>
          <a:p>
            <a:pPr algn="ctr"/>
            <a:r>
              <a:rPr lang="en-US" sz="6000" dirty="0"/>
              <a:t>Module - 4</a:t>
            </a:r>
          </a:p>
        </p:txBody>
      </p:sp>
      <p:sp>
        <p:nvSpPr>
          <p:cNvPr id="4" name="Footer Placeholder 3">
            <a:extLst>
              <a:ext uri="{FF2B5EF4-FFF2-40B4-BE49-F238E27FC236}">
                <a16:creationId xmlns:a16="http://schemas.microsoft.com/office/drawing/2014/main" id="{EDDB61AC-4FD4-4D4B-ACFE-1A2287378558}"/>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D4C22F2D-182B-4419-B466-C1053A1916E4}"/>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sz="4000"/>
              <a:t>Some Basic Intensity (Gray-level) Transformation Functions</a:t>
            </a:r>
          </a:p>
        </p:txBody>
      </p:sp>
      <p:sp>
        <p:nvSpPr>
          <p:cNvPr id="10243" name="Content Placeholder 2"/>
          <p:cNvSpPr>
            <a:spLocks noGrp="1"/>
          </p:cNvSpPr>
          <p:nvPr>
            <p:ph idx="1"/>
          </p:nvPr>
        </p:nvSpPr>
        <p:spPr/>
        <p:txBody>
          <a:bodyPr>
            <a:normAutofit fontScale="92500" lnSpcReduction="20000"/>
          </a:bodyPr>
          <a:lstStyle/>
          <a:p>
            <a:r>
              <a:rPr lang="en-US" sz="2500" dirty="0"/>
              <a:t>Grey-level transformation functions (also called, intensity functions), are considered the simplest of all image enhancement techniques.</a:t>
            </a:r>
          </a:p>
          <a:p>
            <a:r>
              <a:rPr lang="en-US" sz="2500" dirty="0"/>
              <a:t>The value of pixels, before an after processing, will be denoted by </a:t>
            </a:r>
            <a:r>
              <a:rPr lang="en-US" sz="2500" i="1" dirty="0"/>
              <a:t>r</a:t>
            </a:r>
            <a:r>
              <a:rPr lang="en-US" sz="2500" dirty="0"/>
              <a:t> and </a:t>
            </a:r>
            <a:r>
              <a:rPr lang="en-US" sz="2500" i="1" dirty="0"/>
              <a:t>s</a:t>
            </a:r>
            <a:r>
              <a:rPr lang="en-US" sz="2500" dirty="0"/>
              <a:t>, respectively. These values are related by the expression of the form:</a:t>
            </a:r>
            <a:endParaRPr lang="en-US" sz="2100" dirty="0"/>
          </a:p>
          <a:p>
            <a:pPr>
              <a:buFontTx/>
              <a:buNone/>
            </a:pPr>
            <a:r>
              <a:rPr lang="en-US" sz="2100" b="1" dirty="0">
                <a:solidFill>
                  <a:srgbClr val="FF0000"/>
                </a:solidFill>
              </a:rPr>
              <a:t>			s = </a:t>
            </a:r>
            <a:r>
              <a:rPr lang="en-US" sz="2100" b="1" i="1" dirty="0">
                <a:solidFill>
                  <a:srgbClr val="FF0000"/>
                </a:solidFill>
              </a:rPr>
              <a:t>T</a:t>
            </a:r>
            <a:r>
              <a:rPr lang="en-US" sz="2100" b="1" dirty="0">
                <a:solidFill>
                  <a:srgbClr val="FF0000"/>
                </a:solidFill>
              </a:rPr>
              <a:t> (r) </a:t>
            </a:r>
          </a:p>
          <a:p>
            <a:pPr>
              <a:buFontTx/>
              <a:buNone/>
            </a:pPr>
            <a:r>
              <a:rPr lang="en-US" sz="2500" dirty="0"/>
              <a:t>	where T is a transformation that maps a pixel value r into a pixel value s.</a:t>
            </a:r>
          </a:p>
          <a:p>
            <a:pPr>
              <a:buFontTx/>
              <a:buNone/>
            </a:pPr>
            <a:endParaRPr lang="en-US" sz="2500" dirty="0"/>
          </a:p>
          <a:p>
            <a:endParaRPr lang="en-US" sz="2100" dirty="0"/>
          </a:p>
          <a:p>
            <a:pPr>
              <a:buFontTx/>
              <a:buNone/>
            </a:pPr>
            <a:endParaRPr lang="en-US" sz="2500" dirty="0"/>
          </a:p>
        </p:txBody>
      </p:sp>
      <p:sp>
        <p:nvSpPr>
          <p:cNvPr id="2" name="Footer Placeholder 1">
            <a:extLst>
              <a:ext uri="{FF2B5EF4-FFF2-40B4-BE49-F238E27FC236}">
                <a16:creationId xmlns:a16="http://schemas.microsoft.com/office/drawing/2014/main" id="{EE44BF93-18F0-4848-B0F5-4C64DEED2510}"/>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E824B92B-290F-4B2D-8979-788FD6E58D09}"/>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sz="4000"/>
              <a:t>Some Basic Intensity (Gray-level) Transformation Functions</a:t>
            </a:r>
          </a:p>
        </p:txBody>
      </p:sp>
      <p:sp>
        <p:nvSpPr>
          <p:cNvPr id="11267" name="Content Placeholder 2"/>
          <p:cNvSpPr>
            <a:spLocks noGrp="1"/>
          </p:cNvSpPr>
          <p:nvPr>
            <p:ph idx="1"/>
          </p:nvPr>
        </p:nvSpPr>
        <p:spPr>
          <a:xfrm>
            <a:off x="457200" y="1600200"/>
            <a:ext cx="8229600" cy="838200"/>
          </a:xfrm>
        </p:spPr>
        <p:txBody>
          <a:bodyPr/>
          <a:lstStyle/>
          <a:p>
            <a:pPr algn="just">
              <a:buFontTx/>
              <a:buNone/>
            </a:pPr>
            <a:r>
              <a:rPr lang="en-US" sz="2100"/>
              <a:t>	Consider the following figure, which shows three basic types of functions used frequently for image enhancement:</a:t>
            </a:r>
            <a:endParaRPr lang="en-US" sz="2500"/>
          </a:p>
        </p:txBody>
      </p:sp>
      <p:sp>
        <p:nvSpPr>
          <p:cNvPr id="2" name="Footer Placeholder 1">
            <a:extLst>
              <a:ext uri="{FF2B5EF4-FFF2-40B4-BE49-F238E27FC236}">
                <a16:creationId xmlns:a16="http://schemas.microsoft.com/office/drawing/2014/main" id="{9793F746-A0B0-484C-8A11-1877BD7D1E56}"/>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0FBC0D12-AB02-4D8F-BA4B-7392B6D5C475}"/>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11268" name="Picture 2"/>
          <p:cNvPicPr>
            <a:picLocks noChangeAspect="1" noChangeArrowheads="1"/>
          </p:cNvPicPr>
          <p:nvPr/>
        </p:nvPicPr>
        <p:blipFill>
          <a:blip r:embed="rId2"/>
          <a:srcRect/>
          <a:stretch>
            <a:fillRect/>
          </a:stretch>
        </p:blipFill>
        <p:spPr bwMode="auto">
          <a:xfrm>
            <a:off x="990600" y="2547938"/>
            <a:ext cx="7748588" cy="4081462"/>
          </a:xfrm>
          <a:prstGeom prst="rect">
            <a:avLst/>
          </a:prstGeom>
          <a:noFill/>
          <a:ln w="9525">
            <a:solidFill>
              <a:schemeClr val="tx1"/>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sz="4000"/>
              <a:t>Some Basic Intensity (Gray-level) Transformation Functions</a:t>
            </a:r>
          </a:p>
        </p:txBody>
      </p:sp>
      <p:sp>
        <p:nvSpPr>
          <p:cNvPr id="12291" name="Content Placeholder 2"/>
          <p:cNvSpPr>
            <a:spLocks noGrp="1"/>
          </p:cNvSpPr>
          <p:nvPr>
            <p:ph idx="1"/>
          </p:nvPr>
        </p:nvSpPr>
        <p:spPr>
          <a:xfrm>
            <a:off x="457200" y="1600200"/>
            <a:ext cx="8229600" cy="4191000"/>
          </a:xfrm>
        </p:spPr>
        <p:txBody>
          <a:bodyPr>
            <a:normAutofit fontScale="92500" lnSpcReduction="20000"/>
          </a:bodyPr>
          <a:lstStyle/>
          <a:p>
            <a:pPr algn="just"/>
            <a:r>
              <a:rPr lang="en-US" sz="2500"/>
              <a:t>The three basic types of functions used frequently for image enhancement:</a:t>
            </a:r>
          </a:p>
          <a:p>
            <a:pPr lvl="1" algn="just"/>
            <a:r>
              <a:rPr lang="en-US" sz="2000"/>
              <a:t>Linear Functions: </a:t>
            </a:r>
          </a:p>
          <a:p>
            <a:pPr lvl="2" algn="just"/>
            <a:r>
              <a:rPr lang="en-US" sz="2000"/>
              <a:t>Negative Transformation</a:t>
            </a:r>
          </a:p>
          <a:p>
            <a:pPr lvl="2" algn="just"/>
            <a:r>
              <a:rPr lang="en-US" sz="2000"/>
              <a:t>Identity Transformation</a:t>
            </a:r>
          </a:p>
          <a:p>
            <a:pPr lvl="1" algn="just"/>
            <a:r>
              <a:rPr lang="en-US" sz="2000"/>
              <a:t>Logarithmic Functions:</a:t>
            </a:r>
          </a:p>
          <a:p>
            <a:pPr lvl="2" algn="just"/>
            <a:r>
              <a:rPr lang="en-US" sz="2000"/>
              <a:t>Log Transformation</a:t>
            </a:r>
          </a:p>
          <a:p>
            <a:pPr lvl="2" algn="just"/>
            <a:r>
              <a:rPr lang="en-US" sz="2000"/>
              <a:t>Inverse-log Transformation</a:t>
            </a:r>
          </a:p>
          <a:p>
            <a:pPr lvl="1" algn="just"/>
            <a:r>
              <a:rPr lang="en-US" sz="2000"/>
              <a:t>Power-Law Functions:</a:t>
            </a:r>
          </a:p>
          <a:p>
            <a:pPr lvl="2" algn="just"/>
            <a:r>
              <a:rPr lang="en-US" sz="2000"/>
              <a:t>n</a:t>
            </a:r>
            <a:r>
              <a:rPr lang="en-US" sz="2000" baseline="30000"/>
              <a:t>th</a:t>
            </a:r>
            <a:r>
              <a:rPr lang="en-US" sz="2000"/>
              <a:t> power transformation</a:t>
            </a:r>
          </a:p>
          <a:p>
            <a:pPr lvl="2" algn="just"/>
            <a:r>
              <a:rPr lang="en-US" sz="2000"/>
              <a:t>n</a:t>
            </a:r>
            <a:r>
              <a:rPr lang="en-US" sz="2000" baseline="30000"/>
              <a:t>th</a:t>
            </a:r>
            <a:r>
              <a:rPr lang="en-US" sz="2000"/>
              <a:t> root transformation</a:t>
            </a:r>
          </a:p>
          <a:p>
            <a:pPr lvl="2" algn="just">
              <a:buFontTx/>
              <a:buNone/>
            </a:pPr>
            <a:endParaRPr lang="en-US" sz="1700"/>
          </a:p>
          <a:p>
            <a:pPr algn="just"/>
            <a:endParaRPr lang="en-US" sz="2500"/>
          </a:p>
        </p:txBody>
      </p:sp>
      <p:sp>
        <p:nvSpPr>
          <p:cNvPr id="2" name="Footer Placeholder 1">
            <a:extLst>
              <a:ext uri="{FF2B5EF4-FFF2-40B4-BE49-F238E27FC236}">
                <a16:creationId xmlns:a16="http://schemas.microsoft.com/office/drawing/2014/main" id="{6239E3F0-6566-4228-99D2-64DB6E4C8E55}"/>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6BBBB2BC-B55B-4E11-84E2-D73A724AEDC5}"/>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Linear Functions</a:t>
            </a:r>
          </a:p>
        </p:txBody>
      </p:sp>
      <p:sp>
        <p:nvSpPr>
          <p:cNvPr id="13315" name="Content Placeholder 2"/>
          <p:cNvSpPr>
            <a:spLocks noGrp="1"/>
          </p:cNvSpPr>
          <p:nvPr>
            <p:ph idx="1"/>
          </p:nvPr>
        </p:nvSpPr>
        <p:spPr/>
        <p:txBody>
          <a:bodyPr/>
          <a:lstStyle/>
          <a:p>
            <a:r>
              <a:rPr lang="en-US" b="1"/>
              <a:t>Identity Function</a:t>
            </a:r>
          </a:p>
          <a:p>
            <a:pPr lvl="1"/>
            <a:r>
              <a:rPr lang="en-US"/>
              <a:t>Output intensities are identical to input intensities</a:t>
            </a:r>
          </a:p>
          <a:p>
            <a:pPr lvl="1"/>
            <a:r>
              <a:rPr lang="en-US"/>
              <a:t>This function doesn’t have an effect on an image, it was included in the graph only for completeness</a:t>
            </a:r>
          </a:p>
          <a:p>
            <a:pPr lvl="1"/>
            <a:r>
              <a:rPr lang="en-US"/>
              <a:t>Its expression:</a:t>
            </a:r>
          </a:p>
          <a:p>
            <a:pPr lvl="1">
              <a:buFontTx/>
              <a:buNone/>
            </a:pPr>
            <a:r>
              <a:rPr lang="en-US" b="1">
                <a:solidFill>
                  <a:srgbClr val="FF0000"/>
                </a:solidFill>
              </a:rPr>
              <a:t>		s = r</a:t>
            </a:r>
          </a:p>
        </p:txBody>
      </p:sp>
      <p:sp>
        <p:nvSpPr>
          <p:cNvPr id="2" name="Footer Placeholder 1">
            <a:extLst>
              <a:ext uri="{FF2B5EF4-FFF2-40B4-BE49-F238E27FC236}">
                <a16:creationId xmlns:a16="http://schemas.microsoft.com/office/drawing/2014/main" id="{6AE0F93D-2911-446E-8B81-6B89D653241B}"/>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41D29645-6530-422E-AC88-046A68150986}"/>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Linear Functions</a:t>
            </a:r>
          </a:p>
        </p:txBody>
      </p:sp>
      <p:sp>
        <p:nvSpPr>
          <p:cNvPr id="14339" name="Content Placeholder 2"/>
          <p:cNvSpPr>
            <a:spLocks noGrp="1"/>
          </p:cNvSpPr>
          <p:nvPr>
            <p:ph idx="1"/>
          </p:nvPr>
        </p:nvSpPr>
        <p:spPr/>
        <p:txBody>
          <a:bodyPr>
            <a:normAutofit fontScale="70000" lnSpcReduction="20000"/>
          </a:bodyPr>
          <a:lstStyle/>
          <a:p>
            <a:r>
              <a:rPr lang="en-US" sz="2500" b="1" dirty="0"/>
              <a:t>Image Negatives (Negative Transformation)</a:t>
            </a:r>
          </a:p>
          <a:p>
            <a:pPr lvl="1"/>
            <a:r>
              <a:rPr lang="en-US" sz="2000" dirty="0"/>
              <a:t>The negative of an image with gray level in the range [0, L-1], where L = Largest value in an image, is obtained by using the negative transformation’s expression:</a:t>
            </a:r>
          </a:p>
          <a:p>
            <a:pPr lvl="1"/>
            <a:endParaRPr lang="en-US" sz="2000" dirty="0"/>
          </a:p>
          <a:p>
            <a:pPr lvl="1">
              <a:buFontTx/>
              <a:buNone/>
            </a:pPr>
            <a:r>
              <a:rPr lang="en-US" sz="2000" dirty="0"/>
              <a:t>				</a:t>
            </a:r>
            <a:r>
              <a:rPr lang="en-US" sz="3600" b="1" dirty="0">
                <a:solidFill>
                  <a:srgbClr val="FF0000"/>
                </a:solidFill>
              </a:rPr>
              <a:t>s = L – 1 – r</a:t>
            </a:r>
          </a:p>
          <a:p>
            <a:pPr lvl="1">
              <a:buFontTx/>
              <a:buNone/>
            </a:pPr>
            <a:endParaRPr lang="en-US" sz="2000" b="1" dirty="0">
              <a:solidFill>
                <a:srgbClr val="FF0000"/>
              </a:solidFill>
            </a:endParaRPr>
          </a:p>
          <a:p>
            <a:pPr lvl="1">
              <a:buFontTx/>
              <a:buNone/>
            </a:pPr>
            <a:r>
              <a:rPr lang="en-US" sz="2000" dirty="0"/>
              <a:t>	Which reverses the intensity levels of an input image, in this manner produces the equivalent of a photographic negative.</a:t>
            </a:r>
          </a:p>
          <a:p>
            <a:pPr lvl="1">
              <a:buFontTx/>
              <a:buNone/>
            </a:pPr>
            <a:endParaRPr lang="en-US" sz="2000" dirty="0"/>
          </a:p>
          <a:p>
            <a:pPr lvl="1"/>
            <a:r>
              <a:rPr lang="en-US" sz="2000" dirty="0"/>
              <a:t>The negative transformation is suitable for enhancing white or gray detail embedded in dark regions of an image, especially when the black area are dominant in size</a:t>
            </a:r>
          </a:p>
        </p:txBody>
      </p:sp>
      <p:sp>
        <p:nvSpPr>
          <p:cNvPr id="2" name="Footer Placeholder 1">
            <a:extLst>
              <a:ext uri="{FF2B5EF4-FFF2-40B4-BE49-F238E27FC236}">
                <a16:creationId xmlns:a16="http://schemas.microsoft.com/office/drawing/2014/main" id="{C64A0C77-374B-4D07-B43F-D16C7F11F05C}"/>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353624C9-9C05-45BE-8C71-EDC32C86B27A}"/>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Image Negative</a:t>
            </a:r>
          </a:p>
        </p:txBody>
      </p:sp>
      <p:sp>
        <p:nvSpPr>
          <p:cNvPr id="144387" name="Rectangle 3"/>
          <p:cNvSpPr>
            <a:spLocks noGrp="1" noChangeArrowheads="1"/>
          </p:cNvSpPr>
          <p:nvPr>
            <p:ph idx="1"/>
          </p:nvPr>
        </p:nvSpPr>
        <p:spPr/>
        <p:txBody>
          <a:bodyPr/>
          <a:lstStyle/>
          <a:p>
            <a:endParaRPr lang="en-US"/>
          </a:p>
        </p:txBody>
      </p:sp>
      <p:sp>
        <p:nvSpPr>
          <p:cNvPr id="2" name="Footer Placeholder 1">
            <a:extLst>
              <a:ext uri="{FF2B5EF4-FFF2-40B4-BE49-F238E27FC236}">
                <a16:creationId xmlns:a16="http://schemas.microsoft.com/office/drawing/2014/main" id="{BFDAE1AB-33BE-49FA-A089-1A9880BDD10A}"/>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2EAACB16-DAE8-48C3-8DEC-088B4BBB1780}"/>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144388" name="Picture 4"/>
          <p:cNvPicPr>
            <a:picLocks noChangeAspect="1" noChangeArrowheads="1"/>
          </p:cNvPicPr>
          <p:nvPr/>
        </p:nvPicPr>
        <p:blipFill>
          <a:blip r:embed="rId2"/>
          <a:srcRect/>
          <a:stretch>
            <a:fillRect/>
          </a:stretch>
        </p:blipFill>
        <p:spPr bwMode="auto">
          <a:xfrm>
            <a:off x="533400" y="1524000"/>
            <a:ext cx="7848600" cy="4030663"/>
          </a:xfrm>
          <a:prstGeom prst="rect">
            <a:avLst/>
          </a:prstGeom>
          <a:noFill/>
          <a:ln w="9525">
            <a:noFill/>
            <a:miter lim="800000"/>
            <a:headEnd/>
            <a:tailEnd/>
          </a:ln>
          <a:effectLst/>
        </p:spPr>
      </p:pic>
      <p:sp>
        <p:nvSpPr>
          <p:cNvPr id="144389" name="Rectangle 5"/>
          <p:cNvSpPr>
            <a:spLocks noChangeArrowheads="1"/>
          </p:cNvSpPr>
          <p:nvPr/>
        </p:nvSpPr>
        <p:spPr bwMode="auto">
          <a:xfrm>
            <a:off x="1676400" y="5715000"/>
            <a:ext cx="5334000" cy="457200"/>
          </a:xfrm>
          <a:prstGeom prst="rect">
            <a:avLst/>
          </a:prstGeom>
          <a:noFill/>
          <a:ln w="9525">
            <a:noFill/>
            <a:miter lim="800000"/>
            <a:headEnd/>
            <a:tailEnd/>
          </a:ln>
          <a:effectLst/>
        </p:spPr>
        <p:txBody>
          <a:bodyPr>
            <a:spAutoFit/>
          </a:bodyPr>
          <a:lstStyle/>
          <a:p>
            <a:r>
              <a:rPr lang="en-US" sz="2400" dirty="0"/>
              <a:t>Image Negative:      s = L – 1 – 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Logarithmic Transformations</a:t>
            </a:r>
          </a:p>
        </p:txBody>
      </p:sp>
      <p:sp>
        <p:nvSpPr>
          <p:cNvPr id="15363" name="Content Placeholder 2"/>
          <p:cNvSpPr>
            <a:spLocks noGrp="1"/>
          </p:cNvSpPr>
          <p:nvPr>
            <p:ph idx="1"/>
          </p:nvPr>
        </p:nvSpPr>
        <p:spPr/>
        <p:txBody>
          <a:bodyPr>
            <a:normAutofit fontScale="85000" lnSpcReduction="20000"/>
          </a:bodyPr>
          <a:lstStyle/>
          <a:p>
            <a:r>
              <a:rPr lang="en-US" sz="2500" b="1"/>
              <a:t>Log Transformation</a:t>
            </a:r>
          </a:p>
          <a:p>
            <a:pPr>
              <a:buFontTx/>
              <a:buNone/>
            </a:pPr>
            <a:r>
              <a:rPr lang="en-US" sz="2500"/>
              <a:t>	The general form of the log transformation:</a:t>
            </a:r>
          </a:p>
          <a:p>
            <a:pPr>
              <a:buFontTx/>
              <a:buNone/>
            </a:pPr>
            <a:r>
              <a:rPr lang="en-US" sz="2500"/>
              <a:t>			</a:t>
            </a:r>
            <a:r>
              <a:rPr lang="en-US" sz="2500" b="1">
                <a:solidFill>
                  <a:srgbClr val="FF0000"/>
                </a:solidFill>
              </a:rPr>
              <a:t>s = c log (1+r)</a:t>
            </a:r>
          </a:p>
          <a:p>
            <a:pPr>
              <a:buFontTx/>
              <a:buNone/>
            </a:pPr>
            <a:endParaRPr lang="en-US" sz="2500"/>
          </a:p>
          <a:p>
            <a:pPr>
              <a:buFontTx/>
              <a:buNone/>
            </a:pPr>
            <a:r>
              <a:rPr lang="en-US" sz="2500"/>
              <a:t>	Where c is a constant, and r ≥ 0</a:t>
            </a:r>
          </a:p>
          <a:p>
            <a:pPr lvl="1"/>
            <a:r>
              <a:rPr lang="en-US" sz="2100"/>
              <a:t>Log curve maps  a narrow range of low gray-level values in the input image into a wider range of the output levels.</a:t>
            </a:r>
          </a:p>
          <a:p>
            <a:pPr lvl="1"/>
            <a:r>
              <a:rPr lang="en-US" sz="2100"/>
              <a:t>Used to expand the values of dark pixels in an image while compressing the higher-level values.</a:t>
            </a:r>
          </a:p>
          <a:p>
            <a:pPr lvl="1"/>
            <a:r>
              <a:rPr lang="en-US" sz="2100"/>
              <a:t>It compresses the dynamic range of images with large variations in pixel values.</a:t>
            </a:r>
          </a:p>
          <a:p>
            <a:pPr lvl="1">
              <a:buFontTx/>
              <a:buNone/>
            </a:pPr>
            <a:endParaRPr lang="en-US" sz="2100"/>
          </a:p>
          <a:p>
            <a:pPr>
              <a:buFontTx/>
              <a:buNone/>
            </a:pPr>
            <a:endParaRPr lang="en-US" sz="2500"/>
          </a:p>
          <a:p>
            <a:pPr>
              <a:buFontTx/>
              <a:buNone/>
            </a:pPr>
            <a:endParaRPr lang="en-US" sz="2500"/>
          </a:p>
          <a:p>
            <a:pPr>
              <a:buFontTx/>
              <a:buNone/>
            </a:pPr>
            <a:endParaRPr lang="en-US" sz="2500"/>
          </a:p>
        </p:txBody>
      </p:sp>
      <p:sp>
        <p:nvSpPr>
          <p:cNvPr id="2" name="Footer Placeholder 1">
            <a:extLst>
              <a:ext uri="{FF2B5EF4-FFF2-40B4-BE49-F238E27FC236}">
                <a16:creationId xmlns:a16="http://schemas.microsoft.com/office/drawing/2014/main" id="{029A5F3F-0A6A-4CB1-B70D-5C34BBC05921}"/>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A4675A1A-A9DC-4DA1-BCFA-CC4085EE1B67}"/>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Log Transformation</a:t>
            </a:r>
          </a:p>
        </p:txBody>
      </p:sp>
      <p:sp>
        <p:nvSpPr>
          <p:cNvPr id="145411" name="Rectangle 3"/>
          <p:cNvSpPr>
            <a:spLocks noGrp="1" noChangeArrowheads="1"/>
          </p:cNvSpPr>
          <p:nvPr>
            <p:ph idx="1"/>
          </p:nvPr>
        </p:nvSpPr>
        <p:spPr>
          <a:xfrm>
            <a:off x="457200" y="1600200"/>
            <a:ext cx="7543800" cy="1828800"/>
          </a:xfrm>
        </p:spPr>
        <p:txBody>
          <a:bodyPr>
            <a:normAutofit lnSpcReduction="10000"/>
          </a:bodyPr>
          <a:lstStyle/>
          <a:p>
            <a:pPr algn="ctr">
              <a:buFont typeface="Wingdings" pitchFamily="2" charset="2"/>
              <a:buNone/>
            </a:pPr>
            <a:r>
              <a:rPr lang="en-US" sz="2600" i="1"/>
              <a:t>s </a:t>
            </a:r>
            <a:r>
              <a:rPr lang="en-US" sz="2600"/>
              <a:t>= </a:t>
            </a:r>
            <a:r>
              <a:rPr lang="en-US" sz="2600" i="1"/>
              <a:t>c </a:t>
            </a:r>
            <a:r>
              <a:rPr lang="en-US" sz="2600"/>
              <a:t>log(1+</a:t>
            </a:r>
            <a:r>
              <a:rPr lang="en-US" sz="2600" i="1"/>
              <a:t>r</a:t>
            </a:r>
            <a:r>
              <a:rPr lang="en-US" sz="2600"/>
              <a:t>)</a:t>
            </a:r>
          </a:p>
          <a:p>
            <a:pPr algn="ctr">
              <a:buFont typeface="Wingdings" pitchFamily="2" charset="2"/>
              <a:buNone/>
            </a:pPr>
            <a:r>
              <a:rPr lang="en-US" sz="2200"/>
              <a:t>c: constant</a:t>
            </a:r>
            <a:endParaRPr lang="en-US" sz="2600"/>
          </a:p>
          <a:p>
            <a:r>
              <a:rPr lang="en-US" sz="2600"/>
              <a:t>Compresses the dynamic range of images with large variations in pixel values</a:t>
            </a:r>
          </a:p>
          <a:p>
            <a:endParaRPr lang="en-US" sz="2600"/>
          </a:p>
        </p:txBody>
      </p:sp>
      <p:sp>
        <p:nvSpPr>
          <p:cNvPr id="2" name="Footer Placeholder 1">
            <a:extLst>
              <a:ext uri="{FF2B5EF4-FFF2-40B4-BE49-F238E27FC236}">
                <a16:creationId xmlns:a16="http://schemas.microsoft.com/office/drawing/2014/main" id="{16424EAF-A2A8-4E5C-B43A-7E49FDC9CCF4}"/>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DE40FDFD-B482-4E88-930E-B43F1FCCC03F}"/>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145412" name="Picture 4"/>
          <p:cNvPicPr>
            <a:picLocks noChangeAspect="1" noChangeArrowheads="1"/>
          </p:cNvPicPr>
          <p:nvPr/>
        </p:nvPicPr>
        <p:blipFill>
          <a:blip r:embed="rId2"/>
          <a:srcRect/>
          <a:stretch>
            <a:fillRect/>
          </a:stretch>
        </p:blipFill>
        <p:spPr bwMode="auto">
          <a:xfrm>
            <a:off x="1066800" y="3505200"/>
            <a:ext cx="7162800" cy="31623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Logarithmic Transformations</a:t>
            </a:r>
          </a:p>
        </p:txBody>
      </p:sp>
      <p:sp>
        <p:nvSpPr>
          <p:cNvPr id="17411" name="Content Placeholder 2"/>
          <p:cNvSpPr>
            <a:spLocks noGrp="1"/>
          </p:cNvSpPr>
          <p:nvPr>
            <p:ph idx="1"/>
          </p:nvPr>
        </p:nvSpPr>
        <p:spPr>
          <a:xfrm>
            <a:off x="457200" y="1524000"/>
            <a:ext cx="8229600" cy="4602163"/>
          </a:xfrm>
        </p:spPr>
        <p:txBody>
          <a:bodyPr/>
          <a:lstStyle/>
          <a:p>
            <a:r>
              <a:rPr lang="en-US" sz="2500" b="1"/>
              <a:t>Inverse Logarithm Transformation</a:t>
            </a:r>
          </a:p>
          <a:p>
            <a:pPr lvl="1"/>
            <a:r>
              <a:rPr lang="en-US" sz="2500"/>
              <a:t>Do opposite to the log transformations</a:t>
            </a:r>
          </a:p>
          <a:p>
            <a:pPr lvl="1"/>
            <a:r>
              <a:rPr lang="en-US" sz="2500"/>
              <a:t>Used to expand the values of high pixels in an image while compressing the darker-level values.</a:t>
            </a:r>
          </a:p>
          <a:p>
            <a:pPr lvl="1"/>
            <a:endParaRPr lang="en-US" sz="2100" b="1"/>
          </a:p>
          <a:p>
            <a:pPr lvl="1">
              <a:buFontTx/>
              <a:buNone/>
            </a:pPr>
            <a:endParaRPr lang="en-US" sz="2100"/>
          </a:p>
          <a:p>
            <a:pPr>
              <a:buFontTx/>
              <a:buNone/>
            </a:pPr>
            <a:endParaRPr lang="en-US" sz="2500"/>
          </a:p>
          <a:p>
            <a:pPr>
              <a:buFontTx/>
              <a:buNone/>
            </a:pPr>
            <a:endParaRPr lang="en-US" sz="2500"/>
          </a:p>
          <a:p>
            <a:pPr>
              <a:buFontTx/>
              <a:buNone/>
            </a:pPr>
            <a:endParaRPr lang="en-US" sz="2500"/>
          </a:p>
        </p:txBody>
      </p:sp>
      <p:sp>
        <p:nvSpPr>
          <p:cNvPr id="2" name="Footer Placeholder 1">
            <a:extLst>
              <a:ext uri="{FF2B5EF4-FFF2-40B4-BE49-F238E27FC236}">
                <a16:creationId xmlns:a16="http://schemas.microsoft.com/office/drawing/2014/main" id="{8ED6737A-3047-4DA1-9473-7781B25C76D9}"/>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1FF51A06-F8EF-4D77-A691-1618540BD0B6}"/>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Power-Law Transformations</a:t>
            </a:r>
          </a:p>
        </p:txBody>
      </p:sp>
      <p:sp>
        <p:nvSpPr>
          <p:cNvPr id="18435" name="Content Placeholder 2"/>
          <p:cNvSpPr>
            <a:spLocks noGrp="1"/>
          </p:cNvSpPr>
          <p:nvPr>
            <p:ph idx="1"/>
          </p:nvPr>
        </p:nvSpPr>
        <p:spPr/>
        <p:txBody>
          <a:bodyPr/>
          <a:lstStyle/>
          <a:p>
            <a:r>
              <a:rPr lang="en-US" sz="3000"/>
              <a:t>Power-law transformations have the basic form of: </a:t>
            </a:r>
          </a:p>
          <a:p>
            <a:pPr>
              <a:buFontTx/>
              <a:buNone/>
            </a:pPr>
            <a:r>
              <a:rPr lang="en-US" sz="3000" b="1">
                <a:solidFill>
                  <a:srgbClr val="FF0000"/>
                </a:solidFill>
              </a:rPr>
              <a:t>		s = c.r</a:t>
            </a:r>
            <a:r>
              <a:rPr lang="el-GR" sz="3000" b="1" baseline="30000">
                <a:solidFill>
                  <a:srgbClr val="FF0000"/>
                </a:solidFill>
              </a:rPr>
              <a:t>ᵞ</a:t>
            </a:r>
            <a:endParaRPr lang="en-US" sz="3000" b="1" baseline="30000">
              <a:solidFill>
                <a:srgbClr val="FF0000"/>
              </a:solidFill>
            </a:endParaRPr>
          </a:p>
          <a:p>
            <a:pPr>
              <a:buFontTx/>
              <a:buNone/>
            </a:pPr>
            <a:r>
              <a:rPr lang="en-US" sz="3000"/>
              <a:t>	Where c and </a:t>
            </a:r>
            <a:r>
              <a:rPr lang="el-GR" sz="3000"/>
              <a:t>ᵞ</a:t>
            </a:r>
            <a:r>
              <a:rPr lang="en-US" sz="3000"/>
              <a:t> are positive constants</a:t>
            </a:r>
          </a:p>
          <a:p>
            <a:pPr>
              <a:buFontTx/>
              <a:buNone/>
            </a:pPr>
            <a:endParaRPr lang="en-US" sz="3000"/>
          </a:p>
          <a:p>
            <a:pPr>
              <a:buFontTx/>
              <a:buNone/>
            </a:pPr>
            <a:endParaRPr lang="en-US" sz="3000"/>
          </a:p>
          <a:p>
            <a:pPr>
              <a:buFontTx/>
              <a:buNone/>
            </a:pPr>
            <a:endParaRPr lang="en-US" sz="3000"/>
          </a:p>
        </p:txBody>
      </p:sp>
      <p:sp>
        <p:nvSpPr>
          <p:cNvPr id="2" name="Footer Placeholder 1">
            <a:extLst>
              <a:ext uri="{FF2B5EF4-FFF2-40B4-BE49-F238E27FC236}">
                <a16:creationId xmlns:a16="http://schemas.microsoft.com/office/drawing/2014/main" id="{12510CBD-C01E-4EF9-A792-8F0FDBC0D062}"/>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FA51570D-C83B-4236-8F00-018D5FCDAC21}"/>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US" dirty="0"/>
              <a:t>What is Image Enhancement?</a:t>
            </a:r>
          </a:p>
        </p:txBody>
      </p:sp>
      <p:sp>
        <p:nvSpPr>
          <p:cNvPr id="3075" name="Content Placeholder 2"/>
          <p:cNvSpPr>
            <a:spLocks noGrp="1"/>
          </p:cNvSpPr>
          <p:nvPr>
            <p:ph idx="1"/>
          </p:nvPr>
        </p:nvSpPr>
        <p:spPr/>
        <p:txBody>
          <a:bodyPr/>
          <a:lstStyle/>
          <a:p>
            <a:r>
              <a:rPr lang="en-US" b="1" dirty="0"/>
              <a:t>Image Enhancement:</a:t>
            </a:r>
            <a:r>
              <a:rPr lang="en-US" dirty="0"/>
              <a:t> is the process that improves the quality of the image for a specific application.</a:t>
            </a:r>
          </a:p>
        </p:txBody>
      </p:sp>
      <p:sp>
        <p:nvSpPr>
          <p:cNvPr id="2" name="Footer Placeholder 1">
            <a:extLst>
              <a:ext uri="{FF2B5EF4-FFF2-40B4-BE49-F238E27FC236}">
                <a16:creationId xmlns:a16="http://schemas.microsoft.com/office/drawing/2014/main" id="{1E623AEF-9910-447C-A41A-4F0A6AA5C4E4}"/>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E38E6695-DDC8-4976-8196-54537F746B2E}"/>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Power-Law Transformations</a:t>
            </a:r>
          </a:p>
        </p:txBody>
      </p:sp>
      <p:sp>
        <p:nvSpPr>
          <p:cNvPr id="19459" name="Content Placeholder 2"/>
          <p:cNvSpPr>
            <a:spLocks noGrp="1"/>
          </p:cNvSpPr>
          <p:nvPr>
            <p:ph idx="1"/>
          </p:nvPr>
        </p:nvSpPr>
        <p:spPr>
          <a:xfrm>
            <a:off x="457200" y="1600200"/>
            <a:ext cx="8229600" cy="1447800"/>
          </a:xfrm>
        </p:spPr>
        <p:txBody>
          <a:bodyPr/>
          <a:lstStyle/>
          <a:p>
            <a:r>
              <a:rPr lang="en-US" sz="3000"/>
              <a:t>Different transformation curves are obtained by varying </a:t>
            </a:r>
            <a:r>
              <a:rPr lang="el-GR" sz="3000"/>
              <a:t>ᵞ</a:t>
            </a:r>
            <a:r>
              <a:rPr lang="en-US" sz="3000"/>
              <a:t> (gamma)</a:t>
            </a:r>
          </a:p>
          <a:p>
            <a:pPr>
              <a:buFontTx/>
              <a:buNone/>
            </a:pPr>
            <a:endParaRPr lang="en-US" sz="3000"/>
          </a:p>
          <a:p>
            <a:pPr>
              <a:buFontTx/>
              <a:buNone/>
            </a:pPr>
            <a:endParaRPr lang="en-US" sz="3000"/>
          </a:p>
        </p:txBody>
      </p:sp>
      <p:sp>
        <p:nvSpPr>
          <p:cNvPr id="2" name="Footer Placeholder 1">
            <a:extLst>
              <a:ext uri="{FF2B5EF4-FFF2-40B4-BE49-F238E27FC236}">
                <a16:creationId xmlns:a16="http://schemas.microsoft.com/office/drawing/2014/main" id="{016848E6-D712-4D70-BE61-835842FB8106}"/>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C399AF2F-9873-4F52-81DD-DA5862781B48}"/>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19460" name="Picture 2"/>
          <p:cNvPicPr>
            <a:picLocks noChangeAspect="1" noChangeArrowheads="1"/>
          </p:cNvPicPr>
          <p:nvPr/>
        </p:nvPicPr>
        <p:blipFill>
          <a:blip r:embed="rId2"/>
          <a:srcRect/>
          <a:stretch>
            <a:fillRect/>
          </a:stretch>
        </p:blipFill>
        <p:spPr bwMode="auto">
          <a:xfrm>
            <a:off x="838200" y="2886075"/>
            <a:ext cx="7162800" cy="3590925"/>
          </a:xfrm>
          <a:prstGeom prst="rect">
            <a:avLst/>
          </a:prstGeom>
          <a:noFill/>
          <a:ln w="9525">
            <a:solidFill>
              <a:schemeClr val="tx1"/>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Power-Law Transformations</a:t>
            </a:r>
          </a:p>
        </p:txBody>
      </p:sp>
      <p:sp>
        <p:nvSpPr>
          <p:cNvPr id="20483" name="Content Placeholder 2"/>
          <p:cNvSpPr>
            <a:spLocks noGrp="1"/>
          </p:cNvSpPr>
          <p:nvPr>
            <p:ph idx="1"/>
          </p:nvPr>
        </p:nvSpPr>
        <p:spPr>
          <a:xfrm>
            <a:off x="457200" y="1600200"/>
            <a:ext cx="8229600" cy="4648200"/>
          </a:xfrm>
        </p:spPr>
        <p:txBody>
          <a:bodyPr>
            <a:normAutofit fontScale="92500"/>
          </a:bodyPr>
          <a:lstStyle/>
          <a:p>
            <a:pPr algn="just"/>
            <a:r>
              <a:rPr lang="en-US" sz="1800" dirty="0"/>
              <a:t>Variety of devices used for </a:t>
            </a:r>
            <a:r>
              <a:rPr lang="en-US" sz="1800" b="1" dirty="0"/>
              <a:t>image capture, printing and display </a:t>
            </a:r>
            <a:r>
              <a:rPr lang="en-US" sz="1800" dirty="0"/>
              <a:t>respond according to a power law. The process used to correct this power-law response phenomena is called </a:t>
            </a:r>
            <a:r>
              <a:rPr lang="en-US" sz="1800" b="1" i="1" dirty="0">
                <a:solidFill>
                  <a:srgbClr val="FF0000"/>
                </a:solidFill>
              </a:rPr>
              <a:t>gamma correction</a:t>
            </a:r>
            <a:r>
              <a:rPr lang="en-US" sz="1800" i="1" dirty="0"/>
              <a:t>.</a:t>
            </a:r>
          </a:p>
          <a:p>
            <a:pPr algn="just">
              <a:buNone/>
            </a:pPr>
            <a:endParaRPr lang="en-US" sz="1800" i="1" dirty="0"/>
          </a:p>
          <a:p>
            <a:pPr algn="just"/>
            <a:r>
              <a:rPr lang="en-US" sz="1800" i="1" dirty="0"/>
              <a:t> </a:t>
            </a:r>
            <a:r>
              <a:rPr lang="en-US" sz="1800" dirty="0"/>
              <a:t>For example, cathode ray tube (CRT) devices have an intensity-to-voltage response that is a power function, with exponents varying from approximately 1.8 to 2.5.With reference to the curve for g=2.5 in Fig. 3.6, we see that such display systems would tend to produce images that are darker than intended. This effect is illustrated in Fig. 3.7. Figure 3.7(a) shows a simple gray-scale linear wedge input into a CRT monitor. As expected, the output of the monitor appears darker than the input, as shown in Fig. 3.7(b). Gamma correction</a:t>
            </a:r>
          </a:p>
          <a:p>
            <a:pPr algn="just">
              <a:buFontTx/>
              <a:buNone/>
            </a:pPr>
            <a:r>
              <a:rPr lang="en-US" sz="1800" dirty="0"/>
              <a:t>	in this case is straightforward. All we need to do is preprocess the input  image before inputting it into the monitor by performing the transformation. The result is shown in Fig. 3.7(c).When input into the same monitor, this gamma-corrected input produces an output that is close in appearance to the original image, as shown in Fig. 3.7(d).</a:t>
            </a:r>
          </a:p>
          <a:p>
            <a:pPr algn="just">
              <a:buFontTx/>
              <a:buNone/>
            </a:pPr>
            <a:endParaRPr lang="en-US" sz="1800" dirty="0"/>
          </a:p>
          <a:p>
            <a:pPr algn="just">
              <a:buFontTx/>
              <a:buNone/>
            </a:pPr>
            <a:endParaRPr lang="en-US" sz="1800" dirty="0"/>
          </a:p>
        </p:txBody>
      </p:sp>
      <p:sp>
        <p:nvSpPr>
          <p:cNvPr id="2" name="Footer Placeholder 1">
            <a:extLst>
              <a:ext uri="{FF2B5EF4-FFF2-40B4-BE49-F238E27FC236}">
                <a16:creationId xmlns:a16="http://schemas.microsoft.com/office/drawing/2014/main" id="{36DF5A23-522E-4B29-B1F0-CCD7A62FBE57}"/>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FC712CAD-3AB5-4386-8F09-6BF4C3CE5CEA}"/>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Power-Law Transformation</a:t>
            </a:r>
          </a:p>
        </p:txBody>
      </p:sp>
      <p:sp>
        <p:nvSpPr>
          <p:cNvPr id="2" name="Footer Placeholder 1">
            <a:extLst>
              <a:ext uri="{FF2B5EF4-FFF2-40B4-BE49-F238E27FC236}">
                <a16:creationId xmlns:a16="http://schemas.microsoft.com/office/drawing/2014/main" id="{85221B29-50A1-4136-B0FB-EE97EB573EB5}"/>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ABD6698F-E012-4E7F-86DF-E8D97E5452B2}"/>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21507" name="Picture 2"/>
          <p:cNvPicPr>
            <a:picLocks noChangeAspect="1" noChangeArrowheads="1"/>
          </p:cNvPicPr>
          <p:nvPr/>
        </p:nvPicPr>
        <p:blipFill>
          <a:blip r:embed="rId2"/>
          <a:srcRect/>
          <a:stretch>
            <a:fillRect/>
          </a:stretch>
        </p:blipFill>
        <p:spPr bwMode="auto">
          <a:xfrm>
            <a:off x="990600" y="1752600"/>
            <a:ext cx="6934200" cy="4724400"/>
          </a:xfrm>
          <a:prstGeom prst="rect">
            <a:avLst/>
          </a:prstGeom>
          <a:noFill/>
          <a:ln w="9525">
            <a:solidFill>
              <a:schemeClr val="tx1"/>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Power-Law Transformation</a:t>
            </a:r>
          </a:p>
        </p:txBody>
      </p:sp>
      <p:sp>
        <p:nvSpPr>
          <p:cNvPr id="22531" name="Content Placeholder 2"/>
          <p:cNvSpPr>
            <a:spLocks noGrp="1"/>
          </p:cNvSpPr>
          <p:nvPr>
            <p:ph idx="1"/>
          </p:nvPr>
        </p:nvSpPr>
        <p:spPr>
          <a:xfrm>
            <a:off x="457200" y="1600200"/>
            <a:ext cx="2209800" cy="4038600"/>
          </a:xfrm>
        </p:spPr>
        <p:txBody>
          <a:bodyPr/>
          <a:lstStyle/>
          <a:p>
            <a:pPr algn="just"/>
            <a:r>
              <a:rPr lang="en-US" sz="1800"/>
              <a:t>In addition to</a:t>
            </a:r>
          </a:p>
          <a:p>
            <a:pPr algn="just">
              <a:buFontTx/>
              <a:buNone/>
            </a:pPr>
            <a:r>
              <a:rPr lang="en-US" sz="1800"/>
              <a:t>	gamma </a:t>
            </a:r>
          </a:p>
          <a:p>
            <a:pPr algn="just">
              <a:buFontTx/>
              <a:buNone/>
            </a:pPr>
            <a:r>
              <a:rPr lang="en-US" sz="1800"/>
              <a:t>	correction, </a:t>
            </a:r>
          </a:p>
          <a:p>
            <a:pPr algn="just">
              <a:buFontTx/>
              <a:buNone/>
            </a:pPr>
            <a:r>
              <a:rPr lang="en-US" sz="1800"/>
              <a:t>	power-law </a:t>
            </a:r>
          </a:p>
          <a:p>
            <a:pPr algn="just">
              <a:buFontTx/>
              <a:buNone/>
            </a:pPr>
            <a:r>
              <a:rPr lang="en-US" sz="1800"/>
              <a:t>	transformations </a:t>
            </a:r>
          </a:p>
          <a:p>
            <a:pPr algn="just">
              <a:buFontTx/>
              <a:buNone/>
            </a:pPr>
            <a:r>
              <a:rPr lang="en-US" sz="1800"/>
              <a:t>	are useful for </a:t>
            </a:r>
          </a:p>
          <a:p>
            <a:pPr algn="just">
              <a:buFontTx/>
              <a:buNone/>
            </a:pPr>
            <a:r>
              <a:rPr lang="en-US" sz="1800"/>
              <a:t>	general-purpose</a:t>
            </a:r>
          </a:p>
          <a:p>
            <a:pPr algn="just">
              <a:buFontTx/>
              <a:buNone/>
            </a:pPr>
            <a:r>
              <a:rPr lang="en-US" sz="1800"/>
              <a:t>	contrast </a:t>
            </a:r>
          </a:p>
          <a:p>
            <a:pPr algn="just">
              <a:buFontTx/>
              <a:buNone/>
            </a:pPr>
            <a:r>
              <a:rPr lang="en-US" sz="1800"/>
              <a:t>	manipulation. </a:t>
            </a:r>
          </a:p>
          <a:p>
            <a:pPr algn="just">
              <a:buFontTx/>
              <a:buNone/>
            </a:pPr>
            <a:r>
              <a:rPr lang="en-US" sz="1800"/>
              <a:t>	See figure 3.8</a:t>
            </a:r>
          </a:p>
        </p:txBody>
      </p:sp>
      <p:sp>
        <p:nvSpPr>
          <p:cNvPr id="2" name="Footer Placeholder 1">
            <a:extLst>
              <a:ext uri="{FF2B5EF4-FFF2-40B4-BE49-F238E27FC236}">
                <a16:creationId xmlns:a16="http://schemas.microsoft.com/office/drawing/2014/main" id="{6DFCDF61-0D3D-4819-A484-D7C64937B978}"/>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2008AD5A-2C9D-4C84-9D55-7340A45AE761}"/>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22532" name="Picture 2"/>
          <p:cNvPicPr>
            <a:picLocks noChangeAspect="1" noChangeArrowheads="1"/>
          </p:cNvPicPr>
          <p:nvPr/>
        </p:nvPicPr>
        <p:blipFill>
          <a:blip r:embed="rId2"/>
          <a:srcRect/>
          <a:stretch>
            <a:fillRect/>
          </a:stretch>
        </p:blipFill>
        <p:spPr bwMode="auto">
          <a:xfrm>
            <a:off x="2971800" y="1590675"/>
            <a:ext cx="5943600" cy="4962525"/>
          </a:xfrm>
          <a:prstGeom prst="rect">
            <a:avLst/>
          </a:prstGeom>
          <a:noFill/>
          <a:ln w="9525">
            <a:solidFill>
              <a:schemeClr val="tx1"/>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Power-Law Transformation</a:t>
            </a:r>
          </a:p>
        </p:txBody>
      </p:sp>
      <p:sp>
        <p:nvSpPr>
          <p:cNvPr id="23555" name="Content Placeholder 2"/>
          <p:cNvSpPr>
            <a:spLocks noGrp="1"/>
          </p:cNvSpPr>
          <p:nvPr>
            <p:ph idx="1"/>
          </p:nvPr>
        </p:nvSpPr>
        <p:spPr>
          <a:xfrm>
            <a:off x="457200" y="1600200"/>
            <a:ext cx="2209800" cy="4038600"/>
          </a:xfrm>
        </p:spPr>
        <p:txBody>
          <a:bodyPr/>
          <a:lstStyle/>
          <a:p>
            <a:r>
              <a:rPr lang="en-US" sz="1800"/>
              <a:t>Another illustration of Power-law transformation</a:t>
            </a:r>
          </a:p>
        </p:txBody>
      </p:sp>
      <p:sp>
        <p:nvSpPr>
          <p:cNvPr id="2" name="Footer Placeholder 1">
            <a:extLst>
              <a:ext uri="{FF2B5EF4-FFF2-40B4-BE49-F238E27FC236}">
                <a16:creationId xmlns:a16="http://schemas.microsoft.com/office/drawing/2014/main" id="{00241D72-F2F7-40F9-ABCB-105726B3A00A}"/>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816F19A4-2B37-4464-8C4F-CD2C9A4A8230}"/>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23556" name="Picture 2"/>
          <p:cNvPicPr>
            <a:picLocks noChangeAspect="1" noChangeArrowheads="1"/>
          </p:cNvPicPr>
          <p:nvPr/>
        </p:nvPicPr>
        <p:blipFill>
          <a:blip r:embed="rId2"/>
          <a:srcRect/>
          <a:stretch>
            <a:fillRect/>
          </a:stretch>
        </p:blipFill>
        <p:spPr bwMode="auto">
          <a:xfrm>
            <a:off x="3048000" y="1524000"/>
            <a:ext cx="5600700" cy="4953000"/>
          </a:xfrm>
          <a:prstGeom prst="rect">
            <a:avLst/>
          </a:prstGeom>
          <a:noFill/>
          <a:ln w="9525">
            <a:solidFill>
              <a:schemeClr val="tx1"/>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a:t>Piecewise-Linear Transformation Functions</a:t>
            </a:r>
          </a:p>
        </p:txBody>
      </p:sp>
      <p:sp>
        <p:nvSpPr>
          <p:cNvPr id="24579" name="Content Placeholder 2"/>
          <p:cNvSpPr>
            <a:spLocks noGrp="1"/>
          </p:cNvSpPr>
          <p:nvPr>
            <p:ph idx="1"/>
          </p:nvPr>
        </p:nvSpPr>
        <p:spPr/>
        <p:txBody>
          <a:bodyPr>
            <a:normAutofit fontScale="92500" lnSpcReduction="20000"/>
          </a:bodyPr>
          <a:lstStyle/>
          <a:p>
            <a:r>
              <a:rPr lang="en-US" sz="2800" b="1"/>
              <a:t>Principle Advantage:</a:t>
            </a:r>
            <a:r>
              <a:rPr lang="en-US" sz="2800"/>
              <a:t> Some important transformations can be formulated only as a piecewise function.</a:t>
            </a:r>
          </a:p>
          <a:p>
            <a:r>
              <a:rPr lang="en-US" sz="2800" b="1"/>
              <a:t>Principle Disadvantage:</a:t>
            </a:r>
            <a:r>
              <a:rPr lang="en-US" sz="2800"/>
              <a:t> Their specification requires more user input that previous transformations</a:t>
            </a:r>
          </a:p>
          <a:p>
            <a:r>
              <a:rPr lang="en-US" sz="2800" b="1"/>
              <a:t>Types of Piecewise transformations are:</a:t>
            </a:r>
          </a:p>
          <a:p>
            <a:pPr lvl="1"/>
            <a:r>
              <a:rPr lang="en-US"/>
              <a:t>Contrast Stretching</a:t>
            </a:r>
          </a:p>
          <a:p>
            <a:pPr lvl="1"/>
            <a:r>
              <a:rPr lang="en-US"/>
              <a:t>Gray-level Slicing</a:t>
            </a:r>
          </a:p>
          <a:p>
            <a:pPr lvl="1"/>
            <a:r>
              <a:rPr lang="en-US"/>
              <a:t>Bit-plane slicing</a:t>
            </a:r>
          </a:p>
          <a:p>
            <a:pPr lvl="1"/>
            <a:endParaRPr lang="en-US"/>
          </a:p>
        </p:txBody>
      </p:sp>
      <p:sp>
        <p:nvSpPr>
          <p:cNvPr id="2" name="Footer Placeholder 1">
            <a:extLst>
              <a:ext uri="{FF2B5EF4-FFF2-40B4-BE49-F238E27FC236}">
                <a16:creationId xmlns:a16="http://schemas.microsoft.com/office/drawing/2014/main" id="{7998D213-FADF-4ED6-B38F-9B8D5E1BAC21}"/>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2D76AB1B-02E4-4677-937E-72ECA3616A27}"/>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Contrast Stretching</a:t>
            </a:r>
          </a:p>
        </p:txBody>
      </p:sp>
      <p:sp>
        <p:nvSpPr>
          <p:cNvPr id="25603" name="Content Placeholder 2"/>
          <p:cNvSpPr>
            <a:spLocks noGrp="1"/>
          </p:cNvSpPr>
          <p:nvPr>
            <p:ph idx="1"/>
          </p:nvPr>
        </p:nvSpPr>
        <p:spPr/>
        <p:txBody>
          <a:bodyPr/>
          <a:lstStyle/>
          <a:p>
            <a:r>
              <a:rPr lang="en-US"/>
              <a:t>One of the simplest piecewise linear functions is a contrast-stretching transformation, which is used to enhance the low contrast images.</a:t>
            </a:r>
          </a:p>
          <a:p>
            <a:r>
              <a:rPr lang="en-US"/>
              <a:t>Low contrast images may result from:</a:t>
            </a:r>
          </a:p>
          <a:p>
            <a:pPr lvl="1"/>
            <a:r>
              <a:rPr lang="en-US"/>
              <a:t>Poor illumination</a:t>
            </a:r>
          </a:p>
          <a:p>
            <a:pPr lvl="1"/>
            <a:r>
              <a:rPr lang="en-US"/>
              <a:t>Wrong setting of lens aperture during image acquisition.</a:t>
            </a:r>
          </a:p>
          <a:p>
            <a:pPr lvl="1">
              <a:buFontTx/>
              <a:buNone/>
            </a:pPr>
            <a:endParaRPr lang="en-US"/>
          </a:p>
          <a:p>
            <a:endParaRPr lang="en-US"/>
          </a:p>
        </p:txBody>
      </p:sp>
      <p:sp>
        <p:nvSpPr>
          <p:cNvPr id="2" name="Footer Placeholder 1">
            <a:extLst>
              <a:ext uri="{FF2B5EF4-FFF2-40B4-BE49-F238E27FC236}">
                <a16:creationId xmlns:a16="http://schemas.microsoft.com/office/drawing/2014/main" id="{BBD311D8-1BEA-4F70-97F4-BB279A59276A}"/>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6F5B41E0-37EE-46B4-9DD9-917F46C0BF1A}"/>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z="4600"/>
              <a:t>Contrast Stretching</a:t>
            </a:r>
          </a:p>
        </p:txBody>
      </p:sp>
      <p:sp>
        <p:nvSpPr>
          <p:cNvPr id="146435" name="Rectangle 3"/>
          <p:cNvSpPr>
            <a:spLocks noGrp="1" noChangeArrowheads="1"/>
          </p:cNvSpPr>
          <p:nvPr>
            <p:ph idx="1"/>
          </p:nvPr>
        </p:nvSpPr>
        <p:spPr/>
        <p:txBody>
          <a:bodyPr/>
          <a:lstStyle/>
          <a:p>
            <a:r>
              <a:rPr lang="en-US"/>
              <a:t>To increase the dynamic range of the gray levels in the image being processed.</a:t>
            </a:r>
          </a:p>
          <a:p>
            <a:endParaRPr lang="en-US"/>
          </a:p>
        </p:txBody>
      </p:sp>
      <p:sp>
        <p:nvSpPr>
          <p:cNvPr id="2" name="Footer Placeholder 1">
            <a:extLst>
              <a:ext uri="{FF2B5EF4-FFF2-40B4-BE49-F238E27FC236}">
                <a16:creationId xmlns:a16="http://schemas.microsoft.com/office/drawing/2014/main" id="{B407D8AF-8FA6-46F6-9D78-E5CC5A38D6DC}"/>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33DBA585-949B-4DC5-B57C-AFACE9D34993}"/>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146436" name="Picture 4" descr="4-5a"/>
          <p:cNvPicPr>
            <a:picLocks noChangeAspect="1" noChangeArrowheads="1"/>
          </p:cNvPicPr>
          <p:nvPr/>
        </p:nvPicPr>
        <p:blipFill>
          <a:blip r:embed="rId2"/>
          <a:srcRect/>
          <a:stretch>
            <a:fillRect/>
          </a:stretch>
        </p:blipFill>
        <p:spPr bwMode="auto">
          <a:xfrm>
            <a:off x="2514600" y="2895600"/>
            <a:ext cx="4038600" cy="372745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Contrast Stretching</a:t>
            </a:r>
          </a:p>
        </p:txBody>
      </p:sp>
      <p:sp>
        <p:nvSpPr>
          <p:cNvPr id="26627" name="Content Placeholder 2"/>
          <p:cNvSpPr>
            <a:spLocks noGrp="1"/>
          </p:cNvSpPr>
          <p:nvPr>
            <p:ph idx="1"/>
          </p:nvPr>
        </p:nvSpPr>
        <p:spPr>
          <a:xfrm>
            <a:off x="457200" y="4267200"/>
            <a:ext cx="1447800" cy="1858963"/>
          </a:xfrm>
        </p:spPr>
        <p:txBody>
          <a:bodyPr/>
          <a:lstStyle/>
          <a:p>
            <a:endParaRPr lang="en-US" dirty="0"/>
          </a:p>
        </p:txBody>
      </p:sp>
      <p:sp>
        <p:nvSpPr>
          <p:cNvPr id="2" name="Footer Placeholder 1">
            <a:extLst>
              <a:ext uri="{FF2B5EF4-FFF2-40B4-BE49-F238E27FC236}">
                <a16:creationId xmlns:a16="http://schemas.microsoft.com/office/drawing/2014/main" id="{DB5B2F62-A628-47EE-8EEF-84C70CEE98DC}"/>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F388D687-5A82-4F2D-8B8F-B0AEC990DFBF}"/>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26628" name="Picture 2"/>
          <p:cNvPicPr>
            <a:picLocks noChangeAspect="1" noChangeArrowheads="1"/>
          </p:cNvPicPr>
          <p:nvPr/>
        </p:nvPicPr>
        <p:blipFill>
          <a:blip r:embed="rId2"/>
          <a:srcRect/>
          <a:stretch>
            <a:fillRect/>
          </a:stretch>
        </p:blipFill>
        <p:spPr bwMode="auto">
          <a:xfrm>
            <a:off x="304800" y="1447800"/>
            <a:ext cx="8686800" cy="5410200"/>
          </a:xfrm>
          <a:prstGeom prst="rect">
            <a:avLst/>
          </a:prstGeom>
          <a:noFill/>
          <a:ln w="9525">
            <a:solidFill>
              <a:schemeClr val="tx1"/>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Contrast Stretching</a:t>
            </a:r>
          </a:p>
        </p:txBody>
      </p:sp>
      <p:sp>
        <p:nvSpPr>
          <p:cNvPr id="27651" name="Content Placeholder 2"/>
          <p:cNvSpPr>
            <a:spLocks noGrp="1"/>
          </p:cNvSpPr>
          <p:nvPr>
            <p:ph idx="1"/>
          </p:nvPr>
        </p:nvSpPr>
        <p:spPr>
          <a:xfrm>
            <a:off x="457200" y="1524000"/>
            <a:ext cx="8229600" cy="4602163"/>
          </a:xfrm>
        </p:spPr>
        <p:txBody>
          <a:bodyPr>
            <a:normAutofit fontScale="85000" lnSpcReduction="10000"/>
          </a:bodyPr>
          <a:lstStyle/>
          <a:p>
            <a:r>
              <a:rPr lang="en-US" sz="2000" dirty="0"/>
              <a:t>Figure 3.10(a) shows a typical transformation used for contrast stretching. The locations of points (r1, s1) and (r2, s2) control the shape of the transformation function.</a:t>
            </a:r>
          </a:p>
          <a:p>
            <a:pPr>
              <a:buNone/>
            </a:pPr>
            <a:endParaRPr lang="en-US" sz="2000" dirty="0"/>
          </a:p>
          <a:p>
            <a:r>
              <a:rPr lang="en-US" sz="2000" dirty="0"/>
              <a:t>If r1 = s1 and r2 = s2, the transformation is a linear function that produces no changes in gray levels. </a:t>
            </a:r>
          </a:p>
          <a:p>
            <a:pPr>
              <a:buNone/>
            </a:pPr>
            <a:endParaRPr lang="en-US" sz="2000" dirty="0"/>
          </a:p>
          <a:p>
            <a:r>
              <a:rPr lang="en-US" sz="2000" dirty="0"/>
              <a:t>If r1 = r2, s1 = 0 and s2 = L-1, the transformation becomes a </a:t>
            </a:r>
            <a:r>
              <a:rPr lang="en-US" sz="2000" b="1" i="1" dirty="0" err="1"/>
              <a:t>thresholding</a:t>
            </a:r>
            <a:r>
              <a:rPr lang="en-US" sz="2000" b="1" i="1" dirty="0"/>
              <a:t> function</a:t>
            </a:r>
            <a:r>
              <a:rPr lang="en-US" sz="2000" dirty="0"/>
              <a:t> that creates a binary image. As shown previously in slide 7.</a:t>
            </a:r>
          </a:p>
          <a:p>
            <a:pPr>
              <a:buNone/>
            </a:pPr>
            <a:endParaRPr lang="en-US" sz="2000" dirty="0"/>
          </a:p>
          <a:p>
            <a:r>
              <a:rPr lang="en-US" sz="2000" dirty="0"/>
              <a:t>Intermediate values of (r1, s1) and (r2, s2) produce various degrees of spread in the gray levels of the output image, thus affecting its contrast.</a:t>
            </a:r>
          </a:p>
          <a:p>
            <a:pPr>
              <a:buNone/>
            </a:pPr>
            <a:endParaRPr lang="en-US" sz="2000" dirty="0"/>
          </a:p>
          <a:p>
            <a:r>
              <a:rPr lang="en-US" sz="2000" dirty="0"/>
              <a:t>In general, r1 ≤ r2 and s1 ≤ s2 is assumed, so the function is always increasing.</a:t>
            </a:r>
          </a:p>
        </p:txBody>
      </p:sp>
      <p:sp>
        <p:nvSpPr>
          <p:cNvPr id="2" name="Footer Placeholder 1">
            <a:extLst>
              <a:ext uri="{FF2B5EF4-FFF2-40B4-BE49-F238E27FC236}">
                <a16:creationId xmlns:a16="http://schemas.microsoft.com/office/drawing/2014/main" id="{E5B05CA4-134E-4F41-B083-B886B77813AE}"/>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F396A367-4690-4B4F-9BC4-0E2003744442}"/>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br>
              <a:rPr lang="en-US" dirty="0"/>
            </a:br>
            <a:r>
              <a:rPr lang="en-US" dirty="0"/>
              <a:t>Image Enhancement Methods</a:t>
            </a:r>
            <a:br>
              <a:rPr lang="en-US" dirty="0"/>
            </a:br>
            <a:endParaRPr lang="en-US" dirty="0"/>
          </a:p>
        </p:txBody>
      </p:sp>
      <p:sp>
        <p:nvSpPr>
          <p:cNvPr id="4099" name="Content Placeholder 2"/>
          <p:cNvSpPr>
            <a:spLocks noGrp="1"/>
          </p:cNvSpPr>
          <p:nvPr>
            <p:ph idx="1"/>
          </p:nvPr>
        </p:nvSpPr>
        <p:spPr/>
        <p:txBody>
          <a:bodyPr>
            <a:normAutofit/>
          </a:bodyPr>
          <a:lstStyle/>
          <a:p>
            <a:r>
              <a:rPr lang="en-US" b="1"/>
              <a:t>Spatial Domain Methods (Image Plane)</a:t>
            </a:r>
          </a:p>
          <a:p>
            <a:pPr lvl="1">
              <a:buFontTx/>
              <a:buNone/>
            </a:pPr>
            <a:r>
              <a:rPr lang="en-US"/>
              <a:t>	Techniques are based on direct manipulation of pixels in an image</a:t>
            </a:r>
          </a:p>
          <a:p>
            <a:r>
              <a:rPr lang="en-US" b="1"/>
              <a:t>Frequency Domain Methods</a:t>
            </a:r>
          </a:p>
          <a:p>
            <a:pPr lvl="1">
              <a:buFontTx/>
              <a:buNone/>
            </a:pPr>
            <a:r>
              <a:rPr lang="en-US"/>
              <a:t>	Techniques are based on modifying the Fourier transform of the image.</a:t>
            </a:r>
          </a:p>
          <a:p>
            <a:r>
              <a:rPr lang="en-US" b="1"/>
              <a:t>Combination Methods</a:t>
            </a:r>
          </a:p>
          <a:p>
            <a:pPr lvl="1">
              <a:buFontTx/>
              <a:buNone/>
            </a:pPr>
            <a:r>
              <a:rPr lang="en-US"/>
              <a:t>	There are some enhancement techniques based on various combinations of methods from the first two categories</a:t>
            </a:r>
          </a:p>
        </p:txBody>
      </p:sp>
      <p:sp>
        <p:nvSpPr>
          <p:cNvPr id="2" name="Footer Placeholder 1">
            <a:extLst>
              <a:ext uri="{FF2B5EF4-FFF2-40B4-BE49-F238E27FC236}">
                <a16:creationId xmlns:a16="http://schemas.microsoft.com/office/drawing/2014/main" id="{1FBB0B7A-1DD1-4A9D-914F-E6CC8B5A93B8}"/>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3A66D83C-C1DF-40FC-AB1A-4110D9AD1F81}"/>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Contrast Stretching</a:t>
            </a:r>
          </a:p>
        </p:txBody>
      </p:sp>
      <p:sp>
        <p:nvSpPr>
          <p:cNvPr id="28675" name="Content Placeholder 2"/>
          <p:cNvSpPr>
            <a:spLocks noGrp="1"/>
          </p:cNvSpPr>
          <p:nvPr>
            <p:ph idx="1"/>
          </p:nvPr>
        </p:nvSpPr>
        <p:spPr>
          <a:xfrm>
            <a:off x="457200" y="1524000"/>
            <a:ext cx="8229600" cy="4602163"/>
          </a:xfrm>
        </p:spPr>
        <p:txBody>
          <a:bodyPr/>
          <a:lstStyle/>
          <a:p>
            <a:r>
              <a:rPr lang="en-US" sz="2000" dirty="0"/>
              <a:t>Figure 3.10(b) shows an 8-bit image with low contrast. </a:t>
            </a:r>
          </a:p>
          <a:p>
            <a:pPr>
              <a:buFontTx/>
              <a:buNone/>
            </a:pPr>
            <a:endParaRPr lang="en-US" sz="2000" dirty="0"/>
          </a:p>
          <a:p>
            <a:r>
              <a:rPr lang="en-US" sz="2000" dirty="0"/>
              <a:t>Fig. 3.10(c) shows the result of contrast stretching, obtained by setting (r1, s1) = (</a:t>
            </a:r>
            <a:r>
              <a:rPr lang="en-US" sz="2000" dirty="0" err="1"/>
              <a:t>r</a:t>
            </a:r>
            <a:r>
              <a:rPr lang="en-US" sz="2000" baseline="-25000" dirty="0" err="1"/>
              <a:t>min</a:t>
            </a:r>
            <a:r>
              <a:rPr lang="en-US" sz="2000" dirty="0"/>
              <a:t>, 0) and (r2, s2) = (r</a:t>
            </a:r>
            <a:r>
              <a:rPr lang="en-US" sz="2000" baseline="-25000" dirty="0"/>
              <a:t>max</a:t>
            </a:r>
            <a:r>
              <a:rPr lang="en-US" sz="2000" dirty="0"/>
              <a:t>,L-1) where </a:t>
            </a:r>
            <a:r>
              <a:rPr lang="en-US" sz="2000" dirty="0" err="1"/>
              <a:t>r</a:t>
            </a:r>
            <a:r>
              <a:rPr lang="en-US" sz="2000" baseline="-25000" dirty="0" err="1"/>
              <a:t>min</a:t>
            </a:r>
            <a:r>
              <a:rPr lang="en-US" sz="2000" dirty="0"/>
              <a:t> and </a:t>
            </a:r>
            <a:r>
              <a:rPr lang="en-US" sz="2000" dirty="0" err="1"/>
              <a:t>r</a:t>
            </a:r>
            <a:r>
              <a:rPr lang="en-US" sz="2000" baseline="-25000" dirty="0" err="1"/>
              <a:t>max</a:t>
            </a:r>
            <a:r>
              <a:rPr lang="en-US" sz="2000" dirty="0"/>
              <a:t> denote the minimum and maximum gray levels in the image, respectively. Thus, the transformation function stretched the levels linearly from their original range to the full range [0, L-1]. </a:t>
            </a:r>
          </a:p>
          <a:p>
            <a:pPr>
              <a:buFontTx/>
              <a:buNone/>
            </a:pPr>
            <a:endParaRPr lang="en-US" sz="2000" dirty="0"/>
          </a:p>
          <a:p>
            <a:r>
              <a:rPr lang="en-US" sz="2000" dirty="0"/>
              <a:t>Finally, Fig. 3.10(d) shows the result of using the </a:t>
            </a:r>
            <a:r>
              <a:rPr lang="en-US" sz="2000" b="1" i="1" dirty="0" err="1"/>
              <a:t>thresholding</a:t>
            </a:r>
            <a:r>
              <a:rPr lang="en-US" sz="2000" b="1" i="1" dirty="0"/>
              <a:t> function</a:t>
            </a:r>
            <a:r>
              <a:rPr lang="en-US" sz="2000" b="1" dirty="0"/>
              <a:t> </a:t>
            </a:r>
            <a:r>
              <a:rPr lang="en-US" sz="2000" dirty="0"/>
              <a:t>defined previously, with r1=r2=m, the mean gray level in the image.</a:t>
            </a:r>
          </a:p>
        </p:txBody>
      </p:sp>
      <p:sp>
        <p:nvSpPr>
          <p:cNvPr id="2" name="Footer Placeholder 1">
            <a:extLst>
              <a:ext uri="{FF2B5EF4-FFF2-40B4-BE49-F238E27FC236}">
                <a16:creationId xmlns:a16="http://schemas.microsoft.com/office/drawing/2014/main" id="{B58D1DE7-0B3C-4DE9-B107-B5394CD9BF68}"/>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16F5B7D4-7CF4-4965-AD60-18399393275E}"/>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Gray-level Slicing</a:t>
            </a:r>
          </a:p>
        </p:txBody>
      </p:sp>
      <p:sp>
        <p:nvSpPr>
          <p:cNvPr id="29699" name="Content Placeholder 2"/>
          <p:cNvSpPr>
            <a:spLocks noGrp="1"/>
          </p:cNvSpPr>
          <p:nvPr>
            <p:ph idx="1"/>
          </p:nvPr>
        </p:nvSpPr>
        <p:spPr>
          <a:xfrm>
            <a:off x="457200" y="1524000"/>
            <a:ext cx="8229600" cy="4602163"/>
          </a:xfrm>
        </p:spPr>
        <p:txBody>
          <a:bodyPr/>
          <a:lstStyle/>
          <a:p>
            <a:pPr algn="just"/>
            <a:r>
              <a:rPr lang="en-US" sz="2000"/>
              <a:t>This technique is used to highlight a specific range of gray levels in a given image. It can be implemented in several ways, but the two basic themes are:</a:t>
            </a:r>
          </a:p>
          <a:p>
            <a:pPr lvl="1" algn="just"/>
            <a:r>
              <a:rPr lang="en-US" sz="2000"/>
              <a:t>One approach is to display a high value for all gray levels in the range of interest and a low value for all other gray levels. This transformation, shown in Fig 3.11 (a), produces a binary image.</a:t>
            </a:r>
          </a:p>
          <a:p>
            <a:pPr lvl="1" algn="just"/>
            <a:r>
              <a:rPr lang="en-US" sz="2000"/>
              <a:t>The second approach, based on the transformation shown in Fig 3.11 (b), brightens the desired range of gray levels but preserves gray levels unchanged.</a:t>
            </a:r>
          </a:p>
          <a:p>
            <a:pPr lvl="1" algn="just"/>
            <a:r>
              <a:rPr lang="en-US" sz="2000"/>
              <a:t>Fig 3.11 (c) shows a gray scale image, and fig 3.11 (d) shows the result of using the transformation in Fig 3.11 (a).</a:t>
            </a:r>
          </a:p>
          <a:p>
            <a:pPr lvl="1" algn="just">
              <a:buFontTx/>
              <a:buNone/>
            </a:pPr>
            <a:endParaRPr lang="en-US" sz="2000"/>
          </a:p>
          <a:p>
            <a:pPr lvl="1" algn="just"/>
            <a:endParaRPr lang="en-US" sz="2000"/>
          </a:p>
        </p:txBody>
      </p:sp>
      <p:sp>
        <p:nvSpPr>
          <p:cNvPr id="2" name="Footer Placeholder 1">
            <a:extLst>
              <a:ext uri="{FF2B5EF4-FFF2-40B4-BE49-F238E27FC236}">
                <a16:creationId xmlns:a16="http://schemas.microsoft.com/office/drawing/2014/main" id="{08B8C73C-09C6-4929-AE53-85FDF08F1539}"/>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2F04F769-7207-4CB9-8032-03E98ACD2655}"/>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Gray-level Slicing</a:t>
            </a:r>
          </a:p>
        </p:txBody>
      </p:sp>
      <p:sp>
        <p:nvSpPr>
          <p:cNvPr id="30723" name="Content Placeholder 2"/>
          <p:cNvSpPr>
            <a:spLocks noGrp="1"/>
          </p:cNvSpPr>
          <p:nvPr>
            <p:ph idx="1"/>
          </p:nvPr>
        </p:nvSpPr>
        <p:spPr>
          <a:xfrm>
            <a:off x="457200" y="4495800"/>
            <a:ext cx="8229600" cy="1630363"/>
          </a:xfrm>
        </p:spPr>
        <p:txBody>
          <a:bodyPr/>
          <a:lstStyle/>
          <a:p>
            <a:pPr lvl="1" algn="just"/>
            <a:endParaRPr lang="en-US" sz="2000"/>
          </a:p>
        </p:txBody>
      </p:sp>
      <p:sp>
        <p:nvSpPr>
          <p:cNvPr id="2" name="Footer Placeholder 1">
            <a:extLst>
              <a:ext uri="{FF2B5EF4-FFF2-40B4-BE49-F238E27FC236}">
                <a16:creationId xmlns:a16="http://schemas.microsoft.com/office/drawing/2014/main" id="{CA68F755-7D2E-459F-8B9E-1963F86321E9}"/>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1ACC8166-E51B-491F-985D-29BA24028EF1}"/>
              </a:ext>
            </a:extLst>
          </p:cNvPr>
          <p:cNvSpPr>
            <a:spLocks noGrp="1"/>
          </p:cNvSpPr>
          <p:nvPr>
            <p:ph type="sldNum" sz="quarter" idx="12"/>
          </p:nvPr>
        </p:nvSpPr>
        <p:spPr/>
        <p:txBody>
          <a:bodyPr/>
          <a:lstStyle/>
          <a:p>
            <a:fld id="{B6F15528-21DE-4FAA-801E-634DDDAF4B2B}" type="slidenum">
              <a:rPr lang="en-US" smtClean="0"/>
              <a:pPr/>
              <a:t>32</a:t>
            </a:fld>
            <a:endParaRPr lang="en-US"/>
          </a:p>
        </p:txBody>
      </p:sp>
      <p:pic>
        <p:nvPicPr>
          <p:cNvPr id="30724" name="Picture 2"/>
          <p:cNvPicPr>
            <a:picLocks noChangeAspect="1" noChangeArrowheads="1"/>
          </p:cNvPicPr>
          <p:nvPr/>
        </p:nvPicPr>
        <p:blipFill>
          <a:blip r:embed="rId2"/>
          <a:srcRect/>
          <a:stretch>
            <a:fillRect/>
          </a:stretch>
        </p:blipFill>
        <p:spPr bwMode="auto">
          <a:xfrm>
            <a:off x="1447800" y="1528763"/>
            <a:ext cx="6672263" cy="4872037"/>
          </a:xfrm>
          <a:prstGeom prst="rect">
            <a:avLst/>
          </a:prstGeom>
          <a:noFill/>
          <a:ln w="9525">
            <a:solidFill>
              <a:schemeClr val="tx1"/>
            </a:solid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Bit-plane Slicing</a:t>
            </a:r>
          </a:p>
        </p:txBody>
      </p:sp>
      <p:sp>
        <p:nvSpPr>
          <p:cNvPr id="31747" name="Content Placeholder 2"/>
          <p:cNvSpPr>
            <a:spLocks noGrp="1"/>
          </p:cNvSpPr>
          <p:nvPr>
            <p:ph idx="1"/>
          </p:nvPr>
        </p:nvSpPr>
        <p:spPr>
          <a:xfrm>
            <a:off x="457200" y="1524000"/>
            <a:ext cx="8229600" cy="5029200"/>
          </a:xfrm>
        </p:spPr>
        <p:txBody>
          <a:bodyPr>
            <a:normAutofit fontScale="92500" lnSpcReduction="20000"/>
          </a:bodyPr>
          <a:lstStyle/>
          <a:p>
            <a:pPr algn="just"/>
            <a:r>
              <a:rPr lang="en-US" sz="2400" dirty="0"/>
              <a:t>Pixels are digital numbers, each one composed of bits. Instead of highlighting gray-level range, we could highlight the contribution made by each bit.</a:t>
            </a:r>
          </a:p>
          <a:p>
            <a:pPr algn="just"/>
            <a:r>
              <a:rPr lang="en-US" sz="2400" dirty="0"/>
              <a:t>This method is useful and used in image compression.</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Most significant bits contain the majority of visually significant data.</a:t>
            </a:r>
          </a:p>
        </p:txBody>
      </p:sp>
      <p:sp>
        <p:nvSpPr>
          <p:cNvPr id="2" name="Footer Placeholder 1">
            <a:extLst>
              <a:ext uri="{FF2B5EF4-FFF2-40B4-BE49-F238E27FC236}">
                <a16:creationId xmlns:a16="http://schemas.microsoft.com/office/drawing/2014/main" id="{CA20BFC0-A1FE-43B5-A595-B2A16FDCADBB}"/>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B888E9B6-4A03-41AB-9F66-6A5931128AC4}"/>
              </a:ext>
            </a:extLst>
          </p:cNvPr>
          <p:cNvSpPr>
            <a:spLocks noGrp="1"/>
          </p:cNvSpPr>
          <p:nvPr>
            <p:ph type="sldNum" sz="quarter" idx="12"/>
          </p:nvPr>
        </p:nvSpPr>
        <p:spPr/>
        <p:txBody>
          <a:bodyPr/>
          <a:lstStyle/>
          <a:p>
            <a:fld id="{B6F15528-21DE-4FAA-801E-634DDDAF4B2B}" type="slidenum">
              <a:rPr lang="en-US" smtClean="0"/>
              <a:pPr/>
              <a:t>33</a:t>
            </a:fld>
            <a:endParaRPr lang="en-US"/>
          </a:p>
        </p:txBody>
      </p:sp>
      <p:pic>
        <p:nvPicPr>
          <p:cNvPr id="31748" name="Picture 2"/>
          <p:cNvPicPr>
            <a:picLocks noChangeAspect="1" noChangeArrowheads="1"/>
          </p:cNvPicPr>
          <p:nvPr/>
        </p:nvPicPr>
        <p:blipFill>
          <a:blip r:embed="rId2"/>
          <a:srcRect/>
          <a:stretch>
            <a:fillRect/>
          </a:stretch>
        </p:blipFill>
        <p:spPr bwMode="auto">
          <a:xfrm>
            <a:off x="1066800" y="3276600"/>
            <a:ext cx="6705600" cy="2181225"/>
          </a:xfrm>
          <a:prstGeom prst="rect">
            <a:avLst/>
          </a:prstGeom>
          <a:noFill/>
          <a:ln w="9525">
            <a:solidFill>
              <a:schemeClr val="tx1"/>
            </a:solid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Bit-Plane Slicing </a:t>
            </a:r>
          </a:p>
        </p:txBody>
      </p:sp>
      <p:sp>
        <p:nvSpPr>
          <p:cNvPr id="149507" name="Rectangle 3"/>
          <p:cNvSpPr>
            <a:spLocks noGrp="1" noChangeArrowheads="1"/>
          </p:cNvSpPr>
          <p:nvPr>
            <p:ph idx="1"/>
          </p:nvPr>
        </p:nvSpPr>
        <p:spPr/>
        <p:txBody>
          <a:bodyPr/>
          <a:lstStyle/>
          <a:p>
            <a:pPr>
              <a:lnSpc>
                <a:spcPct val="90000"/>
              </a:lnSpc>
            </a:pPr>
            <a:r>
              <a:rPr lang="en-US"/>
              <a:t>To highlight the contribution made to the total image appearance by specific bits.</a:t>
            </a:r>
          </a:p>
          <a:p>
            <a:pPr>
              <a:lnSpc>
                <a:spcPct val="90000"/>
              </a:lnSpc>
            </a:pPr>
            <a:endParaRPr lang="en-US"/>
          </a:p>
          <a:p>
            <a:pPr lvl="1">
              <a:lnSpc>
                <a:spcPct val="90000"/>
              </a:lnSpc>
            </a:pPr>
            <a:r>
              <a:rPr lang="en-US"/>
              <a:t>i.e. Assuming that each pixel is represented by 8 bits, the image is composed of 8 1-bit planes.</a:t>
            </a:r>
          </a:p>
          <a:p>
            <a:pPr lvl="1">
              <a:lnSpc>
                <a:spcPct val="90000"/>
              </a:lnSpc>
            </a:pPr>
            <a:r>
              <a:rPr lang="en-US"/>
              <a:t>Plane 0 contains the least significant bit and plane 7 contains the most significant bit.</a:t>
            </a:r>
          </a:p>
          <a:p>
            <a:pPr lvl="1">
              <a:lnSpc>
                <a:spcPct val="90000"/>
              </a:lnSpc>
            </a:pPr>
            <a:r>
              <a:rPr lang="en-US"/>
              <a:t>Only the higher order bits (top four) contain visually significant data.  The other bit planes contribute the more subtle details.</a:t>
            </a:r>
          </a:p>
          <a:p>
            <a:pPr lvl="1">
              <a:lnSpc>
                <a:spcPct val="90000"/>
              </a:lnSpc>
              <a:buFont typeface="Wingdings" pitchFamily="2" charset="2"/>
              <a:buNone/>
            </a:pPr>
            <a:endParaRPr lang="en-US"/>
          </a:p>
        </p:txBody>
      </p:sp>
      <p:sp>
        <p:nvSpPr>
          <p:cNvPr id="2" name="Footer Placeholder 1">
            <a:extLst>
              <a:ext uri="{FF2B5EF4-FFF2-40B4-BE49-F238E27FC236}">
                <a16:creationId xmlns:a16="http://schemas.microsoft.com/office/drawing/2014/main" id="{9F665D1B-1AD0-4860-8FFC-BCD61FED8CF1}"/>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E3337D56-4E44-40D6-AB8E-1A74E78F7D41}"/>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Illustration</a:t>
            </a:r>
          </a:p>
        </p:txBody>
      </p:sp>
      <p:sp>
        <p:nvSpPr>
          <p:cNvPr id="150531" name="Rectangle 3"/>
          <p:cNvSpPr>
            <a:spLocks noGrp="1" noChangeArrowheads="1"/>
          </p:cNvSpPr>
          <p:nvPr>
            <p:ph idx="1"/>
          </p:nvPr>
        </p:nvSpPr>
        <p:spPr/>
        <p:txBody>
          <a:bodyPr/>
          <a:lstStyle/>
          <a:p>
            <a:endParaRPr lang="en-US"/>
          </a:p>
        </p:txBody>
      </p:sp>
      <p:sp>
        <p:nvSpPr>
          <p:cNvPr id="2" name="Footer Placeholder 1">
            <a:extLst>
              <a:ext uri="{FF2B5EF4-FFF2-40B4-BE49-F238E27FC236}">
                <a16:creationId xmlns:a16="http://schemas.microsoft.com/office/drawing/2014/main" id="{6EADED0F-C19B-4038-8FF1-514CB1B2095F}"/>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679A4871-5B66-49AF-B4CE-AB929E59C62D}"/>
              </a:ext>
            </a:extLst>
          </p:cNvPr>
          <p:cNvSpPr>
            <a:spLocks noGrp="1"/>
          </p:cNvSpPr>
          <p:nvPr>
            <p:ph type="sldNum" sz="quarter" idx="12"/>
          </p:nvPr>
        </p:nvSpPr>
        <p:spPr/>
        <p:txBody>
          <a:bodyPr/>
          <a:lstStyle/>
          <a:p>
            <a:fld id="{B6F15528-21DE-4FAA-801E-634DDDAF4B2B}" type="slidenum">
              <a:rPr lang="en-US" smtClean="0"/>
              <a:pPr/>
              <a:t>35</a:t>
            </a:fld>
            <a:endParaRPr lang="en-US"/>
          </a:p>
        </p:txBody>
      </p:sp>
      <p:pic>
        <p:nvPicPr>
          <p:cNvPr id="150532" name="Picture 4"/>
          <p:cNvPicPr>
            <a:picLocks noChangeAspect="1" noChangeArrowheads="1"/>
          </p:cNvPicPr>
          <p:nvPr/>
        </p:nvPicPr>
        <p:blipFill>
          <a:blip r:embed="rId2"/>
          <a:srcRect/>
          <a:stretch>
            <a:fillRect/>
          </a:stretch>
        </p:blipFill>
        <p:spPr bwMode="auto">
          <a:xfrm>
            <a:off x="457200" y="1676400"/>
            <a:ext cx="8229600" cy="47339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endParaRPr lang="en-US"/>
          </a:p>
        </p:txBody>
      </p:sp>
      <p:sp>
        <p:nvSpPr>
          <p:cNvPr id="151555" name="Rectangle 3"/>
          <p:cNvSpPr>
            <a:spLocks noGrp="1" noChangeArrowheads="1"/>
          </p:cNvSpPr>
          <p:nvPr>
            <p:ph idx="1"/>
          </p:nvPr>
        </p:nvSpPr>
        <p:spPr/>
        <p:txBody>
          <a:bodyPr/>
          <a:lstStyle/>
          <a:p>
            <a:endParaRPr lang="en-US"/>
          </a:p>
        </p:txBody>
      </p:sp>
      <p:sp>
        <p:nvSpPr>
          <p:cNvPr id="2" name="Footer Placeholder 1">
            <a:extLst>
              <a:ext uri="{FF2B5EF4-FFF2-40B4-BE49-F238E27FC236}">
                <a16:creationId xmlns:a16="http://schemas.microsoft.com/office/drawing/2014/main" id="{C42A0A7C-CC86-4084-B9B6-FDA1C332FB9B}"/>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8600B67E-462E-404D-BFA3-F98CE9685504}"/>
              </a:ext>
            </a:extLst>
          </p:cNvPr>
          <p:cNvSpPr>
            <a:spLocks noGrp="1"/>
          </p:cNvSpPr>
          <p:nvPr>
            <p:ph type="sldNum" sz="quarter" idx="12"/>
          </p:nvPr>
        </p:nvSpPr>
        <p:spPr/>
        <p:txBody>
          <a:bodyPr/>
          <a:lstStyle/>
          <a:p>
            <a:fld id="{B6F15528-21DE-4FAA-801E-634DDDAF4B2B}" type="slidenum">
              <a:rPr lang="en-US" smtClean="0"/>
              <a:pPr/>
              <a:t>36</a:t>
            </a:fld>
            <a:endParaRPr lang="en-US"/>
          </a:p>
        </p:txBody>
      </p:sp>
      <p:pic>
        <p:nvPicPr>
          <p:cNvPr id="151556" name="Picture 4"/>
          <p:cNvPicPr>
            <a:picLocks noChangeAspect="1" noChangeArrowheads="1"/>
          </p:cNvPicPr>
          <p:nvPr/>
        </p:nvPicPr>
        <p:blipFill>
          <a:blip r:embed="rId2"/>
          <a:srcRect/>
          <a:stretch>
            <a:fillRect/>
          </a:stretch>
        </p:blipFill>
        <p:spPr bwMode="auto">
          <a:xfrm>
            <a:off x="304800" y="228600"/>
            <a:ext cx="8153400" cy="6629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Histogram Processing</a:t>
            </a:r>
          </a:p>
        </p:txBody>
      </p:sp>
      <p:sp>
        <p:nvSpPr>
          <p:cNvPr id="152579" name="Rectangle 3"/>
          <p:cNvSpPr>
            <a:spLocks noGrp="1" noChangeArrowheads="1"/>
          </p:cNvSpPr>
          <p:nvPr>
            <p:ph idx="1"/>
          </p:nvPr>
        </p:nvSpPr>
        <p:spPr/>
        <p:txBody>
          <a:bodyPr/>
          <a:lstStyle/>
          <a:p>
            <a:pPr>
              <a:lnSpc>
                <a:spcPct val="90000"/>
              </a:lnSpc>
            </a:pPr>
            <a:r>
              <a:rPr lang="en-US"/>
              <a:t>The histogram of a digital image with gray levels from 0 to L-1 is a discrete function h(r</a:t>
            </a:r>
            <a:r>
              <a:rPr lang="en-US" baseline="-25000"/>
              <a:t>k</a:t>
            </a:r>
            <a:r>
              <a:rPr lang="en-US"/>
              <a:t>)=n</a:t>
            </a:r>
            <a:r>
              <a:rPr lang="en-US" baseline="-25000"/>
              <a:t>k</a:t>
            </a:r>
            <a:r>
              <a:rPr lang="en-US"/>
              <a:t>, where:</a:t>
            </a:r>
          </a:p>
          <a:p>
            <a:pPr lvl="4">
              <a:lnSpc>
                <a:spcPct val="90000"/>
              </a:lnSpc>
            </a:pPr>
            <a:endParaRPr lang="en-US"/>
          </a:p>
          <a:p>
            <a:pPr lvl="1">
              <a:lnSpc>
                <a:spcPct val="90000"/>
              </a:lnSpc>
            </a:pPr>
            <a:r>
              <a:rPr lang="en-US"/>
              <a:t>r</a:t>
            </a:r>
            <a:r>
              <a:rPr lang="en-US" baseline="-25000"/>
              <a:t>k</a:t>
            </a:r>
            <a:r>
              <a:rPr lang="en-US"/>
              <a:t> is the kth gray level</a:t>
            </a:r>
          </a:p>
          <a:p>
            <a:pPr lvl="1">
              <a:lnSpc>
                <a:spcPct val="90000"/>
              </a:lnSpc>
            </a:pPr>
            <a:r>
              <a:rPr lang="en-US"/>
              <a:t>n</a:t>
            </a:r>
            <a:r>
              <a:rPr lang="en-US" baseline="-25000"/>
              <a:t>k</a:t>
            </a:r>
            <a:r>
              <a:rPr lang="en-US"/>
              <a:t> is the # pixels in the image with that gray level</a:t>
            </a:r>
          </a:p>
          <a:p>
            <a:pPr lvl="1">
              <a:lnSpc>
                <a:spcPct val="90000"/>
              </a:lnSpc>
            </a:pPr>
            <a:r>
              <a:rPr lang="en-US"/>
              <a:t>n is the total number of pixels in the image</a:t>
            </a:r>
          </a:p>
          <a:p>
            <a:pPr lvl="1">
              <a:lnSpc>
                <a:spcPct val="90000"/>
              </a:lnSpc>
            </a:pPr>
            <a:r>
              <a:rPr lang="en-US"/>
              <a:t>k = 0, 1, 2, …, L-1</a:t>
            </a:r>
          </a:p>
          <a:p>
            <a:pPr>
              <a:lnSpc>
                <a:spcPct val="90000"/>
              </a:lnSpc>
            </a:pPr>
            <a:r>
              <a:rPr lang="en-US"/>
              <a:t>Normalized histogram: p(r</a:t>
            </a:r>
            <a:r>
              <a:rPr lang="en-US" baseline="-25000"/>
              <a:t>k</a:t>
            </a:r>
            <a:r>
              <a:rPr lang="en-US"/>
              <a:t>)=n</a:t>
            </a:r>
            <a:r>
              <a:rPr lang="en-US" baseline="-25000"/>
              <a:t>k</a:t>
            </a:r>
            <a:r>
              <a:rPr lang="en-US"/>
              <a:t>/n</a:t>
            </a:r>
          </a:p>
          <a:p>
            <a:pPr lvl="1">
              <a:lnSpc>
                <a:spcPct val="90000"/>
              </a:lnSpc>
            </a:pPr>
            <a:r>
              <a:rPr lang="en-US"/>
              <a:t>sum of all components = 1</a:t>
            </a:r>
          </a:p>
          <a:p>
            <a:pPr>
              <a:lnSpc>
                <a:spcPct val="90000"/>
              </a:lnSpc>
            </a:pPr>
            <a:endParaRPr lang="en-US"/>
          </a:p>
        </p:txBody>
      </p:sp>
      <p:sp>
        <p:nvSpPr>
          <p:cNvPr id="2" name="Footer Placeholder 1">
            <a:extLst>
              <a:ext uri="{FF2B5EF4-FFF2-40B4-BE49-F238E27FC236}">
                <a16:creationId xmlns:a16="http://schemas.microsoft.com/office/drawing/2014/main" id="{C5258F40-8928-4B99-B7D8-30650DCD674E}"/>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05C5DAA9-4F10-407D-98F6-A875121264CB}"/>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fontScale="90000"/>
          </a:bodyPr>
          <a:lstStyle/>
          <a:p>
            <a:br>
              <a:rPr lang="en-US" dirty="0"/>
            </a:br>
            <a:r>
              <a:rPr lang="en-US" dirty="0"/>
              <a:t>Types of processing:</a:t>
            </a:r>
            <a:br>
              <a:rPr lang="en-US" dirty="0"/>
            </a:br>
            <a:endParaRPr lang="en-US" dirty="0"/>
          </a:p>
        </p:txBody>
      </p:sp>
      <p:sp>
        <p:nvSpPr>
          <p:cNvPr id="153603" name="Rectangle 3"/>
          <p:cNvSpPr>
            <a:spLocks noGrp="1" noChangeArrowheads="1"/>
          </p:cNvSpPr>
          <p:nvPr>
            <p:ph idx="1"/>
          </p:nvPr>
        </p:nvSpPr>
        <p:spPr/>
        <p:txBody>
          <a:bodyPr/>
          <a:lstStyle/>
          <a:p>
            <a:pPr lvl="4"/>
            <a:endParaRPr lang="en-US" dirty="0"/>
          </a:p>
          <a:p>
            <a:pPr lvl="1"/>
            <a:r>
              <a:rPr lang="en-US" dirty="0"/>
              <a:t>	Histogram equalization</a:t>
            </a:r>
          </a:p>
          <a:p>
            <a:pPr lvl="1"/>
            <a:r>
              <a:rPr lang="en-US" dirty="0"/>
              <a:t>	Histogram matching (specification)</a:t>
            </a:r>
          </a:p>
          <a:p>
            <a:pPr lvl="1"/>
            <a:r>
              <a:rPr lang="en-US" dirty="0"/>
              <a:t>	Local enhancement</a:t>
            </a:r>
          </a:p>
          <a:p>
            <a:endParaRPr lang="en-US" dirty="0"/>
          </a:p>
        </p:txBody>
      </p:sp>
      <p:sp>
        <p:nvSpPr>
          <p:cNvPr id="2" name="Footer Placeholder 1">
            <a:extLst>
              <a:ext uri="{FF2B5EF4-FFF2-40B4-BE49-F238E27FC236}">
                <a16:creationId xmlns:a16="http://schemas.microsoft.com/office/drawing/2014/main" id="{3696373F-6293-437C-B2E4-3FEEFCF742E3}"/>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5B736F9B-E2FC-49A9-A4CF-A71D1B204AE4}"/>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dirty="0">
                <a:hlinkClick r:id="rId2" action="ppaction://hlinkfile"/>
              </a:rPr>
              <a:t>Histogram Equalization</a:t>
            </a:r>
            <a:endParaRPr lang="en-US" dirty="0"/>
          </a:p>
        </p:txBody>
      </p:sp>
      <p:sp>
        <p:nvSpPr>
          <p:cNvPr id="154627" name="Rectangle 3"/>
          <p:cNvSpPr>
            <a:spLocks noGrp="1" noChangeArrowheads="1"/>
          </p:cNvSpPr>
          <p:nvPr>
            <p:ph type="body" sz="half" idx="1"/>
          </p:nvPr>
        </p:nvSpPr>
        <p:spPr>
          <a:xfrm>
            <a:off x="457200" y="2819400"/>
            <a:ext cx="8382000" cy="3311525"/>
          </a:xfrm>
        </p:spPr>
        <p:txBody>
          <a:bodyPr/>
          <a:lstStyle/>
          <a:p>
            <a:r>
              <a:rPr lang="en-US" sz="2600"/>
              <a:t>Histogram equalization (HE) results are similar to contrast stretching but offer the advantage of full automation, since HE automatically determines a transformation function to produce a new image with a uniform histogram.</a:t>
            </a:r>
          </a:p>
          <a:p>
            <a:endParaRPr lang="en-US" sz="2600"/>
          </a:p>
        </p:txBody>
      </p:sp>
      <p:graphicFrame>
        <p:nvGraphicFramePr>
          <p:cNvPr id="154628" name="Object 4"/>
          <p:cNvGraphicFramePr>
            <a:graphicFrameLocks noGrp="1" noChangeAspect="1"/>
          </p:cNvGraphicFramePr>
          <p:nvPr>
            <p:ph sz="half" idx="2"/>
          </p:nvPr>
        </p:nvGraphicFramePr>
        <p:xfrm>
          <a:off x="1828800" y="1828800"/>
          <a:ext cx="4265613" cy="1058863"/>
        </p:xfrm>
        <a:graphic>
          <a:graphicData uri="http://schemas.openxmlformats.org/presentationml/2006/ole">
            <mc:AlternateContent xmlns:mc="http://schemas.openxmlformats.org/markup-compatibility/2006">
              <mc:Choice xmlns:v="urn:schemas-microsoft-com:vml" Requires="v">
                <p:oleObj name="Equation" r:id="rId3" imgW="1841400" imgH="457200" progId="Equation.3">
                  <p:embed/>
                </p:oleObj>
              </mc:Choice>
              <mc:Fallback>
                <p:oleObj name="Equation" r:id="rId3" imgW="1841400" imgH="457200" progId="Equation.3">
                  <p:embed/>
                  <p:pic>
                    <p:nvPicPr>
                      <p:cNvPr id="1546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4265613"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3DD0F251-9690-4FA5-A959-48AF4E27EC48}"/>
              </a:ext>
            </a:extLst>
          </p:cNvPr>
          <p:cNvSpPr>
            <a:spLocks noGrp="1"/>
          </p:cNvSpPr>
          <p:nvPr>
            <p:ph type="ftr" sz="quarter" idx="11"/>
          </p:nvPr>
        </p:nvSpPr>
        <p:spPr/>
        <p:txBody>
          <a:bodyPr/>
          <a:lstStyle/>
          <a:p>
            <a:r>
              <a:rPr lang="en-US" altLang="en-US"/>
              <a:t>Prof. S. K. Sonkar, Assistant Professor, IT Department, UCET VBU Hazaribagh</a:t>
            </a:r>
          </a:p>
        </p:txBody>
      </p:sp>
      <p:sp>
        <p:nvSpPr>
          <p:cNvPr id="3" name="Slide Number Placeholder 2">
            <a:extLst>
              <a:ext uri="{FF2B5EF4-FFF2-40B4-BE49-F238E27FC236}">
                <a16:creationId xmlns:a16="http://schemas.microsoft.com/office/drawing/2014/main" id="{3AD3978B-47B6-4C70-B6B0-A356AA3BE963}"/>
              </a:ext>
            </a:extLst>
          </p:cNvPr>
          <p:cNvSpPr>
            <a:spLocks noGrp="1"/>
          </p:cNvSpPr>
          <p:nvPr>
            <p:ph type="sldNum" sz="quarter" idx="12"/>
          </p:nvPr>
        </p:nvSpPr>
        <p:spPr/>
        <p:txBody>
          <a:bodyPr/>
          <a:lstStyle/>
          <a:p>
            <a:fld id="{C2FA88A7-BB76-43EA-B2DF-17D28BC5A081}"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Spatial Domain Methods</a:t>
            </a:r>
          </a:p>
        </p:txBody>
      </p:sp>
      <p:sp>
        <p:nvSpPr>
          <p:cNvPr id="5123" name="Content Placeholder 2"/>
          <p:cNvSpPr>
            <a:spLocks noGrp="1"/>
          </p:cNvSpPr>
          <p:nvPr>
            <p:ph idx="1"/>
          </p:nvPr>
        </p:nvSpPr>
        <p:spPr/>
        <p:txBody>
          <a:bodyPr>
            <a:normAutofit fontScale="77500" lnSpcReduction="20000"/>
          </a:bodyPr>
          <a:lstStyle/>
          <a:p>
            <a:pPr algn="just"/>
            <a:r>
              <a:rPr lang="en-US" sz="2500" i="1" dirty="0"/>
              <a:t>Spatial domain</a:t>
            </a:r>
            <a:r>
              <a:rPr lang="en-US" sz="2500" dirty="0"/>
              <a:t> refers to the </a:t>
            </a:r>
            <a:r>
              <a:rPr lang="en-US" sz="2500" u="sng" dirty="0"/>
              <a:t>aggregate of pixels composing an image</a:t>
            </a:r>
            <a:r>
              <a:rPr lang="en-US" sz="2500" dirty="0"/>
              <a:t>. Spatial domain methods are procedures that operate directly on these pixels. Spatial domain processes will be denoted by the expression:</a:t>
            </a:r>
          </a:p>
          <a:p>
            <a:pPr algn="just">
              <a:buFontTx/>
              <a:buNone/>
            </a:pPr>
            <a:r>
              <a:rPr lang="en-US" sz="2500" dirty="0"/>
              <a:t>	                                         g(</a:t>
            </a:r>
            <a:r>
              <a:rPr lang="en-US" sz="2500" dirty="0" err="1"/>
              <a:t>x,y</a:t>
            </a:r>
            <a:r>
              <a:rPr lang="en-US" sz="2500" dirty="0"/>
              <a:t>) = </a:t>
            </a:r>
            <a:r>
              <a:rPr lang="en-US" sz="2500" b="1" i="1" dirty="0"/>
              <a:t>T</a:t>
            </a:r>
            <a:r>
              <a:rPr lang="en-US" sz="2500" b="1" dirty="0"/>
              <a:t> </a:t>
            </a:r>
            <a:r>
              <a:rPr lang="en-US" sz="2500" dirty="0"/>
              <a:t>[f(</a:t>
            </a:r>
            <a:r>
              <a:rPr lang="en-US" sz="2500" dirty="0" err="1"/>
              <a:t>x,y</a:t>
            </a:r>
            <a:r>
              <a:rPr lang="en-US" sz="2500" dirty="0"/>
              <a:t>)]</a:t>
            </a:r>
          </a:p>
          <a:p>
            <a:pPr algn="just">
              <a:buFontTx/>
              <a:buNone/>
            </a:pPr>
            <a:endParaRPr lang="en-US" sz="2500" dirty="0"/>
          </a:p>
          <a:p>
            <a:pPr algn="just">
              <a:buFontTx/>
              <a:buNone/>
            </a:pPr>
            <a:r>
              <a:rPr lang="en-US" sz="2500" dirty="0"/>
              <a:t>	                       where, f(</a:t>
            </a:r>
            <a:r>
              <a:rPr lang="en-US" sz="2500" dirty="0" err="1"/>
              <a:t>x,y</a:t>
            </a:r>
            <a:r>
              <a:rPr lang="en-US" sz="2500" dirty="0"/>
              <a:t>) in the </a:t>
            </a:r>
            <a:r>
              <a:rPr lang="en-US" sz="2500" u="sng" dirty="0"/>
              <a:t>input image</a:t>
            </a:r>
            <a:r>
              <a:rPr lang="en-US" sz="2500" dirty="0"/>
              <a:t>, g(</a:t>
            </a:r>
            <a:r>
              <a:rPr lang="en-US" sz="2500" dirty="0" err="1"/>
              <a:t>x,y</a:t>
            </a:r>
            <a:r>
              <a:rPr lang="en-US" sz="2500" dirty="0"/>
              <a:t>) is the </a:t>
            </a:r>
            <a:r>
              <a:rPr lang="en-US" sz="2500" u="sng" dirty="0"/>
              <a:t>processed image </a:t>
            </a:r>
            <a:r>
              <a:rPr lang="en-US" sz="2500" dirty="0"/>
              <a:t>and </a:t>
            </a:r>
            <a:r>
              <a:rPr lang="en-US" sz="2500" b="1" i="1" dirty="0"/>
              <a:t>T</a:t>
            </a:r>
            <a:r>
              <a:rPr lang="en-US" sz="2500" dirty="0"/>
              <a:t> is as operator on f, defined over some neighborhood of (</a:t>
            </a:r>
            <a:r>
              <a:rPr lang="en-US" sz="2500" dirty="0" err="1"/>
              <a:t>x,y</a:t>
            </a:r>
            <a:r>
              <a:rPr lang="en-US" sz="2500" dirty="0"/>
              <a:t>)</a:t>
            </a:r>
          </a:p>
          <a:p>
            <a:pPr algn="just">
              <a:buFontTx/>
              <a:buNone/>
            </a:pPr>
            <a:endParaRPr lang="en-US" sz="2500" dirty="0"/>
          </a:p>
          <a:p>
            <a:pPr algn="just"/>
            <a:r>
              <a:rPr lang="en-US" sz="2500" dirty="0"/>
              <a:t>In addition, </a:t>
            </a:r>
            <a:r>
              <a:rPr lang="en-US" sz="2500" b="1" i="1" dirty="0"/>
              <a:t>T</a:t>
            </a:r>
            <a:r>
              <a:rPr lang="en-US" sz="2500" dirty="0"/>
              <a:t> can operate on a set of input images.</a:t>
            </a:r>
          </a:p>
        </p:txBody>
      </p:sp>
      <p:sp>
        <p:nvSpPr>
          <p:cNvPr id="2" name="Footer Placeholder 1">
            <a:extLst>
              <a:ext uri="{FF2B5EF4-FFF2-40B4-BE49-F238E27FC236}">
                <a16:creationId xmlns:a16="http://schemas.microsoft.com/office/drawing/2014/main" id="{125FA1BD-CD46-4B17-9CF1-2159F4DA64D2}"/>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E2A04C7A-94FC-42A3-BA2B-05880EF8B81F}"/>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381000"/>
            <a:ext cx="4267200" cy="762000"/>
          </a:xfrm>
        </p:spPr>
        <p:txBody>
          <a:bodyPr>
            <a:normAutofit/>
          </a:bodyPr>
          <a:lstStyle/>
          <a:p>
            <a:r>
              <a:rPr lang="en-US" sz="1800" dirty="0"/>
              <a:t>Image                              Histogram</a:t>
            </a:r>
          </a:p>
        </p:txBody>
      </p:sp>
      <p:pic>
        <p:nvPicPr>
          <p:cNvPr id="156676" name="Picture 4"/>
          <p:cNvPicPr>
            <a:picLocks noGrp="1" noChangeAspect="1" noChangeArrowheads="1"/>
          </p:cNvPicPr>
          <p:nvPr>
            <p:ph idx="1"/>
          </p:nvPr>
        </p:nvPicPr>
        <p:blipFill>
          <a:blip r:embed="rId2"/>
          <a:srcRect/>
          <a:stretch>
            <a:fillRect/>
          </a:stretch>
        </p:blipFill>
        <p:spPr>
          <a:xfrm>
            <a:off x="0" y="1371600"/>
            <a:ext cx="4343400" cy="5184475"/>
          </a:xfrm>
          <a:noFill/>
          <a:ln/>
        </p:spPr>
      </p:pic>
      <p:sp>
        <p:nvSpPr>
          <p:cNvPr id="2" name="Footer Placeholder 1">
            <a:extLst>
              <a:ext uri="{FF2B5EF4-FFF2-40B4-BE49-F238E27FC236}">
                <a16:creationId xmlns:a16="http://schemas.microsoft.com/office/drawing/2014/main" id="{90AE013D-9222-4EEA-913E-C590C5475F74}"/>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32BAB06A-25EC-43F0-9463-108C0A7D399D}"/>
              </a:ext>
            </a:extLst>
          </p:cNvPr>
          <p:cNvSpPr>
            <a:spLocks noGrp="1"/>
          </p:cNvSpPr>
          <p:nvPr>
            <p:ph type="sldNum" sz="quarter" idx="12"/>
          </p:nvPr>
        </p:nvSpPr>
        <p:spPr/>
        <p:txBody>
          <a:bodyPr/>
          <a:lstStyle/>
          <a:p>
            <a:fld id="{B6F15528-21DE-4FAA-801E-634DDDAF4B2B}" type="slidenum">
              <a:rPr lang="en-US" smtClean="0"/>
              <a:pPr/>
              <a:t>40</a:t>
            </a:fld>
            <a:endParaRPr lang="en-US"/>
          </a:p>
        </p:txBody>
      </p:sp>
      <p:pic>
        <p:nvPicPr>
          <p:cNvPr id="156677" name="Picture 5"/>
          <p:cNvPicPr>
            <a:picLocks noChangeAspect="1" noChangeArrowheads="1"/>
          </p:cNvPicPr>
          <p:nvPr/>
        </p:nvPicPr>
        <p:blipFill>
          <a:blip r:embed="rId3"/>
          <a:srcRect/>
          <a:stretch>
            <a:fillRect/>
          </a:stretch>
        </p:blipFill>
        <p:spPr bwMode="auto">
          <a:xfrm>
            <a:off x="4419600" y="1371600"/>
            <a:ext cx="4724400" cy="5257800"/>
          </a:xfrm>
          <a:prstGeom prst="rect">
            <a:avLst/>
          </a:prstGeom>
          <a:noFill/>
          <a:ln w="9525">
            <a:noFill/>
            <a:miter lim="800000"/>
            <a:headEnd/>
            <a:tailEnd/>
          </a:ln>
          <a:effectLst/>
        </p:spPr>
      </p:pic>
      <p:sp>
        <p:nvSpPr>
          <p:cNvPr id="5" name="Rectangle 2"/>
          <p:cNvSpPr txBox="1">
            <a:spLocks noChangeArrowheads="1"/>
          </p:cNvSpPr>
          <p:nvPr/>
        </p:nvSpPr>
        <p:spPr>
          <a:xfrm>
            <a:off x="4572000" y="457200"/>
            <a:ext cx="4267200" cy="7620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chemeClr val="accent1">
                    <a:satMod val="150000"/>
                  </a:schemeClr>
                </a:solidFill>
                <a:effectLst/>
                <a:uLnTx/>
                <a:uFillTx/>
                <a:latin typeface="+mj-lt"/>
                <a:ea typeface="+mj-ea"/>
                <a:cs typeface="+mj-cs"/>
              </a:rPr>
              <a:t>Image                              Equalized Histogram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a:bodyPr>
          <a:lstStyle/>
          <a:p>
            <a:r>
              <a:rPr lang="en-US"/>
              <a:t>Histogram Matching (or Specification)</a:t>
            </a:r>
          </a:p>
        </p:txBody>
      </p:sp>
      <p:sp>
        <p:nvSpPr>
          <p:cNvPr id="157699" name="Rectangle 3"/>
          <p:cNvSpPr>
            <a:spLocks noGrp="1" noChangeArrowheads="1"/>
          </p:cNvSpPr>
          <p:nvPr>
            <p:ph idx="1"/>
          </p:nvPr>
        </p:nvSpPr>
        <p:spPr/>
        <p:txBody>
          <a:bodyPr/>
          <a:lstStyle/>
          <a:p>
            <a:r>
              <a:rPr lang="en-US"/>
              <a:t>Histogram equalization does not allow interactive image enhancement and generates only one result: an approximation to a uniform histogram.</a:t>
            </a:r>
          </a:p>
          <a:p>
            <a:pPr lvl="4"/>
            <a:endParaRPr lang="en-US"/>
          </a:p>
          <a:p>
            <a:r>
              <a:rPr lang="en-US"/>
              <a:t>Sometimes though, we need to be able to specify particular histogram shapes capable of highlighting certain gray-level ranges.</a:t>
            </a:r>
          </a:p>
          <a:p>
            <a:endParaRPr lang="en-US"/>
          </a:p>
        </p:txBody>
      </p:sp>
      <p:sp>
        <p:nvSpPr>
          <p:cNvPr id="2" name="Footer Placeholder 1">
            <a:extLst>
              <a:ext uri="{FF2B5EF4-FFF2-40B4-BE49-F238E27FC236}">
                <a16:creationId xmlns:a16="http://schemas.microsoft.com/office/drawing/2014/main" id="{AAE0120E-E1C7-4ACF-91BE-7F9CBB887268}"/>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8BEE5D4D-6A0D-44D0-8240-9697CCB216B6}"/>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Method</a:t>
            </a:r>
          </a:p>
        </p:txBody>
      </p:sp>
      <p:sp>
        <p:nvSpPr>
          <p:cNvPr id="158723" name="Rectangle 3"/>
          <p:cNvSpPr>
            <a:spLocks noGrp="1" noChangeArrowheads="1"/>
          </p:cNvSpPr>
          <p:nvPr>
            <p:ph type="body" sz="half" idx="1"/>
          </p:nvPr>
        </p:nvSpPr>
        <p:spPr>
          <a:xfrm>
            <a:off x="457200" y="1600200"/>
            <a:ext cx="7543800" cy="762000"/>
          </a:xfrm>
        </p:spPr>
        <p:txBody>
          <a:bodyPr>
            <a:normAutofit/>
          </a:bodyPr>
          <a:lstStyle/>
          <a:p>
            <a:pPr lvl="1"/>
            <a:r>
              <a:rPr lang="en-US" sz="2200"/>
              <a:t>Specify the desired density function and obtain the transformation function G(z):</a:t>
            </a:r>
          </a:p>
          <a:p>
            <a:pPr>
              <a:buFont typeface="Wingdings" pitchFamily="2" charset="2"/>
              <a:buNone/>
            </a:pPr>
            <a:endParaRPr lang="en-US" sz="2600"/>
          </a:p>
        </p:txBody>
      </p:sp>
      <p:graphicFrame>
        <p:nvGraphicFramePr>
          <p:cNvPr id="158724" name="Object 4"/>
          <p:cNvGraphicFramePr>
            <a:graphicFrameLocks noGrp="1" noChangeAspect="1"/>
          </p:cNvGraphicFramePr>
          <p:nvPr>
            <p:ph sz="half" idx="2"/>
          </p:nvPr>
        </p:nvGraphicFramePr>
        <p:xfrm>
          <a:off x="2362200" y="2514600"/>
          <a:ext cx="3733800" cy="927100"/>
        </p:xfrm>
        <a:graphic>
          <a:graphicData uri="http://schemas.openxmlformats.org/presentationml/2006/ole">
            <mc:AlternateContent xmlns:mc="http://schemas.openxmlformats.org/markup-compatibility/2006">
              <mc:Choice xmlns:v="urn:schemas-microsoft-com:vml" Requires="v">
                <p:oleObj name="Equation" r:id="rId2" imgW="1739880" imgH="431640" progId="Equation.3">
                  <p:embed/>
                </p:oleObj>
              </mc:Choice>
              <mc:Fallback>
                <p:oleObj name="Equation" r:id="rId2" imgW="1739880" imgH="431640" progId="Equation.3">
                  <p:embed/>
                  <p:pic>
                    <p:nvPicPr>
                      <p:cNvPr id="1587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14600"/>
                        <a:ext cx="37338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F99C3BEA-898E-47A2-9934-477CE3046C15}"/>
              </a:ext>
            </a:extLst>
          </p:cNvPr>
          <p:cNvSpPr>
            <a:spLocks noGrp="1"/>
          </p:cNvSpPr>
          <p:nvPr>
            <p:ph type="ftr" sz="quarter" idx="11"/>
          </p:nvPr>
        </p:nvSpPr>
        <p:spPr/>
        <p:txBody>
          <a:bodyPr/>
          <a:lstStyle/>
          <a:p>
            <a:r>
              <a:rPr lang="en-US" altLang="en-US"/>
              <a:t>Prof. S. K. Sonkar, Assistant Professor, IT Department, UCET VBU Hazaribagh</a:t>
            </a:r>
          </a:p>
        </p:txBody>
      </p:sp>
      <p:sp>
        <p:nvSpPr>
          <p:cNvPr id="3" name="Slide Number Placeholder 2">
            <a:extLst>
              <a:ext uri="{FF2B5EF4-FFF2-40B4-BE49-F238E27FC236}">
                <a16:creationId xmlns:a16="http://schemas.microsoft.com/office/drawing/2014/main" id="{58651BEF-7788-4696-B045-9D7F5E10AD1C}"/>
              </a:ext>
            </a:extLst>
          </p:cNvPr>
          <p:cNvSpPr>
            <a:spLocks noGrp="1"/>
          </p:cNvSpPr>
          <p:nvPr>
            <p:ph type="sldNum" sz="quarter" idx="12"/>
          </p:nvPr>
        </p:nvSpPr>
        <p:spPr/>
        <p:txBody>
          <a:bodyPr/>
          <a:lstStyle/>
          <a:p>
            <a:fld id="{C2FA88A7-BB76-43EA-B2DF-17D28BC5A081}" type="slidenum">
              <a:rPr lang="en-US" altLang="en-US" smtClean="0"/>
              <a:pPr/>
              <a:t>42</a:t>
            </a:fld>
            <a:endParaRPr lang="en-US" altLang="en-US"/>
          </a:p>
        </p:txBody>
      </p:sp>
      <p:sp>
        <p:nvSpPr>
          <p:cNvPr id="158726" name="Text Box 6"/>
          <p:cNvSpPr txBox="1">
            <a:spLocks noChangeArrowheads="1"/>
          </p:cNvSpPr>
          <p:nvPr/>
        </p:nvSpPr>
        <p:spPr bwMode="auto">
          <a:xfrm>
            <a:off x="1295400" y="3657600"/>
            <a:ext cx="6019800" cy="396875"/>
          </a:xfrm>
          <a:prstGeom prst="rect">
            <a:avLst/>
          </a:prstGeom>
          <a:noFill/>
          <a:ln w="9525">
            <a:noFill/>
            <a:miter lim="800000"/>
            <a:headEnd/>
            <a:tailEnd/>
          </a:ln>
          <a:effectLst/>
        </p:spPr>
        <p:txBody>
          <a:bodyPr>
            <a:spAutoFit/>
          </a:bodyPr>
          <a:lstStyle/>
          <a:p>
            <a:pPr>
              <a:spcBef>
                <a:spcPct val="50000"/>
              </a:spcBef>
            </a:pPr>
            <a:r>
              <a:rPr lang="en-US" sz="2000">
                <a:latin typeface="Times New Roman" pitchFamily="18" charset="0"/>
              </a:rPr>
              <a:t>p</a:t>
            </a:r>
            <a:r>
              <a:rPr lang="en-US" sz="1400">
                <a:latin typeface="Times New Roman" pitchFamily="18" charset="0"/>
              </a:rPr>
              <a:t>z</a:t>
            </a:r>
            <a:r>
              <a:rPr lang="en-US" sz="2000">
                <a:latin typeface="Times New Roman" pitchFamily="18" charset="0"/>
              </a:rPr>
              <a:t>: specified desirable PDF for output</a:t>
            </a:r>
            <a:endParaRPr lang="en-US" sz="2400">
              <a:latin typeface="Times New Roman" pitchFamily="18" charset="0"/>
            </a:endParaRPr>
          </a:p>
        </p:txBody>
      </p:sp>
      <p:sp>
        <p:nvSpPr>
          <p:cNvPr id="158727" name="Rectangle 7"/>
          <p:cNvSpPr>
            <a:spLocks noChangeArrowheads="1"/>
          </p:cNvSpPr>
          <p:nvPr/>
        </p:nvSpPr>
        <p:spPr bwMode="auto">
          <a:xfrm>
            <a:off x="723900" y="4343400"/>
            <a:ext cx="7772400" cy="914400"/>
          </a:xfrm>
          <a:prstGeom prst="rect">
            <a:avLst/>
          </a:prstGeom>
          <a:noFill/>
          <a:ln w="9525">
            <a:noFill/>
            <a:miter lim="800000"/>
            <a:headEnd/>
            <a:tailEnd/>
          </a:ln>
          <a:effectLst/>
        </p:spPr>
        <p:txBody>
          <a:bodyPr/>
          <a:lstStyle/>
          <a:p>
            <a:pPr marL="742950" lvl="1" indent="-285750" algn="l">
              <a:spcBef>
                <a:spcPct val="20000"/>
              </a:spcBef>
              <a:buFontTx/>
              <a:buChar char="–"/>
            </a:pPr>
            <a:endParaRPr lang="en-US" sz="2400">
              <a:latin typeface="Trebuchet MS" pitchFamily="34" charset="0"/>
            </a:endParaRPr>
          </a:p>
          <a:p>
            <a:pPr marL="742950" lvl="1" indent="-285750" algn="l">
              <a:spcBef>
                <a:spcPct val="20000"/>
              </a:spcBef>
              <a:buFontTx/>
              <a:buChar char="–"/>
            </a:pPr>
            <a:r>
              <a:rPr lang="en-US" sz="2400">
                <a:latin typeface="Trebuchet MS" pitchFamily="34" charset="0"/>
              </a:rPr>
              <a:t>Apply the inverse transformation function      z=G</a:t>
            </a:r>
            <a:r>
              <a:rPr lang="en-US" sz="2400" baseline="30000">
                <a:latin typeface="Trebuchet MS" pitchFamily="34" charset="0"/>
              </a:rPr>
              <a:t>-1</a:t>
            </a:r>
            <a:r>
              <a:rPr lang="en-US" sz="2400">
                <a:latin typeface="Trebuchet MS" pitchFamily="34" charset="0"/>
              </a:rPr>
              <a:t>(s) to the levels obtained in step 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Image Smoothing or Averaging</a:t>
            </a:r>
          </a:p>
        </p:txBody>
      </p:sp>
      <p:sp>
        <p:nvSpPr>
          <p:cNvPr id="160771" name="Rectangle 3"/>
          <p:cNvSpPr>
            <a:spLocks noGrp="1" noChangeArrowheads="1"/>
          </p:cNvSpPr>
          <p:nvPr>
            <p:ph type="body" sz="half" idx="1"/>
          </p:nvPr>
        </p:nvSpPr>
        <p:spPr>
          <a:xfrm>
            <a:off x="457200" y="1600200"/>
            <a:ext cx="7848600" cy="4530725"/>
          </a:xfrm>
        </p:spPr>
        <p:txBody>
          <a:bodyPr>
            <a:normAutofit fontScale="92500" lnSpcReduction="20000"/>
          </a:bodyPr>
          <a:lstStyle/>
          <a:p>
            <a:pPr>
              <a:lnSpc>
                <a:spcPct val="90000"/>
              </a:lnSpc>
            </a:pPr>
            <a:r>
              <a:rPr lang="en-US" sz="2200" dirty="0"/>
              <a:t>A noisy image:</a:t>
            </a:r>
          </a:p>
          <a:p>
            <a:pPr>
              <a:lnSpc>
                <a:spcPct val="90000"/>
              </a:lnSpc>
            </a:pPr>
            <a:endParaRPr lang="en-US" sz="2200" dirty="0"/>
          </a:p>
          <a:p>
            <a:pPr>
              <a:lnSpc>
                <a:spcPct val="90000"/>
              </a:lnSpc>
            </a:pPr>
            <a:endParaRPr lang="en-US" sz="2200" dirty="0"/>
          </a:p>
          <a:p>
            <a:pPr>
              <a:lnSpc>
                <a:spcPct val="90000"/>
              </a:lnSpc>
            </a:pPr>
            <a:r>
              <a:rPr lang="en-US" sz="2200" dirty="0"/>
              <a:t> Averaging M different noisy images:</a:t>
            </a:r>
          </a:p>
          <a:p>
            <a:pPr>
              <a:lnSpc>
                <a:spcPct val="90000"/>
              </a:lnSpc>
            </a:pPr>
            <a:endParaRPr lang="en-US" sz="2200" dirty="0"/>
          </a:p>
          <a:p>
            <a:pPr>
              <a:lnSpc>
                <a:spcPct val="90000"/>
              </a:lnSpc>
            </a:pPr>
            <a:endParaRPr lang="en-US" sz="2200" dirty="0"/>
          </a:p>
          <a:p>
            <a:pPr>
              <a:lnSpc>
                <a:spcPct val="90000"/>
              </a:lnSpc>
            </a:pPr>
            <a:endParaRPr lang="en-US" sz="2200" dirty="0"/>
          </a:p>
          <a:p>
            <a:pPr>
              <a:lnSpc>
                <a:spcPct val="90000"/>
              </a:lnSpc>
            </a:pPr>
            <a:endParaRPr lang="en-US" sz="2200" dirty="0"/>
          </a:p>
          <a:p>
            <a:pPr>
              <a:lnSpc>
                <a:spcPct val="90000"/>
              </a:lnSpc>
            </a:pPr>
            <a:endParaRPr lang="en-US" sz="2200" dirty="0"/>
          </a:p>
          <a:p>
            <a:pPr>
              <a:lnSpc>
                <a:spcPct val="90000"/>
              </a:lnSpc>
            </a:pPr>
            <a:r>
              <a:rPr lang="en-US" sz="2200" dirty="0"/>
              <a:t>As M increases, the variability of the pixel values at each location decreases.</a:t>
            </a:r>
          </a:p>
          <a:p>
            <a:pPr lvl="4">
              <a:lnSpc>
                <a:spcPct val="90000"/>
              </a:lnSpc>
            </a:pPr>
            <a:endParaRPr lang="en-US" sz="1600" dirty="0"/>
          </a:p>
          <a:p>
            <a:pPr lvl="1">
              <a:lnSpc>
                <a:spcPct val="90000"/>
              </a:lnSpc>
            </a:pPr>
            <a:r>
              <a:rPr lang="en-US" sz="2000" dirty="0"/>
              <a:t>This means that g(</a:t>
            </a:r>
            <a:r>
              <a:rPr lang="en-US" sz="2000" dirty="0" err="1"/>
              <a:t>x,y</a:t>
            </a:r>
            <a:r>
              <a:rPr lang="en-US" sz="2000" dirty="0"/>
              <a:t>) approaches f(</a:t>
            </a:r>
            <a:r>
              <a:rPr lang="en-US" sz="2000" dirty="0" err="1"/>
              <a:t>x,y</a:t>
            </a:r>
            <a:r>
              <a:rPr lang="en-US" sz="2000" dirty="0"/>
              <a:t>) as the number of noisy images used in the averaging process increases.</a:t>
            </a:r>
          </a:p>
          <a:p>
            <a:pPr>
              <a:lnSpc>
                <a:spcPct val="90000"/>
              </a:lnSpc>
            </a:pPr>
            <a:endParaRPr lang="en-US" sz="2200" dirty="0"/>
          </a:p>
          <a:p>
            <a:pPr>
              <a:lnSpc>
                <a:spcPct val="90000"/>
              </a:lnSpc>
              <a:buFont typeface="Wingdings" pitchFamily="2" charset="2"/>
              <a:buNone/>
            </a:pPr>
            <a:endParaRPr lang="en-US" sz="2200" dirty="0"/>
          </a:p>
        </p:txBody>
      </p:sp>
      <p:graphicFrame>
        <p:nvGraphicFramePr>
          <p:cNvPr id="160772" name="Object 4"/>
          <p:cNvGraphicFramePr>
            <a:graphicFrameLocks noGrp="1" noChangeAspect="1"/>
          </p:cNvGraphicFramePr>
          <p:nvPr>
            <p:ph sz="quarter" idx="2"/>
          </p:nvPr>
        </p:nvGraphicFramePr>
        <p:xfrm>
          <a:off x="2209800" y="2133600"/>
          <a:ext cx="4113213" cy="522288"/>
        </p:xfrm>
        <a:graphic>
          <a:graphicData uri="http://schemas.openxmlformats.org/presentationml/2006/ole">
            <mc:AlternateContent xmlns:mc="http://schemas.openxmlformats.org/markup-compatibility/2006">
              <mc:Choice xmlns:v="urn:schemas-microsoft-com:vml" Requires="v">
                <p:oleObj name="Equation" r:id="rId2" imgW="1600200" imgH="203040" progId="Equation.3">
                  <p:embed/>
                </p:oleObj>
              </mc:Choice>
              <mc:Fallback>
                <p:oleObj name="Equation" r:id="rId2" imgW="1600200" imgH="203040" progId="Equation.3">
                  <p:embed/>
                  <p:pic>
                    <p:nvPicPr>
                      <p:cNvPr id="16077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33600"/>
                        <a:ext cx="4113213"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74" name="Object 6"/>
          <p:cNvGraphicFramePr>
            <a:graphicFrameLocks noGrp="1" noChangeAspect="1"/>
          </p:cNvGraphicFramePr>
          <p:nvPr>
            <p:ph sz="quarter" idx="3"/>
          </p:nvPr>
        </p:nvGraphicFramePr>
        <p:xfrm>
          <a:off x="2514600" y="3124200"/>
          <a:ext cx="3810000" cy="1116013"/>
        </p:xfrm>
        <a:graphic>
          <a:graphicData uri="http://schemas.openxmlformats.org/presentationml/2006/ole">
            <mc:AlternateContent xmlns:mc="http://schemas.openxmlformats.org/markup-compatibility/2006">
              <mc:Choice xmlns:v="urn:schemas-microsoft-com:vml" Requires="v">
                <p:oleObj name="Equation" r:id="rId4" imgW="1473120" imgH="431640" progId="Equation.3">
                  <p:embed/>
                </p:oleObj>
              </mc:Choice>
              <mc:Fallback>
                <p:oleObj name="Equation" r:id="rId4" imgW="1473120" imgH="431640" progId="Equation.3">
                  <p:embed/>
                  <p:pic>
                    <p:nvPicPr>
                      <p:cNvPr id="1607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124200"/>
                        <a:ext cx="3810000"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5DBEBE08-31E7-4870-9FDA-17CA6F057564}"/>
              </a:ext>
            </a:extLst>
          </p:cNvPr>
          <p:cNvSpPr>
            <a:spLocks noGrp="1"/>
          </p:cNvSpPr>
          <p:nvPr>
            <p:ph type="ftr" sz="quarter" idx="11"/>
          </p:nvPr>
        </p:nvSpPr>
        <p:spPr/>
        <p:txBody>
          <a:bodyPr/>
          <a:lstStyle/>
          <a:p>
            <a:r>
              <a:rPr lang="en-US" altLang="en-US"/>
              <a:t>Prof. S. K. Sonkar, Assistant Professor, IT Department, UCET VBU Hazaribagh</a:t>
            </a:r>
          </a:p>
        </p:txBody>
      </p:sp>
      <p:sp>
        <p:nvSpPr>
          <p:cNvPr id="3" name="Slide Number Placeholder 2">
            <a:extLst>
              <a:ext uri="{FF2B5EF4-FFF2-40B4-BE49-F238E27FC236}">
                <a16:creationId xmlns:a16="http://schemas.microsoft.com/office/drawing/2014/main" id="{ED8ECFBB-77D4-4966-B1FA-DC4B615074BE}"/>
              </a:ext>
            </a:extLst>
          </p:cNvPr>
          <p:cNvSpPr>
            <a:spLocks noGrp="1"/>
          </p:cNvSpPr>
          <p:nvPr>
            <p:ph type="sldNum" sz="quarter" idx="12"/>
          </p:nvPr>
        </p:nvSpPr>
        <p:spPr/>
        <p:txBody>
          <a:bodyPr/>
          <a:lstStyle/>
          <a:p>
            <a:fld id="{5BDEA9F6-C293-47AC-98B4-F49E96A4A44F}"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Example</a:t>
            </a:r>
          </a:p>
        </p:txBody>
      </p:sp>
      <p:pic>
        <p:nvPicPr>
          <p:cNvPr id="163844" name="Picture 4"/>
          <p:cNvPicPr>
            <a:picLocks noGrp="1" noChangeAspect="1" noChangeArrowheads="1"/>
          </p:cNvPicPr>
          <p:nvPr>
            <p:ph idx="1"/>
          </p:nvPr>
        </p:nvPicPr>
        <p:blipFill>
          <a:blip r:embed="rId2"/>
          <a:srcRect/>
          <a:stretch>
            <a:fillRect/>
          </a:stretch>
        </p:blipFill>
        <p:spPr>
          <a:xfrm>
            <a:off x="0" y="1600200"/>
            <a:ext cx="3662352" cy="5064125"/>
          </a:xfrm>
          <a:noFill/>
          <a:ln/>
        </p:spPr>
      </p:pic>
      <p:sp>
        <p:nvSpPr>
          <p:cNvPr id="2" name="Footer Placeholder 1">
            <a:extLst>
              <a:ext uri="{FF2B5EF4-FFF2-40B4-BE49-F238E27FC236}">
                <a16:creationId xmlns:a16="http://schemas.microsoft.com/office/drawing/2014/main" id="{222B59A5-594F-417A-9AA2-8DE671CB00F8}"/>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3F4344B1-C983-4627-9BF1-F538BA38DF4D}"/>
              </a:ext>
            </a:extLst>
          </p:cNvPr>
          <p:cNvSpPr>
            <a:spLocks noGrp="1"/>
          </p:cNvSpPr>
          <p:nvPr>
            <p:ph type="sldNum" sz="quarter" idx="12"/>
          </p:nvPr>
        </p:nvSpPr>
        <p:spPr/>
        <p:txBody>
          <a:bodyPr/>
          <a:lstStyle/>
          <a:p>
            <a:fld id="{B6F15528-21DE-4FAA-801E-634DDDAF4B2B}" type="slidenum">
              <a:rPr lang="en-US" smtClean="0"/>
              <a:pPr/>
              <a:t>44</a:t>
            </a:fld>
            <a:endParaRPr lang="en-US"/>
          </a:p>
        </p:txBody>
      </p:sp>
      <p:pic>
        <p:nvPicPr>
          <p:cNvPr id="163845" name="Picture 5"/>
          <p:cNvPicPr>
            <a:picLocks noChangeAspect="1" noChangeArrowheads="1"/>
          </p:cNvPicPr>
          <p:nvPr/>
        </p:nvPicPr>
        <p:blipFill>
          <a:blip r:embed="rId3"/>
          <a:srcRect/>
          <a:stretch>
            <a:fillRect/>
          </a:stretch>
        </p:blipFill>
        <p:spPr bwMode="auto">
          <a:xfrm>
            <a:off x="3733800" y="5486400"/>
            <a:ext cx="5257800" cy="109061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Averaging Filter</a:t>
            </a:r>
          </a:p>
        </p:txBody>
      </p:sp>
      <p:sp>
        <p:nvSpPr>
          <p:cNvPr id="3" name="Content Placeholder 2"/>
          <p:cNvSpPr>
            <a:spLocks noGrp="1"/>
          </p:cNvSpPr>
          <p:nvPr>
            <p:ph idx="1"/>
          </p:nvPr>
        </p:nvSpPr>
        <p:spPr/>
        <p:txBody>
          <a:bodyPr/>
          <a:lstStyle/>
          <a:p>
            <a:pPr marL="633222" indent="-514350">
              <a:buFont typeface="+mj-lt"/>
              <a:buAutoNum type="arabicPeriod"/>
            </a:pPr>
            <a:r>
              <a:rPr lang="en-US" dirty="0"/>
              <a:t>It leads to blurring of an image. Blurring affects  feature localization.</a:t>
            </a:r>
          </a:p>
          <a:p>
            <a:pPr marL="633222" indent="-514350">
              <a:buFont typeface="+mj-lt"/>
              <a:buAutoNum type="arabicPeriod"/>
            </a:pPr>
            <a:r>
              <a:rPr lang="en-US" dirty="0"/>
              <a:t>When averaging operation applied to an image corrupted by impulse noise then the impulse noise is attenuated and diffused but not removed.</a:t>
            </a:r>
          </a:p>
          <a:p>
            <a:pPr marL="633222" indent="-514350">
              <a:buFont typeface="+mj-lt"/>
              <a:buAutoNum type="arabicPeriod"/>
            </a:pPr>
            <a:r>
              <a:rPr lang="en-US" dirty="0"/>
              <a:t>A single pixel, with a very distinct value can affect the mean value of all the pixels in its </a:t>
            </a:r>
            <a:r>
              <a:rPr lang="en-US" dirty="0" err="1"/>
              <a:t>neighbourhood</a:t>
            </a:r>
            <a:r>
              <a:rPr lang="en-US" dirty="0"/>
              <a:t> significantly.</a:t>
            </a:r>
          </a:p>
        </p:txBody>
      </p:sp>
      <p:sp>
        <p:nvSpPr>
          <p:cNvPr id="4" name="Footer Placeholder 3">
            <a:extLst>
              <a:ext uri="{FF2B5EF4-FFF2-40B4-BE49-F238E27FC236}">
                <a16:creationId xmlns:a16="http://schemas.microsoft.com/office/drawing/2014/main" id="{08D24DEB-0442-49FA-8A2C-FA38441C85ED}"/>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5C9B5C55-3B4C-4A60-B7E9-505250D33F69}"/>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Spatial Filtering</a:t>
            </a:r>
          </a:p>
        </p:txBody>
      </p:sp>
      <p:sp>
        <p:nvSpPr>
          <p:cNvPr id="166915" name="Rectangle 3"/>
          <p:cNvSpPr>
            <a:spLocks noGrp="1" noChangeArrowheads="1"/>
          </p:cNvSpPr>
          <p:nvPr>
            <p:ph idx="1"/>
          </p:nvPr>
        </p:nvSpPr>
        <p:spPr/>
        <p:txBody>
          <a:bodyPr/>
          <a:lstStyle/>
          <a:p>
            <a:r>
              <a:rPr lang="en-US" dirty="0"/>
              <a:t>Use of spatial masks for image processing (spatial filters)</a:t>
            </a:r>
          </a:p>
          <a:p>
            <a:pPr lvl="4"/>
            <a:endParaRPr lang="en-US" dirty="0"/>
          </a:p>
          <a:p>
            <a:r>
              <a:rPr lang="en-US" dirty="0"/>
              <a:t>Linear and nonlinear filters</a:t>
            </a:r>
          </a:p>
          <a:p>
            <a:pPr lvl="4"/>
            <a:endParaRPr lang="en-US" dirty="0"/>
          </a:p>
          <a:p>
            <a:r>
              <a:rPr lang="en-US" dirty="0"/>
              <a:t>Low-pass filters eliminate or attenuate high frequency components in the frequency domain (sharp image details), and result in </a:t>
            </a:r>
            <a:r>
              <a:rPr lang="en-US" b="1" dirty="0"/>
              <a:t>image blurring.</a:t>
            </a:r>
          </a:p>
        </p:txBody>
      </p:sp>
      <p:sp>
        <p:nvSpPr>
          <p:cNvPr id="2" name="Footer Placeholder 1">
            <a:extLst>
              <a:ext uri="{FF2B5EF4-FFF2-40B4-BE49-F238E27FC236}">
                <a16:creationId xmlns:a16="http://schemas.microsoft.com/office/drawing/2014/main" id="{DB0BEDBB-1B21-48AA-AF30-DA2BFE946220}"/>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466AE27D-DE83-4442-844C-60DC995878BB}"/>
              </a:ext>
            </a:extLst>
          </p:cNvPr>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6" name="Rectangle 10"/>
          <p:cNvSpPr>
            <a:spLocks noGrp="1" noChangeArrowheads="1"/>
          </p:cNvSpPr>
          <p:nvPr>
            <p:ph type="title"/>
          </p:nvPr>
        </p:nvSpPr>
        <p:spPr/>
        <p:txBody>
          <a:bodyPr/>
          <a:lstStyle/>
          <a:p>
            <a:endParaRPr lang="en-US"/>
          </a:p>
        </p:txBody>
      </p:sp>
      <p:graphicFrame>
        <p:nvGraphicFramePr>
          <p:cNvPr id="167940" name="Object 4"/>
          <p:cNvGraphicFramePr>
            <a:graphicFrameLocks noGrp="1" noChangeAspect="1"/>
          </p:cNvGraphicFramePr>
          <p:nvPr>
            <p:ph sz="half" idx="1"/>
          </p:nvPr>
        </p:nvGraphicFramePr>
        <p:xfrm>
          <a:off x="2057400" y="1676400"/>
          <a:ext cx="4724400" cy="944563"/>
        </p:xfrm>
        <a:graphic>
          <a:graphicData uri="http://schemas.openxmlformats.org/presentationml/2006/ole">
            <mc:AlternateContent xmlns:mc="http://schemas.openxmlformats.org/markup-compatibility/2006">
              <mc:Choice xmlns:v="urn:schemas-microsoft-com:vml" Requires="v">
                <p:oleObj name="Equation" r:id="rId2" imgW="2159000" imgH="431800" progId="Equation.3">
                  <p:embed/>
                </p:oleObj>
              </mc:Choice>
              <mc:Fallback>
                <p:oleObj name="Equation" r:id="rId2" imgW="2159000" imgH="431800" progId="Equation.3">
                  <p:embed/>
                  <p:pic>
                    <p:nvPicPr>
                      <p:cNvPr id="1679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76400"/>
                        <a:ext cx="47244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5" name="Object 9"/>
          <p:cNvGraphicFramePr>
            <a:graphicFrameLocks noGrp="1" noChangeAspect="1"/>
          </p:cNvGraphicFramePr>
          <p:nvPr>
            <p:ph sz="half" idx="2"/>
          </p:nvPr>
        </p:nvGraphicFramePr>
        <p:xfrm>
          <a:off x="1830388" y="5257800"/>
          <a:ext cx="3349625" cy="474663"/>
        </p:xfrm>
        <a:graphic>
          <a:graphicData uri="http://schemas.openxmlformats.org/presentationml/2006/ole">
            <mc:AlternateContent xmlns:mc="http://schemas.openxmlformats.org/markup-compatibility/2006">
              <mc:Choice xmlns:v="urn:schemas-microsoft-com:vml" Requires="v">
                <p:oleObj name="Equation" r:id="rId4" imgW="1612800" imgH="228600" progId="Equation.3">
                  <p:embed/>
                </p:oleObj>
              </mc:Choice>
              <mc:Fallback>
                <p:oleObj name="Equation" r:id="rId4" imgW="1612800" imgH="228600" progId="Equation.3">
                  <p:embed/>
                  <p:pic>
                    <p:nvPicPr>
                      <p:cNvPr id="16794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0388" y="5257800"/>
                        <a:ext cx="33496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CC7A482A-9C76-42F0-BA9A-18DE17894AAF}"/>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722E5E0B-68F5-41DD-9F42-F44F80F600EB}"/>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167943" name="Rectangle 7"/>
          <p:cNvSpPr>
            <a:spLocks noChangeArrowheads="1"/>
          </p:cNvSpPr>
          <p:nvPr/>
        </p:nvSpPr>
        <p:spPr bwMode="auto">
          <a:xfrm>
            <a:off x="1219200" y="2743200"/>
            <a:ext cx="6934200" cy="1311275"/>
          </a:xfrm>
          <a:prstGeom prst="rect">
            <a:avLst/>
          </a:prstGeom>
          <a:noFill/>
          <a:ln w="9525">
            <a:noFill/>
            <a:miter lim="800000"/>
            <a:headEnd/>
            <a:tailEnd/>
          </a:ln>
          <a:effectLst/>
        </p:spPr>
        <p:txBody>
          <a:bodyPr>
            <a:spAutoFit/>
          </a:bodyPr>
          <a:lstStyle/>
          <a:p>
            <a:r>
              <a:rPr lang="en-US" sz="2000" i="1" dirty="0"/>
              <a:t>a=(m-1)/2 </a:t>
            </a:r>
            <a:r>
              <a:rPr lang="en-US" sz="2000" dirty="0"/>
              <a:t>and</a:t>
            </a:r>
            <a:r>
              <a:rPr lang="en-US" sz="2000" i="1" dirty="0"/>
              <a:t> b=(n-1)/2</a:t>
            </a:r>
            <a:r>
              <a:rPr lang="en-US" sz="2000" dirty="0"/>
              <a:t>, </a:t>
            </a:r>
          </a:p>
          <a:p>
            <a:r>
              <a:rPr lang="en-US" sz="2000" i="1" dirty="0"/>
              <a:t>m</a:t>
            </a:r>
            <a:r>
              <a:rPr lang="en-US" sz="2000" dirty="0"/>
              <a:t> x </a:t>
            </a:r>
            <a:r>
              <a:rPr lang="en-US" sz="2000" i="1" dirty="0"/>
              <a:t>n</a:t>
            </a:r>
            <a:r>
              <a:rPr lang="en-US" sz="2000" dirty="0"/>
              <a:t> (odd numbers)</a:t>
            </a:r>
          </a:p>
          <a:p>
            <a:endParaRPr lang="en-US" sz="2000" dirty="0"/>
          </a:p>
          <a:p>
            <a:r>
              <a:rPr lang="en-US" sz="2000" dirty="0"/>
              <a:t>For </a:t>
            </a:r>
            <a:r>
              <a:rPr lang="en-US" sz="2000" i="1" dirty="0"/>
              <a:t>x</a:t>
            </a:r>
            <a:r>
              <a:rPr lang="en-US" sz="2000" dirty="0"/>
              <a:t>=0,1,…,M-1 and </a:t>
            </a:r>
            <a:r>
              <a:rPr lang="en-US" sz="2000" i="1" dirty="0"/>
              <a:t>y</a:t>
            </a:r>
            <a:r>
              <a:rPr lang="en-US" sz="2000" dirty="0"/>
              <a:t>=0,1,…,N-1</a:t>
            </a:r>
          </a:p>
        </p:txBody>
      </p:sp>
      <p:sp>
        <p:nvSpPr>
          <p:cNvPr id="167944" name="Rectangle 8"/>
          <p:cNvSpPr>
            <a:spLocks noChangeArrowheads="1"/>
          </p:cNvSpPr>
          <p:nvPr/>
        </p:nvSpPr>
        <p:spPr bwMode="auto">
          <a:xfrm>
            <a:off x="990600" y="4191000"/>
            <a:ext cx="7772400" cy="1006475"/>
          </a:xfrm>
          <a:prstGeom prst="rect">
            <a:avLst/>
          </a:prstGeom>
          <a:noFill/>
          <a:ln w="9525">
            <a:noFill/>
            <a:miter lim="800000"/>
            <a:headEnd/>
            <a:tailEnd/>
          </a:ln>
          <a:effectLst/>
        </p:spPr>
        <p:txBody>
          <a:bodyPr>
            <a:spAutoFit/>
          </a:bodyPr>
          <a:lstStyle/>
          <a:p>
            <a:pPr>
              <a:spcBef>
                <a:spcPct val="20000"/>
              </a:spcBef>
            </a:pPr>
            <a:r>
              <a:rPr lang="en-US" sz="2000"/>
              <a:t>The basic approach is to sum products between the mask coefficients and the intensities of the pixels under the mask at a specific location in the image:</a:t>
            </a:r>
          </a:p>
        </p:txBody>
      </p:sp>
      <p:sp>
        <p:nvSpPr>
          <p:cNvPr id="167948" name="Text Box 12"/>
          <p:cNvSpPr txBox="1">
            <a:spLocks noChangeArrowheads="1"/>
          </p:cNvSpPr>
          <p:nvPr/>
        </p:nvSpPr>
        <p:spPr bwMode="auto">
          <a:xfrm>
            <a:off x="5562600" y="5334000"/>
            <a:ext cx="2595563" cy="457200"/>
          </a:xfrm>
          <a:prstGeom prst="rect">
            <a:avLst/>
          </a:prstGeom>
          <a:noFill/>
          <a:ln w="9525">
            <a:noFill/>
            <a:miter lim="800000"/>
            <a:headEnd/>
            <a:tailEnd/>
          </a:ln>
          <a:effectLst/>
        </p:spPr>
        <p:txBody>
          <a:bodyPr wrap="none">
            <a:spAutoFit/>
          </a:bodyPr>
          <a:lstStyle/>
          <a:p>
            <a:pPr algn="l"/>
            <a:r>
              <a:rPr lang="en-US" sz="2400">
                <a:latin typeface="Trebuchet MS" pitchFamily="34" charset="0"/>
              </a:rPr>
              <a:t>(for a 3 x 3 filter)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Neighborhood Averaging</a:t>
            </a:r>
          </a:p>
        </p:txBody>
      </p:sp>
      <p:pic>
        <p:nvPicPr>
          <p:cNvPr id="164869" name="Picture 5"/>
          <p:cNvPicPr>
            <a:picLocks noGrp="1" noChangeAspect="1" noChangeArrowheads="1"/>
          </p:cNvPicPr>
          <p:nvPr>
            <p:ph idx="1"/>
          </p:nvPr>
        </p:nvPicPr>
        <p:blipFill>
          <a:blip r:embed="rId2"/>
          <a:srcRect/>
          <a:stretch>
            <a:fillRect/>
          </a:stretch>
        </p:blipFill>
        <p:spPr>
          <a:xfrm>
            <a:off x="381000" y="1600200"/>
            <a:ext cx="8534400" cy="3124200"/>
          </a:xfrm>
          <a:noFill/>
          <a:ln/>
        </p:spPr>
      </p:pic>
      <p:sp>
        <p:nvSpPr>
          <p:cNvPr id="2" name="Footer Placeholder 1">
            <a:extLst>
              <a:ext uri="{FF2B5EF4-FFF2-40B4-BE49-F238E27FC236}">
                <a16:creationId xmlns:a16="http://schemas.microsoft.com/office/drawing/2014/main" id="{5DB91AAB-D8D0-4F76-8676-077B48B2F470}"/>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1C3BD75A-63FC-4D38-B5E5-7DC5ABCC9515}"/>
              </a:ext>
            </a:extLst>
          </p:cNvPr>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390775" y="385763"/>
            <a:ext cx="4762842"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eaLnBrk="0" hangingPunct="0"/>
            <a:r>
              <a:rPr kumimoji="0" lang="en-US" altLang="zh-TW" sz="2400" dirty="0">
                <a:solidFill>
                  <a:srgbClr val="FF0000"/>
                </a:solidFill>
                <a:latin typeface="Verdana" pitchFamily="34" charset="0"/>
              </a:rPr>
              <a:t>Spatial Domain Enhancement</a:t>
            </a:r>
            <a:endParaRPr kumimoji="0" lang="en-US" altLang="zh-TW" sz="2400" dirty="0">
              <a:latin typeface="Times New Roman" pitchFamily="18" charset="0"/>
            </a:endParaRPr>
          </a:p>
        </p:txBody>
      </p:sp>
      <p:pic>
        <p:nvPicPr>
          <p:cNvPr id="28675" name="Picture 3"/>
          <p:cNvPicPr>
            <a:picLocks noChangeAspect="1" noChangeArrowheads="1"/>
          </p:cNvPicPr>
          <p:nvPr/>
        </p:nvPicPr>
        <p:blipFill>
          <a:blip r:embed="rId2"/>
          <a:srcRect/>
          <a:stretch>
            <a:fillRect/>
          </a:stretch>
        </p:blipFill>
        <p:spPr bwMode="auto">
          <a:xfrm>
            <a:off x="1989138" y="1616075"/>
            <a:ext cx="4960937" cy="4899025"/>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4C662FE7-7578-4F3F-82B3-BD9C29B3D711}"/>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89B864E5-7EEA-4718-8B46-0C7898D9BE5F}"/>
              </a:ext>
            </a:extLst>
          </p:cNvPr>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228600" y="1600200"/>
            <a:ext cx="3886200" cy="4876800"/>
          </a:xfrm>
        </p:spPr>
        <p:txBody>
          <a:bodyPr>
            <a:normAutofit fontScale="92500" lnSpcReduction="20000"/>
          </a:bodyPr>
          <a:lstStyle/>
          <a:p>
            <a:r>
              <a:rPr lang="en-US" sz="2000" dirty="0"/>
              <a:t>The simplest form of </a:t>
            </a:r>
            <a:r>
              <a:rPr lang="en-US" sz="2000" b="1" i="1" dirty="0"/>
              <a:t>T</a:t>
            </a:r>
            <a:r>
              <a:rPr lang="en-US" sz="2000" dirty="0"/>
              <a:t>, is when the neighborhood of size 1x1 (that is a single pixel). In this case, g depends only on the value of  ‘f’ at (</a:t>
            </a:r>
            <a:r>
              <a:rPr lang="en-US" sz="2000" dirty="0" err="1"/>
              <a:t>x,y</a:t>
            </a:r>
            <a:r>
              <a:rPr lang="en-US" sz="2000" dirty="0"/>
              <a:t>), and </a:t>
            </a:r>
            <a:r>
              <a:rPr lang="en-US" sz="2000" b="1" i="1" dirty="0"/>
              <a:t>T</a:t>
            </a:r>
            <a:r>
              <a:rPr lang="en-US" sz="2000" dirty="0"/>
              <a:t> becomes  a </a:t>
            </a:r>
            <a:r>
              <a:rPr lang="en-US" sz="2000" i="1" dirty="0"/>
              <a:t>grey-level</a:t>
            </a:r>
            <a:r>
              <a:rPr lang="en-US" sz="2000" dirty="0"/>
              <a:t> (also called </a:t>
            </a:r>
            <a:r>
              <a:rPr lang="en-US" sz="2000" i="1" dirty="0"/>
              <a:t>intensity</a:t>
            </a:r>
            <a:r>
              <a:rPr lang="en-US" sz="2000" dirty="0"/>
              <a:t> or </a:t>
            </a:r>
            <a:r>
              <a:rPr lang="en-US" sz="2000" i="1" dirty="0"/>
              <a:t>mapping</a:t>
            </a:r>
            <a:r>
              <a:rPr lang="en-US" sz="2000" dirty="0"/>
              <a:t>) </a:t>
            </a:r>
            <a:r>
              <a:rPr lang="en-US" sz="2000" i="1" dirty="0"/>
              <a:t>transformation function</a:t>
            </a:r>
            <a:r>
              <a:rPr lang="en-US" sz="2000" dirty="0"/>
              <a:t> of the form:</a:t>
            </a:r>
            <a:endParaRPr lang="en-US" sz="1200" dirty="0"/>
          </a:p>
          <a:p>
            <a:pPr>
              <a:buFontTx/>
              <a:buNone/>
            </a:pPr>
            <a:endParaRPr lang="en-US" sz="1200" dirty="0"/>
          </a:p>
          <a:p>
            <a:pPr>
              <a:buFontTx/>
              <a:buNone/>
            </a:pPr>
            <a:r>
              <a:rPr lang="en-US" sz="2000" dirty="0"/>
              <a:t>		s = </a:t>
            </a:r>
            <a:r>
              <a:rPr lang="en-US" sz="2000" i="1" dirty="0"/>
              <a:t>T</a:t>
            </a:r>
            <a:r>
              <a:rPr lang="en-US" sz="2000" dirty="0"/>
              <a:t> (r)</a:t>
            </a:r>
          </a:p>
          <a:p>
            <a:pPr>
              <a:buFontTx/>
              <a:buNone/>
            </a:pPr>
            <a:endParaRPr lang="en-US" sz="2000" dirty="0"/>
          </a:p>
          <a:p>
            <a:pPr>
              <a:buFontTx/>
              <a:buNone/>
            </a:pPr>
            <a:r>
              <a:rPr lang="en-US" sz="2000" dirty="0"/>
              <a:t>	Where, for simplicity in notation, r and s are variables denoting, respectively, the grey level of f(</a:t>
            </a:r>
            <a:r>
              <a:rPr lang="en-US" sz="2000" dirty="0" err="1"/>
              <a:t>x,y</a:t>
            </a:r>
            <a:r>
              <a:rPr lang="en-US" sz="2000" dirty="0"/>
              <a:t>) and g(</a:t>
            </a:r>
            <a:r>
              <a:rPr lang="en-US" sz="2000" dirty="0" err="1"/>
              <a:t>x,y</a:t>
            </a:r>
            <a:r>
              <a:rPr lang="en-US" sz="2000" dirty="0"/>
              <a:t>) at any point (</a:t>
            </a:r>
            <a:r>
              <a:rPr lang="en-US" sz="2000" dirty="0" err="1"/>
              <a:t>x,y</a:t>
            </a:r>
            <a:r>
              <a:rPr lang="en-US" sz="2000" dirty="0"/>
              <a:t>)</a:t>
            </a:r>
          </a:p>
        </p:txBody>
      </p:sp>
      <p:sp>
        <p:nvSpPr>
          <p:cNvPr id="2" name="Footer Placeholder 1">
            <a:extLst>
              <a:ext uri="{FF2B5EF4-FFF2-40B4-BE49-F238E27FC236}">
                <a16:creationId xmlns:a16="http://schemas.microsoft.com/office/drawing/2014/main" id="{22E3AE6B-6E9D-4D63-A923-E92DAB9E2D48}"/>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70E928FD-B5F2-4EFA-BBEC-974E210250E0}"/>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6147" name="Picture 3"/>
          <p:cNvPicPr>
            <a:picLocks noChangeAspect="1" noChangeArrowheads="1"/>
          </p:cNvPicPr>
          <p:nvPr/>
        </p:nvPicPr>
        <p:blipFill>
          <a:blip r:embed="rId2"/>
          <a:srcRect/>
          <a:stretch>
            <a:fillRect/>
          </a:stretch>
        </p:blipFill>
        <p:spPr bwMode="auto">
          <a:xfrm>
            <a:off x="4114800" y="1752600"/>
            <a:ext cx="4857750" cy="3962400"/>
          </a:xfrm>
          <a:prstGeom prst="rect">
            <a:avLst/>
          </a:prstGeom>
          <a:noFill/>
          <a:ln w="9525">
            <a:solidFill>
              <a:schemeClr val="tx1"/>
            </a:solidFill>
            <a:miter lim="800000"/>
            <a:headEnd/>
            <a:tailEnd/>
          </a:ln>
        </p:spPr>
      </p:pic>
      <p:sp>
        <p:nvSpPr>
          <p:cNvPr id="4" name="TextBox 3"/>
          <p:cNvSpPr txBox="1"/>
          <p:nvPr/>
        </p:nvSpPr>
        <p:spPr>
          <a:xfrm>
            <a:off x="609600" y="381000"/>
            <a:ext cx="7391400" cy="707886"/>
          </a:xfrm>
          <a:prstGeom prst="rect">
            <a:avLst/>
          </a:prstGeom>
          <a:noFill/>
        </p:spPr>
        <p:txBody>
          <a:bodyPr wrap="square" rtlCol="0">
            <a:spAutoFit/>
          </a:bodyPr>
          <a:lstStyle/>
          <a:p>
            <a:r>
              <a:rPr lang="en-US" sz="4000" dirty="0">
                <a:solidFill>
                  <a:schemeClr val="accent6">
                    <a:lumMod val="60000"/>
                    <a:lumOff val="40000"/>
                  </a:schemeClr>
                </a:solidFill>
              </a:rPr>
              <a:t>Example: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General Spatial Filter</a:t>
            </a:r>
          </a:p>
        </p:txBody>
      </p:sp>
      <p:pic>
        <p:nvPicPr>
          <p:cNvPr id="165892" name="Picture 4"/>
          <p:cNvPicPr>
            <a:picLocks noGrp="1" noChangeAspect="1" noChangeArrowheads="1"/>
          </p:cNvPicPr>
          <p:nvPr>
            <p:ph idx="1"/>
          </p:nvPr>
        </p:nvPicPr>
        <p:blipFill>
          <a:blip r:embed="rId2"/>
          <a:srcRect/>
          <a:stretch>
            <a:fillRect/>
          </a:stretch>
        </p:blipFill>
        <p:spPr>
          <a:xfrm>
            <a:off x="838200" y="2286000"/>
            <a:ext cx="7391400" cy="2690813"/>
          </a:xfrm>
          <a:noFill/>
          <a:ln/>
        </p:spPr>
      </p:pic>
      <p:sp>
        <p:nvSpPr>
          <p:cNvPr id="2" name="Footer Placeholder 1">
            <a:extLst>
              <a:ext uri="{FF2B5EF4-FFF2-40B4-BE49-F238E27FC236}">
                <a16:creationId xmlns:a16="http://schemas.microsoft.com/office/drawing/2014/main" id="{3CC4A176-3946-46E7-95FB-C3EF645457B6}"/>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31A4193B-85B8-4FB7-AAB8-9DDA2FC25DB1}"/>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dirty="0"/>
              <a:t>Smoothing(Averaging) Filters</a:t>
            </a:r>
          </a:p>
        </p:txBody>
      </p:sp>
      <p:pic>
        <p:nvPicPr>
          <p:cNvPr id="171012" name="Picture 4"/>
          <p:cNvPicPr>
            <a:picLocks noGrp="1" noChangeAspect="1" noChangeArrowheads="1"/>
          </p:cNvPicPr>
          <p:nvPr>
            <p:ph idx="1"/>
          </p:nvPr>
        </p:nvPicPr>
        <p:blipFill>
          <a:blip r:embed="rId2"/>
          <a:srcRect/>
          <a:stretch>
            <a:fillRect/>
          </a:stretch>
        </p:blipFill>
        <p:spPr>
          <a:xfrm>
            <a:off x="685800" y="2514600"/>
            <a:ext cx="6172200" cy="2689225"/>
          </a:xfrm>
          <a:noFill/>
          <a:ln/>
        </p:spPr>
      </p:pic>
      <p:sp>
        <p:nvSpPr>
          <p:cNvPr id="2" name="Footer Placeholder 1">
            <a:extLst>
              <a:ext uri="{FF2B5EF4-FFF2-40B4-BE49-F238E27FC236}">
                <a16:creationId xmlns:a16="http://schemas.microsoft.com/office/drawing/2014/main" id="{EF85614E-73BC-4335-BE56-4D8E5380E5E3}"/>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56CC428D-D2F3-4B80-B48A-9A37FA31CC7A}"/>
              </a:ext>
            </a:extLst>
          </p:cNvPr>
          <p:cNvSpPr>
            <a:spLocks noGrp="1"/>
          </p:cNvSpPr>
          <p:nvPr>
            <p:ph type="sldNum" sz="quarter" idx="12"/>
          </p:nvPr>
        </p:nvSpPr>
        <p:spPr/>
        <p:txBody>
          <a:bodyPr/>
          <a:lstStyle/>
          <a:p>
            <a:fld id="{B6F15528-21DE-4FAA-801E-634DDDAF4B2B}" type="slidenum">
              <a:rPr lang="en-US" smtClean="0"/>
              <a:pPr/>
              <a:t>51</a:t>
            </a:fld>
            <a:endParaRPr lang="en-US"/>
          </a:p>
        </p:txBody>
      </p:sp>
      <p:pic>
        <p:nvPicPr>
          <p:cNvPr id="171013" name="Picture 5"/>
          <p:cNvPicPr>
            <a:picLocks noChangeAspect="1" noChangeArrowheads="1"/>
          </p:cNvPicPr>
          <p:nvPr/>
        </p:nvPicPr>
        <p:blipFill>
          <a:blip r:embed="rId3"/>
          <a:srcRect/>
          <a:stretch>
            <a:fillRect/>
          </a:stretch>
        </p:blipFill>
        <p:spPr bwMode="auto">
          <a:xfrm>
            <a:off x="7315200" y="1676400"/>
            <a:ext cx="1382713" cy="2590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Non-linear Filter</a:t>
            </a:r>
          </a:p>
        </p:txBody>
      </p:sp>
      <p:sp>
        <p:nvSpPr>
          <p:cNvPr id="172035" name="Rectangle 3"/>
          <p:cNvSpPr>
            <a:spLocks noGrp="1" noChangeArrowheads="1"/>
          </p:cNvSpPr>
          <p:nvPr>
            <p:ph idx="1"/>
          </p:nvPr>
        </p:nvSpPr>
        <p:spPr/>
        <p:txBody>
          <a:bodyPr/>
          <a:lstStyle/>
          <a:p>
            <a:r>
              <a:rPr lang="en-US" dirty="0"/>
              <a:t>Median filtering (nonlinear)</a:t>
            </a:r>
          </a:p>
          <a:p>
            <a:pPr lvl="4"/>
            <a:endParaRPr lang="en-US" dirty="0"/>
          </a:p>
          <a:p>
            <a:pPr lvl="1"/>
            <a:r>
              <a:rPr lang="en-US" dirty="0"/>
              <a:t>Used primarily for noise reduction </a:t>
            </a:r>
            <a:r>
              <a:rPr lang="en-US" i="1" dirty="0"/>
              <a:t>(eliminates isolated spikes)</a:t>
            </a:r>
          </a:p>
          <a:p>
            <a:pPr lvl="4"/>
            <a:endParaRPr lang="en-US" dirty="0"/>
          </a:p>
          <a:p>
            <a:pPr lvl="1"/>
            <a:r>
              <a:rPr lang="en-US" dirty="0"/>
              <a:t>The gray level of each pixel is replaced by the median of the gray levels in the neighborhood of that pixel (instead of by the average as before).</a:t>
            </a:r>
          </a:p>
          <a:p>
            <a:endParaRPr lang="en-US" dirty="0"/>
          </a:p>
        </p:txBody>
      </p:sp>
      <p:sp>
        <p:nvSpPr>
          <p:cNvPr id="2" name="Footer Placeholder 1">
            <a:extLst>
              <a:ext uri="{FF2B5EF4-FFF2-40B4-BE49-F238E27FC236}">
                <a16:creationId xmlns:a16="http://schemas.microsoft.com/office/drawing/2014/main" id="{086B0A22-E469-446A-8966-EF2EA9D2E8A1}"/>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030E1505-76A0-4802-BD8D-A0BF51A3D0BE}"/>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60" name="Picture 4"/>
          <p:cNvPicPr>
            <a:picLocks noGrp="1" noChangeAspect="1" noChangeArrowheads="1"/>
          </p:cNvPicPr>
          <p:nvPr>
            <p:ph type="title"/>
          </p:nvPr>
        </p:nvPicPr>
        <p:blipFill>
          <a:blip r:embed="rId2"/>
          <a:srcRect/>
          <a:stretch>
            <a:fillRect/>
          </a:stretch>
        </p:blipFill>
        <p:spPr>
          <a:xfrm>
            <a:off x="0" y="1143000"/>
            <a:ext cx="8915400" cy="5715000"/>
          </a:xfrm>
          <a:noFill/>
          <a:ln/>
        </p:spPr>
      </p:pic>
      <p:sp>
        <p:nvSpPr>
          <p:cNvPr id="173059" name="Rectangle 3"/>
          <p:cNvSpPr>
            <a:spLocks noGrp="1" noChangeArrowheads="1"/>
          </p:cNvSpPr>
          <p:nvPr>
            <p:ph idx="1"/>
          </p:nvPr>
        </p:nvSpPr>
        <p:spPr/>
        <p:txBody>
          <a:bodyPr/>
          <a:lstStyle/>
          <a:p>
            <a:endParaRPr lang="en-US" dirty="0"/>
          </a:p>
        </p:txBody>
      </p:sp>
      <p:sp>
        <p:nvSpPr>
          <p:cNvPr id="2" name="Footer Placeholder 1">
            <a:extLst>
              <a:ext uri="{FF2B5EF4-FFF2-40B4-BE49-F238E27FC236}">
                <a16:creationId xmlns:a16="http://schemas.microsoft.com/office/drawing/2014/main" id="{8D044DB4-DBE7-4984-AB0F-B526D3DF7519}"/>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D2910E46-3F79-43B3-B5B8-550D653F462D}"/>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4" name="TextBox 3"/>
          <p:cNvSpPr txBox="1"/>
          <p:nvPr/>
        </p:nvSpPr>
        <p:spPr>
          <a:xfrm>
            <a:off x="609600" y="381000"/>
            <a:ext cx="5562600" cy="830997"/>
          </a:xfrm>
          <a:prstGeom prst="rect">
            <a:avLst/>
          </a:prstGeom>
          <a:noFill/>
        </p:spPr>
        <p:txBody>
          <a:bodyPr wrap="square" rtlCol="0">
            <a:spAutoFit/>
          </a:bodyPr>
          <a:lstStyle/>
          <a:p>
            <a:r>
              <a:rPr lang="en-US" sz="4800" dirty="0">
                <a:solidFill>
                  <a:schemeClr val="accent6">
                    <a:lumMod val="60000"/>
                    <a:lumOff val="40000"/>
                  </a:schemeClr>
                </a:solidFill>
              </a:rPr>
              <a:t>Illustration</a:t>
            </a:r>
            <a:endParaRPr lang="en-US" sz="4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Sharpening Filters</a:t>
            </a:r>
          </a:p>
        </p:txBody>
      </p:sp>
      <p:sp>
        <p:nvSpPr>
          <p:cNvPr id="174083" name="Rectangle 3"/>
          <p:cNvSpPr>
            <a:spLocks noGrp="1" noChangeArrowheads="1"/>
          </p:cNvSpPr>
          <p:nvPr>
            <p:ph idx="1"/>
          </p:nvPr>
        </p:nvSpPr>
        <p:spPr/>
        <p:txBody>
          <a:bodyPr/>
          <a:lstStyle/>
          <a:p>
            <a:r>
              <a:rPr lang="en-US" dirty="0"/>
              <a:t>The main aim in image sharpening is to highlight fine detail in the image</a:t>
            </a:r>
          </a:p>
          <a:p>
            <a:endParaRPr lang="en-US" dirty="0"/>
          </a:p>
          <a:p>
            <a:r>
              <a:rPr lang="en-US" dirty="0"/>
              <a:t>With image sharpening, we want to enhance the high-frequency components</a:t>
            </a:r>
          </a:p>
          <a:p>
            <a:endParaRPr lang="en-US" dirty="0"/>
          </a:p>
        </p:txBody>
      </p:sp>
      <p:sp>
        <p:nvSpPr>
          <p:cNvPr id="2" name="Footer Placeholder 1">
            <a:extLst>
              <a:ext uri="{FF2B5EF4-FFF2-40B4-BE49-F238E27FC236}">
                <a16:creationId xmlns:a16="http://schemas.microsoft.com/office/drawing/2014/main" id="{422370F7-A4FC-4C21-BDBC-1FBCBBDD63E9}"/>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9C89CEA8-9B3B-4DCF-966B-A4400F329ACD}"/>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dirty="0"/>
              <a:t>Frequency Domain filter</a:t>
            </a:r>
          </a:p>
        </p:txBody>
      </p:sp>
      <p:sp>
        <p:nvSpPr>
          <p:cNvPr id="175107" name="Rectangle 3"/>
          <p:cNvSpPr>
            <a:spLocks noGrp="1" noChangeArrowheads="1"/>
          </p:cNvSpPr>
          <p:nvPr>
            <p:ph idx="1"/>
          </p:nvPr>
        </p:nvSpPr>
        <p:spPr/>
        <p:txBody>
          <a:bodyPr/>
          <a:lstStyle/>
          <a:p>
            <a:endParaRPr lang="en-US"/>
          </a:p>
        </p:txBody>
      </p:sp>
      <p:sp>
        <p:nvSpPr>
          <p:cNvPr id="2" name="Footer Placeholder 1">
            <a:extLst>
              <a:ext uri="{FF2B5EF4-FFF2-40B4-BE49-F238E27FC236}">
                <a16:creationId xmlns:a16="http://schemas.microsoft.com/office/drawing/2014/main" id="{92CE62ED-8C53-492E-BD4A-ACA68309EA3C}"/>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F46DBA3B-B633-41D6-9A38-3935586C05A7}"/>
              </a:ext>
            </a:extLst>
          </p:cNvPr>
          <p:cNvSpPr>
            <a:spLocks noGrp="1"/>
          </p:cNvSpPr>
          <p:nvPr>
            <p:ph type="sldNum" sz="quarter" idx="12"/>
          </p:nvPr>
        </p:nvSpPr>
        <p:spPr/>
        <p:txBody>
          <a:bodyPr/>
          <a:lstStyle/>
          <a:p>
            <a:fld id="{B6F15528-21DE-4FAA-801E-634DDDAF4B2B}" type="slidenum">
              <a:rPr lang="en-US" smtClean="0"/>
              <a:pPr/>
              <a:t>55</a:t>
            </a:fld>
            <a:endParaRPr lang="en-US"/>
          </a:p>
        </p:txBody>
      </p:sp>
      <p:pic>
        <p:nvPicPr>
          <p:cNvPr id="175108" name="Picture 4"/>
          <p:cNvPicPr>
            <a:picLocks noChangeAspect="1" noChangeArrowheads="1"/>
          </p:cNvPicPr>
          <p:nvPr/>
        </p:nvPicPr>
        <p:blipFill>
          <a:blip r:embed="rId2"/>
          <a:srcRect/>
          <a:stretch>
            <a:fillRect/>
          </a:stretch>
        </p:blipFill>
        <p:spPr bwMode="auto">
          <a:xfrm>
            <a:off x="304800" y="1600200"/>
            <a:ext cx="8412192" cy="4917422"/>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Domain filter</a:t>
            </a:r>
          </a:p>
        </p:txBody>
      </p:sp>
      <p:sp>
        <p:nvSpPr>
          <p:cNvPr id="3" name="Content Placeholder 2"/>
          <p:cNvSpPr>
            <a:spLocks noGrp="1"/>
          </p:cNvSpPr>
          <p:nvPr>
            <p:ph idx="1"/>
          </p:nvPr>
        </p:nvSpPr>
        <p:spPr/>
        <p:txBody>
          <a:bodyPr>
            <a:normAutofit fontScale="55000" lnSpcReduction="20000"/>
          </a:bodyPr>
          <a:lstStyle/>
          <a:p>
            <a:r>
              <a:rPr lang="en-US" sz="2800" dirty="0"/>
              <a:t>Frequency refers to the rate of repetition  of some periodic event.</a:t>
            </a:r>
          </a:p>
          <a:p>
            <a:r>
              <a:rPr lang="en-US" sz="2800" dirty="0"/>
              <a:t>In Image processing spatial frequency refers to the variation of image brightness with its position in space.</a:t>
            </a:r>
          </a:p>
          <a:p>
            <a:r>
              <a:rPr lang="en-US" sz="2800" dirty="0"/>
              <a:t>Fourier Transform is a tool to obtain the frequency components.</a:t>
            </a:r>
          </a:p>
          <a:p>
            <a:r>
              <a:rPr lang="en-US" sz="2800" dirty="0"/>
              <a:t> If we multiply each element of the </a:t>
            </a:r>
            <a:r>
              <a:rPr lang="en-US" sz="2800" dirty="0" err="1"/>
              <a:t>fourier</a:t>
            </a:r>
            <a:r>
              <a:rPr lang="en-US" sz="2800" dirty="0"/>
              <a:t> coefficient by a suitably chosen weighting function  then we can accentuate certain frequency components and attenuate others. The corresponding changes in the spatial domain  can be seen after an inverse transform is computed.</a:t>
            </a:r>
          </a:p>
          <a:p>
            <a:r>
              <a:rPr lang="en-US" sz="2800" dirty="0"/>
              <a:t>This selective enhancement or suppression of frequency components is termed as Fourier Filtering or Frequency domain filtering.</a:t>
            </a:r>
          </a:p>
        </p:txBody>
      </p:sp>
      <p:sp>
        <p:nvSpPr>
          <p:cNvPr id="4" name="Footer Placeholder 3">
            <a:extLst>
              <a:ext uri="{FF2B5EF4-FFF2-40B4-BE49-F238E27FC236}">
                <a16:creationId xmlns:a16="http://schemas.microsoft.com/office/drawing/2014/main" id="{DC8412F7-8AF2-4F4C-845E-7C9F31534769}"/>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A6462128-63C0-4FF1-B1EC-2A52456D0256}"/>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Domain filter</a:t>
            </a:r>
          </a:p>
        </p:txBody>
      </p:sp>
      <p:sp>
        <p:nvSpPr>
          <p:cNvPr id="3" name="Content Placeholder 2"/>
          <p:cNvSpPr>
            <a:spLocks noGrp="1"/>
          </p:cNvSpPr>
          <p:nvPr>
            <p:ph idx="1"/>
          </p:nvPr>
        </p:nvSpPr>
        <p:spPr/>
        <p:txBody>
          <a:bodyPr/>
          <a:lstStyle/>
          <a:p>
            <a:r>
              <a:rPr lang="en-US" dirty="0"/>
              <a:t>The spatial representation of image data describes the adjacency relationship between pixels.</a:t>
            </a:r>
          </a:p>
          <a:p>
            <a:r>
              <a:rPr lang="en-US" dirty="0"/>
              <a:t>On the other hand, the frequency domain representation clusters  the image data according to their frequency distribution. </a:t>
            </a:r>
          </a:p>
        </p:txBody>
      </p:sp>
      <p:sp>
        <p:nvSpPr>
          <p:cNvPr id="4" name="Footer Placeholder 3">
            <a:extLst>
              <a:ext uri="{FF2B5EF4-FFF2-40B4-BE49-F238E27FC236}">
                <a16:creationId xmlns:a16="http://schemas.microsoft.com/office/drawing/2014/main" id="{45CE7A11-C9A4-41B4-8CC6-8DF3F027B2C7}"/>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ACEEDEE5-F847-407D-B5E3-A6B297FDBBC5}"/>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a:t>
            </a:r>
          </a:p>
        </p:txBody>
      </p:sp>
      <p:sp>
        <p:nvSpPr>
          <p:cNvPr id="3" name="Content Placeholder 2"/>
          <p:cNvSpPr>
            <a:spLocks noGrp="1"/>
          </p:cNvSpPr>
          <p:nvPr>
            <p:ph idx="1"/>
          </p:nvPr>
        </p:nvSpPr>
        <p:spPr/>
        <p:txBody>
          <a:bodyPr/>
          <a:lstStyle/>
          <a:p>
            <a:r>
              <a:rPr lang="en-US" dirty="0"/>
              <a:t>Let input image be f(</a:t>
            </a:r>
            <a:r>
              <a:rPr lang="en-US" dirty="0" err="1"/>
              <a:t>m,n</a:t>
            </a:r>
            <a:r>
              <a:rPr lang="en-US" dirty="0"/>
              <a:t>) and filter kernel be h(</a:t>
            </a:r>
            <a:r>
              <a:rPr lang="en-US" dirty="0" err="1"/>
              <a:t>m,n</a:t>
            </a:r>
            <a:r>
              <a:rPr lang="en-US" dirty="0"/>
              <a:t>)</a:t>
            </a:r>
          </a:p>
          <a:p>
            <a:pPr>
              <a:buNone/>
            </a:pPr>
            <a:r>
              <a:rPr lang="en-US" dirty="0"/>
              <a:t> Filtering in spatial domain=f(</a:t>
            </a:r>
            <a:r>
              <a:rPr lang="en-US" dirty="0" err="1"/>
              <a:t>m,n</a:t>
            </a:r>
            <a:r>
              <a:rPr lang="en-US" dirty="0"/>
              <a:t>)*h(</a:t>
            </a:r>
            <a:r>
              <a:rPr lang="en-US" dirty="0" err="1"/>
              <a:t>m,n</a:t>
            </a:r>
            <a:r>
              <a:rPr lang="en-US" dirty="0"/>
              <a:t>)</a:t>
            </a:r>
          </a:p>
          <a:p>
            <a:pPr>
              <a:buNone/>
            </a:pPr>
            <a:endParaRPr lang="en-US" dirty="0"/>
          </a:p>
          <a:p>
            <a:pPr>
              <a:buNone/>
            </a:pPr>
            <a:r>
              <a:rPr lang="en-US" dirty="0"/>
              <a:t>Filtering in frequency domain=F(</a:t>
            </a:r>
            <a:r>
              <a:rPr lang="en-US" dirty="0" err="1"/>
              <a:t>k,l</a:t>
            </a:r>
            <a:r>
              <a:rPr lang="en-US" dirty="0"/>
              <a:t>)</a:t>
            </a:r>
            <a:r>
              <a:rPr lang="en-US" dirty="0" err="1"/>
              <a:t>xH</a:t>
            </a:r>
            <a:r>
              <a:rPr lang="en-US" dirty="0"/>
              <a:t>(</a:t>
            </a:r>
            <a:r>
              <a:rPr lang="en-US" dirty="0" err="1"/>
              <a:t>k,l</a:t>
            </a:r>
            <a:r>
              <a:rPr lang="en-US" dirty="0"/>
              <a:t>)</a:t>
            </a:r>
          </a:p>
        </p:txBody>
      </p:sp>
      <p:sp>
        <p:nvSpPr>
          <p:cNvPr id="4" name="Footer Placeholder 3">
            <a:extLst>
              <a:ext uri="{FF2B5EF4-FFF2-40B4-BE49-F238E27FC236}">
                <a16:creationId xmlns:a16="http://schemas.microsoft.com/office/drawing/2014/main" id="{087D9C40-6EE4-4B49-A70A-0C49DB682A31}"/>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2D02D9C8-361E-4CED-9E5F-CA3EA1E9A92D}"/>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Image Enhancement in Frequency domain</a:t>
            </a:r>
          </a:p>
        </p:txBody>
      </p:sp>
      <p:pic>
        <p:nvPicPr>
          <p:cNvPr id="72706" name="Picture 2"/>
          <p:cNvPicPr>
            <a:picLocks noGrp="1" noChangeAspect="1" noChangeArrowheads="1"/>
          </p:cNvPicPr>
          <p:nvPr>
            <p:ph idx="1"/>
          </p:nvPr>
        </p:nvPicPr>
        <p:blipFill>
          <a:blip r:embed="rId2"/>
          <a:srcRect/>
          <a:stretch>
            <a:fillRect/>
          </a:stretch>
        </p:blipFill>
        <p:spPr bwMode="auto">
          <a:xfrm>
            <a:off x="457200" y="1600200"/>
            <a:ext cx="8127668" cy="4687724"/>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2D988203-62CF-40E1-A9CF-CE8E28A527BE}"/>
              </a:ext>
            </a:extLst>
          </p:cNvPr>
          <p:cNvSpPr>
            <a:spLocks noGrp="1"/>
          </p:cNvSpPr>
          <p:nvPr>
            <p:ph type="ftr" sz="quarter" idx="11"/>
          </p:nvPr>
        </p:nvSpPr>
        <p:spPr/>
        <p:txBody>
          <a:bodyPr/>
          <a:lstStyle/>
          <a:p>
            <a:r>
              <a:rPr lang="en-US"/>
              <a:t>Prof. S. K. Sonkar, Assistant Professor, IT Department, UCET VBU Hazaribagh</a:t>
            </a:r>
          </a:p>
        </p:txBody>
      </p:sp>
      <p:sp>
        <p:nvSpPr>
          <p:cNvPr id="4" name="Slide Number Placeholder 3">
            <a:extLst>
              <a:ext uri="{FF2B5EF4-FFF2-40B4-BE49-F238E27FC236}">
                <a16:creationId xmlns:a16="http://schemas.microsoft.com/office/drawing/2014/main" id="{D34DD778-AD66-4538-81BA-880E412A2852}"/>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a:t>Examples of Enhancement Techniques</a:t>
            </a:r>
          </a:p>
        </p:txBody>
      </p:sp>
      <p:sp>
        <p:nvSpPr>
          <p:cNvPr id="7171" name="Content Placeholder 2"/>
          <p:cNvSpPr>
            <a:spLocks noGrp="1"/>
          </p:cNvSpPr>
          <p:nvPr>
            <p:ph idx="1"/>
          </p:nvPr>
        </p:nvSpPr>
        <p:spPr>
          <a:xfrm>
            <a:off x="457200" y="1600200"/>
            <a:ext cx="8229600" cy="4648200"/>
          </a:xfrm>
        </p:spPr>
        <p:txBody>
          <a:bodyPr>
            <a:normAutofit fontScale="85000" lnSpcReduction="20000"/>
          </a:bodyPr>
          <a:lstStyle/>
          <a:p>
            <a:pPr algn="just"/>
            <a:r>
              <a:rPr lang="en-US" sz="2000" b="1" dirty="0">
                <a:solidFill>
                  <a:srgbClr val="FF0000"/>
                </a:solidFill>
              </a:rPr>
              <a:t>Contrast Stretching</a:t>
            </a:r>
            <a:r>
              <a:rPr lang="en-US" sz="2000" b="1" dirty="0"/>
              <a:t>:</a:t>
            </a:r>
          </a:p>
          <a:p>
            <a:pPr algn="just">
              <a:buFontTx/>
              <a:buNone/>
            </a:pPr>
            <a:r>
              <a:rPr lang="en-US" sz="2000" dirty="0"/>
              <a:t>	If T(r) has the form as shown in the figure below, the effect of applying the transformation to every pixel of f to generate the corresponding pixels in g would:</a:t>
            </a:r>
          </a:p>
          <a:p>
            <a:pPr algn="just">
              <a:buFontTx/>
              <a:buNone/>
            </a:pPr>
            <a:r>
              <a:rPr lang="en-US" sz="2000" dirty="0"/>
              <a:t>	Produce higher contrast than the original image, by:</a:t>
            </a:r>
          </a:p>
          <a:p>
            <a:pPr lvl="2" algn="just"/>
            <a:r>
              <a:rPr lang="en-US" sz="2000" dirty="0"/>
              <a:t>Darkening the levels below m in the original </a:t>
            </a:r>
          </a:p>
          <a:p>
            <a:pPr lvl="2" algn="just">
              <a:buFontTx/>
              <a:buNone/>
            </a:pPr>
            <a:r>
              <a:rPr lang="en-US" sz="2000" dirty="0"/>
              <a:t>	image</a:t>
            </a:r>
          </a:p>
          <a:p>
            <a:pPr lvl="2" algn="just"/>
            <a:r>
              <a:rPr lang="en-US" sz="2000" dirty="0"/>
              <a:t>Brightening the levels above m in the </a:t>
            </a:r>
          </a:p>
          <a:p>
            <a:pPr lvl="2" algn="just">
              <a:buFontTx/>
              <a:buNone/>
            </a:pPr>
            <a:r>
              <a:rPr lang="en-US" sz="2000" dirty="0"/>
              <a:t>	original image	</a:t>
            </a:r>
          </a:p>
          <a:p>
            <a:pPr lvl="2" algn="just">
              <a:buFontTx/>
              <a:buNone/>
            </a:pPr>
            <a:endParaRPr lang="en-US" sz="2000" dirty="0"/>
          </a:p>
          <a:p>
            <a:pPr algn="just">
              <a:buFontTx/>
              <a:buNone/>
            </a:pPr>
            <a:r>
              <a:rPr lang="en-US" sz="2000" dirty="0"/>
              <a:t>	So, Contrast Stretching: is a simple image </a:t>
            </a:r>
          </a:p>
          <a:p>
            <a:pPr algn="just">
              <a:buFontTx/>
              <a:buNone/>
            </a:pPr>
            <a:r>
              <a:rPr lang="en-US" sz="2000" dirty="0"/>
              <a:t>	enhancement technique that improves the contrast </a:t>
            </a:r>
          </a:p>
          <a:p>
            <a:pPr algn="just">
              <a:buFontTx/>
              <a:buNone/>
            </a:pPr>
            <a:r>
              <a:rPr lang="en-US" sz="2000" dirty="0"/>
              <a:t>	in an image by ‘stretching’ the range of intensity values it contains to span a desired range of values. Typically, it uses a </a:t>
            </a:r>
            <a:r>
              <a:rPr lang="en-US" sz="2000" u="sng" dirty="0"/>
              <a:t>linear function</a:t>
            </a:r>
          </a:p>
          <a:p>
            <a:pPr algn="just">
              <a:buFontTx/>
              <a:buNone/>
            </a:pPr>
            <a:r>
              <a:rPr lang="en-US" sz="2000" dirty="0"/>
              <a:t>		</a:t>
            </a:r>
          </a:p>
        </p:txBody>
      </p:sp>
      <p:sp>
        <p:nvSpPr>
          <p:cNvPr id="2" name="Footer Placeholder 1">
            <a:extLst>
              <a:ext uri="{FF2B5EF4-FFF2-40B4-BE49-F238E27FC236}">
                <a16:creationId xmlns:a16="http://schemas.microsoft.com/office/drawing/2014/main" id="{ADFA1176-CF42-443B-9829-77C2F9521A85}"/>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28EB9C08-981C-4118-A757-C6BD17758E4F}"/>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7172" name="Picture 4"/>
          <p:cNvPicPr>
            <a:picLocks noChangeAspect="1" noChangeArrowheads="1"/>
          </p:cNvPicPr>
          <p:nvPr/>
        </p:nvPicPr>
        <p:blipFill>
          <a:blip r:embed="rId2"/>
          <a:srcRect/>
          <a:stretch>
            <a:fillRect/>
          </a:stretch>
        </p:blipFill>
        <p:spPr bwMode="auto">
          <a:xfrm>
            <a:off x="6781800" y="2667000"/>
            <a:ext cx="2181225" cy="2295525"/>
          </a:xfrm>
          <a:prstGeom prst="rect">
            <a:avLst/>
          </a:prstGeom>
          <a:noFill/>
          <a:ln w="9525">
            <a:solidFill>
              <a:schemeClr val="tx1"/>
            </a:solid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Image Enhancement in Frequency domain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6DB1AD1-1EEA-4A20-B881-4A3083AF22DE}"/>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96A22EB4-A11C-4CDE-B6CA-8FEC3DCC95AE}"/>
              </a:ext>
            </a:extLst>
          </p:cNvPr>
          <p:cNvSpPr>
            <a:spLocks noGrp="1"/>
          </p:cNvSpPr>
          <p:nvPr>
            <p:ph type="sldNum" sz="quarter" idx="12"/>
          </p:nvPr>
        </p:nvSpPr>
        <p:spPr/>
        <p:txBody>
          <a:bodyPr/>
          <a:lstStyle/>
          <a:p>
            <a:fld id="{B6F15528-21DE-4FAA-801E-634DDDAF4B2B}" type="slidenum">
              <a:rPr lang="en-US" smtClean="0"/>
              <a:pPr/>
              <a:t>60</a:t>
            </a:fld>
            <a:endParaRPr lang="en-US"/>
          </a:p>
        </p:txBody>
      </p:sp>
      <p:pic>
        <p:nvPicPr>
          <p:cNvPr id="74754" name="Picture 2"/>
          <p:cNvPicPr>
            <a:picLocks noChangeAspect="1" noChangeArrowheads="1"/>
          </p:cNvPicPr>
          <p:nvPr/>
        </p:nvPicPr>
        <p:blipFill>
          <a:blip r:embed="rId2"/>
          <a:srcRect/>
          <a:stretch>
            <a:fillRect/>
          </a:stretch>
        </p:blipFill>
        <p:spPr bwMode="auto">
          <a:xfrm>
            <a:off x="457200" y="1905000"/>
            <a:ext cx="8686800" cy="42672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Image Enhancement in Frequency domain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2B1F1375-6827-4605-94AA-DAEDAA9EDA3F}"/>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821FEBCE-DDB5-4F6B-91AB-C7D0F97378A3}"/>
              </a:ext>
            </a:extLst>
          </p:cNvPr>
          <p:cNvSpPr>
            <a:spLocks noGrp="1"/>
          </p:cNvSpPr>
          <p:nvPr>
            <p:ph type="sldNum" sz="quarter" idx="12"/>
          </p:nvPr>
        </p:nvSpPr>
        <p:spPr/>
        <p:txBody>
          <a:bodyPr/>
          <a:lstStyle/>
          <a:p>
            <a:fld id="{B6F15528-21DE-4FAA-801E-634DDDAF4B2B}" type="slidenum">
              <a:rPr lang="en-US" smtClean="0"/>
              <a:pPr/>
              <a:t>61</a:t>
            </a:fld>
            <a:endParaRPr lang="en-US"/>
          </a:p>
        </p:txBody>
      </p:sp>
      <p:pic>
        <p:nvPicPr>
          <p:cNvPr id="75778" name="Picture 2"/>
          <p:cNvPicPr>
            <a:picLocks noChangeAspect="1" noChangeArrowheads="1"/>
          </p:cNvPicPr>
          <p:nvPr/>
        </p:nvPicPr>
        <p:blipFill>
          <a:blip r:embed="rId2"/>
          <a:srcRect/>
          <a:stretch>
            <a:fillRect/>
          </a:stretch>
        </p:blipFill>
        <p:spPr bwMode="auto">
          <a:xfrm>
            <a:off x="457200" y="1600200"/>
            <a:ext cx="8129588" cy="46863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LPF</a:t>
            </a:r>
          </a:p>
        </p:txBody>
      </p:sp>
      <p:pic>
        <p:nvPicPr>
          <p:cNvPr id="76802" name="Picture 2"/>
          <p:cNvPicPr>
            <a:picLocks noGrp="1" noChangeAspect="1" noChangeArrowheads="1"/>
          </p:cNvPicPr>
          <p:nvPr>
            <p:ph idx="1"/>
          </p:nvPr>
        </p:nvPicPr>
        <p:blipFill>
          <a:blip r:embed="rId2"/>
          <a:srcRect/>
          <a:stretch>
            <a:fillRect/>
          </a:stretch>
        </p:blipFill>
        <p:spPr bwMode="auto">
          <a:xfrm>
            <a:off x="381000" y="1524000"/>
            <a:ext cx="8072437" cy="472440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2B335620-6601-46AE-8653-3AD34D0EAE4C}"/>
              </a:ext>
            </a:extLst>
          </p:cNvPr>
          <p:cNvSpPr>
            <a:spLocks noGrp="1"/>
          </p:cNvSpPr>
          <p:nvPr>
            <p:ph type="ftr" sz="quarter" idx="11"/>
          </p:nvPr>
        </p:nvSpPr>
        <p:spPr/>
        <p:txBody>
          <a:bodyPr/>
          <a:lstStyle/>
          <a:p>
            <a:r>
              <a:rPr lang="en-US"/>
              <a:t>Prof. S. K. Sonkar, Assistant Professor, IT Department, UCET VBU Hazaribagh</a:t>
            </a:r>
          </a:p>
        </p:txBody>
      </p:sp>
      <p:sp>
        <p:nvSpPr>
          <p:cNvPr id="4" name="Slide Number Placeholder 3">
            <a:extLst>
              <a:ext uri="{FF2B5EF4-FFF2-40B4-BE49-F238E27FC236}">
                <a16:creationId xmlns:a16="http://schemas.microsoft.com/office/drawing/2014/main" id="{DEB0C1CD-76B7-453B-9AA8-805A7E316D9D}"/>
              </a:ext>
            </a:extLst>
          </p:cNvPr>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Image Enhancement in Frequency domain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1F725C2-3FC0-446A-9EE4-9BDA74FD2CAB}"/>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66A7BDD8-E0FC-450F-B2A8-B8ADAF545EAC}"/>
              </a:ext>
            </a:extLst>
          </p:cNvPr>
          <p:cNvSpPr>
            <a:spLocks noGrp="1"/>
          </p:cNvSpPr>
          <p:nvPr>
            <p:ph type="sldNum" sz="quarter" idx="12"/>
          </p:nvPr>
        </p:nvSpPr>
        <p:spPr/>
        <p:txBody>
          <a:bodyPr/>
          <a:lstStyle/>
          <a:p>
            <a:fld id="{B6F15528-21DE-4FAA-801E-634DDDAF4B2B}" type="slidenum">
              <a:rPr lang="en-US" smtClean="0"/>
              <a:pPr/>
              <a:t>63</a:t>
            </a:fld>
            <a:endParaRPr lang="en-US"/>
          </a:p>
        </p:txBody>
      </p:sp>
      <p:pic>
        <p:nvPicPr>
          <p:cNvPr id="77826" name="Picture 2"/>
          <p:cNvPicPr>
            <a:picLocks noChangeAspect="1" noChangeArrowheads="1"/>
          </p:cNvPicPr>
          <p:nvPr/>
        </p:nvPicPr>
        <p:blipFill>
          <a:blip r:embed="rId2"/>
          <a:srcRect/>
          <a:stretch>
            <a:fillRect/>
          </a:stretch>
        </p:blipFill>
        <p:spPr bwMode="auto">
          <a:xfrm>
            <a:off x="0" y="1828800"/>
            <a:ext cx="8924495" cy="4814887"/>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pic>
        <p:nvPicPr>
          <p:cNvPr id="78850" name="Picture 2"/>
          <p:cNvPicPr>
            <a:picLocks noGrp="1" noChangeAspect="1" noChangeArrowheads="1"/>
          </p:cNvPicPr>
          <p:nvPr>
            <p:ph idx="1"/>
          </p:nvPr>
        </p:nvPicPr>
        <p:blipFill>
          <a:blip r:embed="rId2"/>
          <a:srcRect/>
          <a:stretch>
            <a:fillRect/>
          </a:stretch>
        </p:blipFill>
        <p:spPr bwMode="auto">
          <a:xfrm>
            <a:off x="533400" y="1524000"/>
            <a:ext cx="8153400" cy="502920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16B6ABD4-1D26-49C8-A4B3-452E450AE186}"/>
              </a:ext>
            </a:extLst>
          </p:cNvPr>
          <p:cNvSpPr>
            <a:spLocks noGrp="1"/>
          </p:cNvSpPr>
          <p:nvPr>
            <p:ph type="ftr" sz="quarter" idx="11"/>
          </p:nvPr>
        </p:nvSpPr>
        <p:spPr/>
        <p:txBody>
          <a:bodyPr/>
          <a:lstStyle/>
          <a:p>
            <a:r>
              <a:rPr lang="en-US"/>
              <a:t>Prof. S. K. Sonkar, Assistant Professor, IT Department, UCET VBU Hazaribagh</a:t>
            </a:r>
          </a:p>
        </p:txBody>
      </p:sp>
      <p:sp>
        <p:nvSpPr>
          <p:cNvPr id="4" name="Slide Number Placeholder 3">
            <a:extLst>
              <a:ext uri="{FF2B5EF4-FFF2-40B4-BE49-F238E27FC236}">
                <a16:creationId xmlns:a16="http://schemas.microsoft.com/office/drawing/2014/main" id="{916B9A7A-4AC6-47FA-BDA8-FDAAA9A11E97}"/>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26A73D4-9D79-4590-ABA5-F57CB76C8B34}"/>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AEBCC1CF-18AE-4B61-AA0E-100DCC06A969}"/>
              </a:ext>
            </a:extLst>
          </p:cNvPr>
          <p:cNvSpPr>
            <a:spLocks noGrp="1"/>
          </p:cNvSpPr>
          <p:nvPr>
            <p:ph type="sldNum" sz="quarter" idx="12"/>
          </p:nvPr>
        </p:nvSpPr>
        <p:spPr/>
        <p:txBody>
          <a:bodyPr/>
          <a:lstStyle/>
          <a:p>
            <a:fld id="{B6F15528-21DE-4FAA-801E-634DDDAF4B2B}" type="slidenum">
              <a:rPr lang="en-US" smtClean="0"/>
              <a:pPr/>
              <a:t>65</a:t>
            </a:fld>
            <a:endParaRPr lang="en-US"/>
          </a:p>
        </p:txBody>
      </p:sp>
      <p:pic>
        <p:nvPicPr>
          <p:cNvPr id="79874" name="Picture 2"/>
          <p:cNvPicPr>
            <a:picLocks noChangeAspect="1" noChangeArrowheads="1"/>
          </p:cNvPicPr>
          <p:nvPr/>
        </p:nvPicPr>
        <p:blipFill>
          <a:blip r:embed="rId2"/>
          <a:srcRect/>
          <a:stretch>
            <a:fillRect/>
          </a:stretch>
        </p:blipFill>
        <p:spPr bwMode="auto">
          <a:xfrm>
            <a:off x="609600" y="1676400"/>
            <a:ext cx="8382000" cy="48006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Contd..</a:t>
            </a:r>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BEB32FA-4D17-4FBD-894E-D59C55B2D8F3}"/>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E4E60B81-5BF8-4BE0-AE19-147B4A80758B}"/>
              </a:ext>
            </a:extLst>
          </p:cNvPr>
          <p:cNvSpPr>
            <a:spLocks noGrp="1"/>
          </p:cNvSpPr>
          <p:nvPr>
            <p:ph type="sldNum" sz="quarter" idx="12"/>
          </p:nvPr>
        </p:nvSpPr>
        <p:spPr/>
        <p:txBody>
          <a:bodyPr/>
          <a:lstStyle/>
          <a:p>
            <a:fld id="{B6F15528-21DE-4FAA-801E-634DDDAF4B2B}" type="slidenum">
              <a:rPr lang="en-US" smtClean="0"/>
              <a:pPr/>
              <a:t>66</a:t>
            </a:fld>
            <a:endParaRPr lang="en-US"/>
          </a:p>
        </p:txBody>
      </p:sp>
      <p:pic>
        <p:nvPicPr>
          <p:cNvPr id="80898" name="Picture 2"/>
          <p:cNvPicPr>
            <a:picLocks noChangeAspect="1" noChangeArrowheads="1"/>
          </p:cNvPicPr>
          <p:nvPr/>
        </p:nvPicPr>
        <p:blipFill>
          <a:blip r:embed="rId2"/>
          <a:srcRect/>
          <a:stretch>
            <a:fillRect/>
          </a:stretch>
        </p:blipFill>
        <p:spPr bwMode="auto">
          <a:xfrm>
            <a:off x="685800" y="1195388"/>
            <a:ext cx="7086600" cy="5662612"/>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B74A454-C3B3-4D98-9341-6F749C936B45}"/>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D0FF1A55-5E7C-40A2-9E83-8868DA1162F0}"/>
              </a:ext>
            </a:extLst>
          </p:cNvPr>
          <p:cNvSpPr>
            <a:spLocks noGrp="1"/>
          </p:cNvSpPr>
          <p:nvPr>
            <p:ph type="sldNum" sz="quarter" idx="12"/>
          </p:nvPr>
        </p:nvSpPr>
        <p:spPr/>
        <p:txBody>
          <a:bodyPr/>
          <a:lstStyle/>
          <a:p>
            <a:fld id="{B6F15528-21DE-4FAA-801E-634DDDAF4B2B}" type="slidenum">
              <a:rPr lang="en-US" smtClean="0"/>
              <a:pPr/>
              <a:t>67</a:t>
            </a:fld>
            <a:endParaRPr lang="en-US"/>
          </a:p>
        </p:txBody>
      </p:sp>
      <p:pic>
        <p:nvPicPr>
          <p:cNvPr id="81922" name="Picture 2"/>
          <p:cNvPicPr>
            <a:picLocks noChangeAspect="1" noChangeArrowheads="1"/>
          </p:cNvPicPr>
          <p:nvPr/>
        </p:nvPicPr>
        <p:blipFill>
          <a:blip r:embed="rId2"/>
          <a:srcRect/>
          <a:stretch>
            <a:fillRect/>
          </a:stretch>
        </p:blipFill>
        <p:spPr bwMode="auto">
          <a:xfrm>
            <a:off x="381000" y="1757363"/>
            <a:ext cx="8000999" cy="4491037"/>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Contdd</a:t>
            </a:r>
            <a:r>
              <a:rPr lang="en-US" dirty="0"/>
              <a:t>..</a:t>
            </a:r>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3C10938-EF5D-4E77-B616-F3C6B63D0367}"/>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DD148FB7-2C09-4435-89EB-A597BD67E6D9}"/>
              </a:ext>
            </a:extLst>
          </p:cNvPr>
          <p:cNvSpPr>
            <a:spLocks noGrp="1"/>
          </p:cNvSpPr>
          <p:nvPr>
            <p:ph type="sldNum" sz="quarter" idx="12"/>
          </p:nvPr>
        </p:nvSpPr>
        <p:spPr/>
        <p:txBody>
          <a:bodyPr/>
          <a:lstStyle/>
          <a:p>
            <a:fld id="{B6F15528-21DE-4FAA-801E-634DDDAF4B2B}" type="slidenum">
              <a:rPr lang="en-US" smtClean="0"/>
              <a:pPr/>
              <a:t>68</a:t>
            </a:fld>
            <a:endParaRPr lang="en-US"/>
          </a:p>
        </p:txBody>
      </p:sp>
      <p:pic>
        <p:nvPicPr>
          <p:cNvPr id="82946" name="Picture 2"/>
          <p:cNvPicPr>
            <a:picLocks noChangeAspect="1" noChangeArrowheads="1"/>
          </p:cNvPicPr>
          <p:nvPr/>
        </p:nvPicPr>
        <p:blipFill>
          <a:blip r:embed="rId2"/>
          <a:srcRect/>
          <a:stretch>
            <a:fillRect/>
          </a:stretch>
        </p:blipFill>
        <p:spPr bwMode="auto">
          <a:xfrm>
            <a:off x="609600" y="1828800"/>
            <a:ext cx="8153400" cy="439102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Contd..</a:t>
            </a:r>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10648BD-294A-40F9-BE14-537304AF4778}"/>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30E3310A-1258-4243-AA6E-597AD5926091}"/>
              </a:ext>
            </a:extLst>
          </p:cNvPr>
          <p:cNvSpPr>
            <a:spLocks noGrp="1"/>
          </p:cNvSpPr>
          <p:nvPr>
            <p:ph type="sldNum" sz="quarter" idx="12"/>
          </p:nvPr>
        </p:nvSpPr>
        <p:spPr/>
        <p:txBody>
          <a:bodyPr/>
          <a:lstStyle/>
          <a:p>
            <a:fld id="{B6F15528-21DE-4FAA-801E-634DDDAF4B2B}" type="slidenum">
              <a:rPr lang="en-US" smtClean="0"/>
              <a:pPr/>
              <a:t>69</a:t>
            </a:fld>
            <a:endParaRPr lang="en-US"/>
          </a:p>
        </p:txBody>
      </p:sp>
      <p:pic>
        <p:nvPicPr>
          <p:cNvPr id="83970" name="Picture 2"/>
          <p:cNvPicPr>
            <a:picLocks noChangeAspect="1" noChangeArrowheads="1"/>
          </p:cNvPicPr>
          <p:nvPr/>
        </p:nvPicPr>
        <p:blipFill>
          <a:blip r:embed="rId2"/>
          <a:srcRect/>
          <a:stretch>
            <a:fillRect/>
          </a:stretch>
        </p:blipFill>
        <p:spPr bwMode="auto">
          <a:xfrm>
            <a:off x="990600" y="1524000"/>
            <a:ext cx="6172200" cy="55197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a:t>Examples of Enhancement Techniques</a:t>
            </a:r>
          </a:p>
        </p:txBody>
      </p:sp>
      <p:sp>
        <p:nvSpPr>
          <p:cNvPr id="8195" name="Content Placeholder 2"/>
          <p:cNvSpPr>
            <a:spLocks noGrp="1"/>
          </p:cNvSpPr>
          <p:nvPr>
            <p:ph idx="1"/>
          </p:nvPr>
        </p:nvSpPr>
        <p:spPr>
          <a:xfrm>
            <a:off x="457200" y="1600200"/>
            <a:ext cx="8229600" cy="4648200"/>
          </a:xfrm>
        </p:spPr>
        <p:txBody>
          <a:bodyPr>
            <a:normAutofit fontScale="92500" lnSpcReduction="20000"/>
          </a:bodyPr>
          <a:lstStyle/>
          <a:p>
            <a:pPr algn="just"/>
            <a:r>
              <a:rPr lang="en-US" sz="2000" b="1">
                <a:solidFill>
                  <a:srgbClr val="FF0000"/>
                </a:solidFill>
              </a:rPr>
              <a:t>Thresholding</a:t>
            </a:r>
          </a:p>
          <a:p>
            <a:pPr algn="just">
              <a:buFontTx/>
              <a:buNone/>
            </a:pPr>
            <a:r>
              <a:rPr lang="en-US" sz="2000"/>
              <a:t>	Is a limited case of contrast stretching, it produces a two-level (binary) image.</a:t>
            </a:r>
          </a:p>
          <a:p>
            <a:pPr algn="just">
              <a:buFontTx/>
              <a:buNone/>
            </a:pPr>
            <a:endParaRPr lang="en-US" sz="2000"/>
          </a:p>
          <a:p>
            <a:pPr algn="just">
              <a:buFontTx/>
              <a:buNone/>
            </a:pPr>
            <a:endParaRPr lang="en-US" sz="2000"/>
          </a:p>
          <a:p>
            <a:pPr algn="just">
              <a:buFontTx/>
              <a:buNone/>
            </a:pPr>
            <a:endParaRPr lang="en-US" sz="2000"/>
          </a:p>
          <a:p>
            <a:pPr algn="just">
              <a:buFontTx/>
              <a:buNone/>
            </a:pPr>
            <a:endParaRPr lang="en-US" sz="2000"/>
          </a:p>
          <a:p>
            <a:pPr algn="just">
              <a:buFontTx/>
              <a:buNone/>
            </a:pPr>
            <a:endParaRPr lang="en-US" sz="2000"/>
          </a:p>
          <a:p>
            <a:pPr algn="just">
              <a:buFontTx/>
              <a:buNone/>
            </a:pPr>
            <a:endParaRPr lang="en-US" sz="2000"/>
          </a:p>
          <a:p>
            <a:pPr algn="just">
              <a:buFontTx/>
              <a:buNone/>
            </a:pPr>
            <a:r>
              <a:rPr lang="en-US" sz="2000"/>
              <a:t>	</a:t>
            </a:r>
          </a:p>
          <a:p>
            <a:pPr algn="just">
              <a:buFontTx/>
              <a:buNone/>
            </a:pPr>
            <a:r>
              <a:rPr lang="en-US" sz="2000"/>
              <a:t>	Some fairly simple, yet powerful, processing approaches can be formulated with grey-level transformations. Because enhancement at any point in an image depends only on the gray level at that point, techniques in this category often are referred to as </a:t>
            </a:r>
            <a:r>
              <a:rPr lang="en-US" sz="2000" i="1"/>
              <a:t>point processing</a:t>
            </a:r>
            <a:r>
              <a:rPr lang="en-US" sz="2000"/>
              <a:t>.</a:t>
            </a:r>
          </a:p>
          <a:p>
            <a:pPr algn="just">
              <a:buFontTx/>
              <a:buNone/>
            </a:pPr>
            <a:endParaRPr lang="en-US" sz="2000"/>
          </a:p>
          <a:p>
            <a:pPr algn="just">
              <a:buFontTx/>
              <a:buNone/>
            </a:pPr>
            <a:endParaRPr lang="en-US" sz="2000"/>
          </a:p>
        </p:txBody>
      </p:sp>
      <p:sp>
        <p:nvSpPr>
          <p:cNvPr id="2" name="Footer Placeholder 1">
            <a:extLst>
              <a:ext uri="{FF2B5EF4-FFF2-40B4-BE49-F238E27FC236}">
                <a16:creationId xmlns:a16="http://schemas.microsoft.com/office/drawing/2014/main" id="{2DE36D84-28D6-4384-9D72-D2B49F993621}"/>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3DEDFA0C-2830-49AE-BA61-C7150184A050}"/>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8196" name="Picture 2"/>
          <p:cNvPicPr>
            <a:picLocks noChangeAspect="1" noChangeArrowheads="1"/>
          </p:cNvPicPr>
          <p:nvPr/>
        </p:nvPicPr>
        <p:blipFill>
          <a:blip r:embed="rId2"/>
          <a:srcRect/>
          <a:stretch>
            <a:fillRect/>
          </a:stretch>
        </p:blipFill>
        <p:spPr bwMode="auto">
          <a:xfrm>
            <a:off x="6096000" y="2286000"/>
            <a:ext cx="2257425" cy="2362200"/>
          </a:xfrm>
          <a:prstGeom prst="rect">
            <a:avLst/>
          </a:prstGeom>
          <a:noFill/>
          <a:ln w="9525">
            <a:solidFill>
              <a:schemeClr val="tx1"/>
            </a:solid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3125BF5-1670-4F43-B5BB-D059D5B9B328}"/>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00B31B73-53DC-435F-B9EA-90C417E93C9D}"/>
              </a:ext>
            </a:extLst>
          </p:cNvPr>
          <p:cNvSpPr>
            <a:spLocks noGrp="1"/>
          </p:cNvSpPr>
          <p:nvPr>
            <p:ph type="sldNum" sz="quarter" idx="12"/>
          </p:nvPr>
        </p:nvSpPr>
        <p:spPr/>
        <p:txBody>
          <a:bodyPr/>
          <a:lstStyle/>
          <a:p>
            <a:fld id="{B6F15528-21DE-4FAA-801E-634DDDAF4B2B}" type="slidenum">
              <a:rPr lang="en-US" smtClean="0"/>
              <a:pPr/>
              <a:t>70</a:t>
            </a:fld>
            <a:endParaRPr lang="en-US"/>
          </a:p>
        </p:txBody>
      </p:sp>
      <p:pic>
        <p:nvPicPr>
          <p:cNvPr id="84994" name="Picture 2"/>
          <p:cNvPicPr>
            <a:picLocks noChangeAspect="1" noChangeArrowheads="1"/>
          </p:cNvPicPr>
          <p:nvPr/>
        </p:nvPicPr>
        <p:blipFill>
          <a:blip r:embed="rId2"/>
          <a:srcRect/>
          <a:stretch>
            <a:fillRect/>
          </a:stretch>
        </p:blipFill>
        <p:spPr bwMode="auto">
          <a:xfrm>
            <a:off x="304800" y="1905000"/>
            <a:ext cx="8077200" cy="4376737"/>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Contd</a:t>
            </a:r>
            <a:r>
              <a:rPr lang="en-US" dirty="0"/>
              <a:t>…</a:t>
            </a:r>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69D4BFF-FB00-4DEF-911B-FF970D4F5BD3}"/>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A11D47E0-D09A-427E-94D6-0090C78C064E}"/>
              </a:ext>
            </a:extLst>
          </p:cNvPr>
          <p:cNvSpPr>
            <a:spLocks noGrp="1"/>
          </p:cNvSpPr>
          <p:nvPr>
            <p:ph type="sldNum" sz="quarter" idx="12"/>
          </p:nvPr>
        </p:nvSpPr>
        <p:spPr/>
        <p:txBody>
          <a:bodyPr/>
          <a:lstStyle/>
          <a:p>
            <a:fld id="{B6F15528-21DE-4FAA-801E-634DDDAF4B2B}" type="slidenum">
              <a:rPr lang="en-US" smtClean="0"/>
              <a:pPr/>
              <a:t>71</a:t>
            </a:fld>
            <a:endParaRPr lang="en-US"/>
          </a:p>
        </p:txBody>
      </p:sp>
      <p:pic>
        <p:nvPicPr>
          <p:cNvPr id="86018" name="Picture 2"/>
          <p:cNvPicPr>
            <a:picLocks noChangeAspect="1" noChangeArrowheads="1"/>
          </p:cNvPicPr>
          <p:nvPr/>
        </p:nvPicPr>
        <p:blipFill>
          <a:blip r:embed="rId2"/>
          <a:srcRect/>
          <a:stretch>
            <a:fillRect/>
          </a:stretch>
        </p:blipFill>
        <p:spPr bwMode="auto">
          <a:xfrm>
            <a:off x="457200" y="1704974"/>
            <a:ext cx="8153400" cy="4467226"/>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D7D24C5-1CA9-4448-9944-EF95263A1DE4}"/>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789943DD-1194-4189-8A0E-6CF03C42B68C}"/>
              </a:ext>
            </a:extLst>
          </p:cNvPr>
          <p:cNvSpPr>
            <a:spLocks noGrp="1"/>
          </p:cNvSpPr>
          <p:nvPr>
            <p:ph type="sldNum" sz="quarter" idx="12"/>
          </p:nvPr>
        </p:nvSpPr>
        <p:spPr/>
        <p:txBody>
          <a:bodyPr/>
          <a:lstStyle/>
          <a:p>
            <a:fld id="{B6F15528-21DE-4FAA-801E-634DDDAF4B2B}" type="slidenum">
              <a:rPr lang="en-US" smtClean="0"/>
              <a:pPr/>
              <a:t>72</a:t>
            </a:fld>
            <a:endParaRPr lang="en-US"/>
          </a:p>
        </p:txBody>
      </p:sp>
      <p:pic>
        <p:nvPicPr>
          <p:cNvPr id="87042" name="Picture 2"/>
          <p:cNvPicPr>
            <a:picLocks noChangeAspect="1" noChangeArrowheads="1"/>
          </p:cNvPicPr>
          <p:nvPr/>
        </p:nvPicPr>
        <p:blipFill>
          <a:blip r:embed="rId2"/>
          <a:srcRect/>
          <a:stretch>
            <a:fillRect/>
          </a:stretch>
        </p:blipFill>
        <p:spPr bwMode="auto">
          <a:xfrm>
            <a:off x="533400" y="2157413"/>
            <a:ext cx="8229599" cy="4090987"/>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a: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F26B573-97C9-4041-9977-F7C5F73F7830}"/>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7415202F-FEAD-407E-BF44-8E83150C7333}"/>
              </a:ext>
            </a:extLst>
          </p:cNvPr>
          <p:cNvSpPr>
            <a:spLocks noGrp="1"/>
          </p:cNvSpPr>
          <p:nvPr>
            <p:ph type="sldNum" sz="quarter" idx="12"/>
          </p:nvPr>
        </p:nvSpPr>
        <p:spPr/>
        <p:txBody>
          <a:bodyPr/>
          <a:lstStyle/>
          <a:p>
            <a:fld id="{B6F15528-21DE-4FAA-801E-634DDDAF4B2B}" type="slidenum">
              <a:rPr lang="en-US" smtClean="0"/>
              <a:pPr/>
              <a:t>73</a:t>
            </a:fld>
            <a:endParaRPr lang="en-US"/>
          </a:p>
        </p:txBody>
      </p:sp>
      <p:pic>
        <p:nvPicPr>
          <p:cNvPr id="88066" name="Picture 2"/>
          <p:cNvPicPr>
            <a:picLocks noChangeAspect="1" noChangeArrowheads="1"/>
          </p:cNvPicPr>
          <p:nvPr/>
        </p:nvPicPr>
        <p:blipFill>
          <a:blip r:embed="rId2"/>
          <a:srcRect/>
          <a:stretch>
            <a:fillRect/>
          </a:stretch>
        </p:blipFill>
        <p:spPr bwMode="auto">
          <a:xfrm>
            <a:off x="457200" y="1524000"/>
            <a:ext cx="8229600" cy="51054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D1BA9E8-CF40-4F31-A8C5-346854F3CC65}"/>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2694E95D-D20F-4623-BC6D-CBFE0503956F}"/>
              </a:ext>
            </a:extLst>
          </p:cNvPr>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8F5DDCB-C8A1-4CEC-A004-B22A5CBC25E1}"/>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4843CD61-B422-4B1B-B787-4B0C5A128F60}"/>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ormAutofit fontScale="90000"/>
          </a:bodyPr>
          <a:lstStyle/>
          <a:p>
            <a:br>
              <a:rPr lang="en-US" sz="6000" dirty="0">
                <a:hlinkClick r:id="rId2" action="ppaction://hlinkfile"/>
              </a:rPr>
            </a:br>
            <a:r>
              <a:rPr lang="en-US" sz="6000" dirty="0">
                <a:hlinkClick r:id="rId2" action="ppaction://hlinkfile"/>
              </a:rPr>
              <a:t>Derivatives</a:t>
            </a:r>
            <a:br>
              <a:rPr lang="en-US" sz="3800" dirty="0"/>
            </a:br>
            <a:endParaRPr lang="en-US" sz="3800" dirty="0"/>
          </a:p>
        </p:txBody>
      </p:sp>
      <p:sp>
        <p:nvSpPr>
          <p:cNvPr id="176132" name="Rectangle 4"/>
          <p:cNvSpPr>
            <a:spLocks noGrp="1" noChangeArrowheads="1"/>
          </p:cNvSpPr>
          <p:nvPr>
            <p:ph type="body" sz="half" idx="1"/>
          </p:nvPr>
        </p:nvSpPr>
        <p:spPr>
          <a:noFill/>
          <a:ln/>
        </p:spPr>
        <p:txBody>
          <a:bodyPr/>
          <a:lstStyle/>
          <a:p>
            <a:r>
              <a:rPr lang="en-US" sz="2600"/>
              <a:t>First derivative</a:t>
            </a:r>
          </a:p>
          <a:p>
            <a:endParaRPr lang="en-US" sz="2600"/>
          </a:p>
          <a:p>
            <a:endParaRPr lang="en-US" sz="2600"/>
          </a:p>
          <a:p>
            <a:endParaRPr lang="en-US" sz="2600"/>
          </a:p>
          <a:p>
            <a:r>
              <a:rPr lang="en-US" sz="2600"/>
              <a:t>Second derivative</a:t>
            </a:r>
          </a:p>
        </p:txBody>
      </p:sp>
      <p:graphicFrame>
        <p:nvGraphicFramePr>
          <p:cNvPr id="176133" name="Object 5"/>
          <p:cNvGraphicFramePr>
            <a:graphicFrameLocks noGrp="1" noChangeAspect="1"/>
          </p:cNvGraphicFramePr>
          <p:nvPr>
            <p:ph sz="quarter" idx="2"/>
          </p:nvPr>
        </p:nvGraphicFramePr>
        <p:xfrm>
          <a:off x="3124200" y="2286000"/>
          <a:ext cx="3124200" cy="906463"/>
        </p:xfrm>
        <a:graphic>
          <a:graphicData uri="http://schemas.openxmlformats.org/presentationml/2006/ole">
            <mc:AlternateContent xmlns:mc="http://schemas.openxmlformats.org/markup-compatibility/2006">
              <mc:Choice xmlns:v="urn:schemas-microsoft-com:vml" Requires="v">
                <p:oleObj name="Equation" r:id="rId3" imgW="1270000" imgH="368300" progId="Equation.3">
                  <p:embed/>
                </p:oleObj>
              </mc:Choice>
              <mc:Fallback>
                <p:oleObj name="Equation" r:id="rId3" imgW="1270000" imgH="368300" progId="Equation.3">
                  <p:embed/>
                  <p:pic>
                    <p:nvPicPr>
                      <p:cNvPr id="17613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86000"/>
                        <a:ext cx="31242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5" name="Object 7"/>
          <p:cNvGraphicFramePr>
            <a:graphicFrameLocks noGrp="1" noChangeAspect="1"/>
          </p:cNvGraphicFramePr>
          <p:nvPr>
            <p:ph sz="quarter" idx="3"/>
          </p:nvPr>
        </p:nvGraphicFramePr>
        <p:xfrm>
          <a:off x="1830388" y="4419600"/>
          <a:ext cx="5178425" cy="996950"/>
        </p:xfrm>
        <a:graphic>
          <a:graphicData uri="http://schemas.openxmlformats.org/presentationml/2006/ole">
            <mc:AlternateContent xmlns:mc="http://schemas.openxmlformats.org/markup-compatibility/2006">
              <mc:Choice xmlns:v="urn:schemas-microsoft-com:vml" Requires="v">
                <p:oleObj name="Equation" r:id="rId5" imgW="2044700" imgH="393700" progId="Equation.3">
                  <p:embed/>
                </p:oleObj>
              </mc:Choice>
              <mc:Fallback>
                <p:oleObj name="Equation" r:id="rId5" imgW="2044700" imgH="393700" progId="Equation.3">
                  <p:embed/>
                  <p:pic>
                    <p:nvPicPr>
                      <p:cNvPr id="1761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388" y="4419600"/>
                        <a:ext cx="517842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61B1484E-0594-447F-AD7A-A99DD25E1326}"/>
              </a:ext>
            </a:extLst>
          </p:cNvPr>
          <p:cNvSpPr>
            <a:spLocks noGrp="1"/>
          </p:cNvSpPr>
          <p:nvPr>
            <p:ph type="ftr" sz="quarter" idx="11"/>
          </p:nvPr>
        </p:nvSpPr>
        <p:spPr/>
        <p:txBody>
          <a:bodyPr/>
          <a:lstStyle/>
          <a:p>
            <a:r>
              <a:rPr lang="en-US" altLang="en-US"/>
              <a:t>Prof. S. K. Sonkar, Assistant Professor, IT Department, UCET VBU Hazaribagh</a:t>
            </a:r>
          </a:p>
        </p:txBody>
      </p:sp>
      <p:sp>
        <p:nvSpPr>
          <p:cNvPr id="3" name="Slide Number Placeholder 2">
            <a:extLst>
              <a:ext uri="{FF2B5EF4-FFF2-40B4-BE49-F238E27FC236}">
                <a16:creationId xmlns:a16="http://schemas.microsoft.com/office/drawing/2014/main" id="{5DD46D23-3F51-47E0-9303-F3041ACA5165}"/>
              </a:ext>
            </a:extLst>
          </p:cNvPr>
          <p:cNvSpPr>
            <a:spLocks noGrp="1"/>
          </p:cNvSpPr>
          <p:nvPr>
            <p:ph type="sldNum" sz="quarter" idx="12"/>
          </p:nvPr>
        </p:nvSpPr>
        <p:spPr/>
        <p:txBody>
          <a:bodyPr/>
          <a:lstStyle/>
          <a:p>
            <a:fld id="{5BDEA9F6-C293-47AC-98B4-F49E96A4A44F}" type="slidenum">
              <a:rPr lang="en-US" altLang="en-US" smtClean="0"/>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Observations</a:t>
            </a:r>
          </a:p>
        </p:txBody>
      </p:sp>
      <p:sp>
        <p:nvSpPr>
          <p:cNvPr id="179203" name="Rectangle 3"/>
          <p:cNvSpPr>
            <a:spLocks noGrp="1" noChangeArrowheads="1"/>
          </p:cNvSpPr>
          <p:nvPr>
            <p:ph idx="1"/>
          </p:nvPr>
        </p:nvSpPr>
        <p:spPr/>
        <p:txBody>
          <a:bodyPr/>
          <a:lstStyle/>
          <a:p>
            <a:r>
              <a:rPr lang="en-US" dirty="0"/>
              <a:t>1st order derivatives produce thicker edges in an image</a:t>
            </a:r>
          </a:p>
          <a:p>
            <a:r>
              <a:rPr lang="en-US" dirty="0"/>
              <a:t>2nd order derivatives have stronger response to fine detail</a:t>
            </a:r>
          </a:p>
          <a:p>
            <a:r>
              <a:rPr lang="en-US" dirty="0"/>
              <a:t>1st order derivatives have stronger response to  a gray level step</a:t>
            </a:r>
          </a:p>
          <a:p>
            <a:r>
              <a:rPr lang="en-US" dirty="0"/>
              <a:t>2nd order derivatives produce a double response at step changes in gray level</a:t>
            </a:r>
          </a:p>
          <a:p>
            <a:pPr>
              <a:buFont typeface="Wingdings" pitchFamily="2" charset="2"/>
              <a:buNone/>
            </a:pPr>
            <a:endParaRPr lang="en-US" dirty="0"/>
          </a:p>
        </p:txBody>
      </p:sp>
      <p:sp>
        <p:nvSpPr>
          <p:cNvPr id="2" name="Footer Placeholder 1">
            <a:extLst>
              <a:ext uri="{FF2B5EF4-FFF2-40B4-BE49-F238E27FC236}">
                <a16:creationId xmlns:a16="http://schemas.microsoft.com/office/drawing/2014/main" id="{3C369616-B72D-467E-A6E8-9E7A07DECA79}"/>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40B271A7-E21B-4EBE-8512-6489BBF5881F}"/>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endParaRPr lang="en-US"/>
          </a:p>
        </p:txBody>
      </p:sp>
      <p:sp>
        <p:nvSpPr>
          <p:cNvPr id="180227" name="Rectangle 3"/>
          <p:cNvSpPr>
            <a:spLocks noGrp="1" noChangeArrowheads="1"/>
          </p:cNvSpPr>
          <p:nvPr>
            <p:ph idx="1"/>
          </p:nvPr>
        </p:nvSpPr>
        <p:spPr>
          <a:xfrm>
            <a:off x="304800" y="3962400"/>
            <a:ext cx="8610600" cy="2244725"/>
          </a:xfrm>
        </p:spPr>
        <p:txBody>
          <a:bodyPr/>
          <a:lstStyle/>
          <a:p>
            <a:r>
              <a:rPr lang="en-US" dirty="0"/>
              <a:t>Since the sum of all the weights is zero, the resulting signal will have a zero DC value</a:t>
            </a:r>
          </a:p>
          <a:p>
            <a:endParaRPr lang="en-US" dirty="0"/>
          </a:p>
        </p:txBody>
      </p:sp>
      <p:sp>
        <p:nvSpPr>
          <p:cNvPr id="2" name="Footer Placeholder 1">
            <a:extLst>
              <a:ext uri="{FF2B5EF4-FFF2-40B4-BE49-F238E27FC236}">
                <a16:creationId xmlns:a16="http://schemas.microsoft.com/office/drawing/2014/main" id="{F6AD05A6-D90E-4B26-91BB-7C241AC8F078}"/>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F168E9F1-A580-4F9E-9074-FF2EBEE1EFEC}"/>
              </a:ext>
            </a:extLst>
          </p:cNvPr>
          <p:cNvSpPr>
            <a:spLocks noGrp="1"/>
          </p:cNvSpPr>
          <p:nvPr>
            <p:ph type="sldNum" sz="quarter" idx="12"/>
          </p:nvPr>
        </p:nvSpPr>
        <p:spPr/>
        <p:txBody>
          <a:bodyPr/>
          <a:lstStyle/>
          <a:p>
            <a:fld id="{B6F15528-21DE-4FAA-801E-634DDDAF4B2B}" type="slidenum">
              <a:rPr lang="en-US" smtClean="0"/>
              <a:pPr/>
              <a:t>78</a:t>
            </a:fld>
            <a:endParaRPr lang="en-US"/>
          </a:p>
        </p:txBody>
      </p:sp>
      <p:pic>
        <p:nvPicPr>
          <p:cNvPr id="180228" name="Picture 4"/>
          <p:cNvPicPr>
            <a:picLocks noChangeAspect="1" noChangeArrowheads="1"/>
          </p:cNvPicPr>
          <p:nvPr/>
        </p:nvPicPr>
        <p:blipFill>
          <a:blip r:embed="rId2"/>
          <a:srcRect/>
          <a:stretch>
            <a:fillRect/>
          </a:stretch>
        </p:blipFill>
        <p:spPr bwMode="auto">
          <a:xfrm>
            <a:off x="609600" y="1828800"/>
            <a:ext cx="7607806" cy="19812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Frequency Domain Methods</a:t>
            </a:r>
          </a:p>
        </p:txBody>
      </p:sp>
      <p:sp>
        <p:nvSpPr>
          <p:cNvPr id="182275" name="Rectangle 3"/>
          <p:cNvSpPr>
            <a:spLocks noGrp="1" noChangeArrowheads="1"/>
          </p:cNvSpPr>
          <p:nvPr>
            <p:ph idx="1"/>
          </p:nvPr>
        </p:nvSpPr>
        <p:spPr/>
        <p:txBody>
          <a:bodyPr/>
          <a:lstStyle/>
          <a:p>
            <a:r>
              <a:rPr lang="en-US"/>
              <a:t>We simply compute the Fourier transform of the image to be enhanced, multiply the result by a filter (rather than convolve in the spatial domain), and take the inverse transform to produce the enhanced image.</a:t>
            </a:r>
          </a:p>
          <a:p>
            <a:r>
              <a:rPr lang="en-US"/>
              <a:t>Low pass filtering involves the elimination of the high frequency components in the image. It results in blurring of the image</a:t>
            </a:r>
          </a:p>
          <a:p>
            <a:endParaRPr lang="en-US"/>
          </a:p>
          <a:p>
            <a:endParaRPr lang="en-US"/>
          </a:p>
        </p:txBody>
      </p:sp>
      <p:sp>
        <p:nvSpPr>
          <p:cNvPr id="2" name="Footer Placeholder 1">
            <a:extLst>
              <a:ext uri="{FF2B5EF4-FFF2-40B4-BE49-F238E27FC236}">
                <a16:creationId xmlns:a16="http://schemas.microsoft.com/office/drawing/2014/main" id="{F03DD450-B33E-461E-B858-15EFEF6EFAE0}"/>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972BF602-104E-4C01-B40E-5DA0CB97DBDB}"/>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Enhancement Techniques</a:t>
            </a:r>
          </a:p>
        </p:txBody>
      </p:sp>
      <p:sp>
        <p:nvSpPr>
          <p:cNvPr id="3" name="Content Placeholder 2"/>
          <p:cNvSpPr>
            <a:spLocks noGrp="1"/>
          </p:cNvSpPr>
          <p:nvPr>
            <p:ph idx="1"/>
          </p:nvPr>
        </p:nvSpPr>
        <p:spPr/>
        <p:txBody>
          <a:bodyPr>
            <a:normAutofit/>
          </a:bodyPr>
          <a:lstStyle/>
          <a:p>
            <a:pPr algn="just"/>
            <a:r>
              <a:rPr lang="en-US" sz="2400" dirty="0"/>
              <a:t>Larger neighborhoods allow considerable more flexibility. The general approach is to use a function of the values of </a:t>
            </a:r>
            <a:r>
              <a:rPr lang="en-US" sz="2400" i="1" dirty="0"/>
              <a:t>f</a:t>
            </a:r>
            <a:r>
              <a:rPr lang="en-US" sz="2400" dirty="0"/>
              <a:t> in a predefined neighborhood of (</a:t>
            </a:r>
            <a:r>
              <a:rPr lang="en-US" sz="2400" dirty="0" err="1"/>
              <a:t>x,y</a:t>
            </a:r>
            <a:r>
              <a:rPr lang="en-US" sz="2400" dirty="0"/>
              <a:t>) to determine the value of </a:t>
            </a:r>
            <a:r>
              <a:rPr lang="en-US" sz="2400" i="1" dirty="0"/>
              <a:t>g</a:t>
            </a:r>
            <a:r>
              <a:rPr lang="en-US" sz="2400" dirty="0"/>
              <a:t> at (</a:t>
            </a:r>
            <a:r>
              <a:rPr lang="en-US" sz="2400" dirty="0" err="1"/>
              <a:t>x,y</a:t>
            </a:r>
            <a:r>
              <a:rPr lang="en-US" sz="2400" dirty="0"/>
              <a:t>).</a:t>
            </a:r>
          </a:p>
          <a:p>
            <a:pPr algn="just">
              <a:buFontTx/>
              <a:buNone/>
            </a:pPr>
            <a:endParaRPr lang="en-US" sz="2400" dirty="0"/>
          </a:p>
          <a:p>
            <a:pPr algn="just"/>
            <a:r>
              <a:rPr lang="en-US" sz="2400" dirty="0"/>
              <a:t>One of the principal approaches in this formulation is based on the use of so-called </a:t>
            </a:r>
            <a:r>
              <a:rPr lang="en-US" sz="2400" i="1" u="sng" dirty="0"/>
              <a:t>masks</a:t>
            </a:r>
            <a:r>
              <a:rPr lang="en-US" sz="2400" dirty="0"/>
              <a:t> (also referred to as </a:t>
            </a:r>
            <a:r>
              <a:rPr lang="en-US" sz="2400" i="1" u="sng" dirty="0"/>
              <a:t>filters</a:t>
            </a:r>
            <a:r>
              <a:rPr lang="en-US" sz="2400" i="1" dirty="0"/>
              <a:t>)</a:t>
            </a:r>
          </a:p>
          <a:p>
            <a:pPr>
              <a:buNone/>
            </a:pPr>
            <a:endParaRPr lang="en-US" sz="2400" dirty="0"/>
          </a:p>
        </p:txBody>
      </p:sp>
      <p:sp>
        <p:nvSpPr>
          <p:cNvPr id="4" name="Footer Placeholder 3">
            <a:extLst>
              <a:ext uri="{FF2B5EF4-FFF2-40B4-BE49-F238E27FC236}">
                <a16:creationId xmlns:a16="http://schemas.microsoft.com/office/drawing/2014/main" id="{337AA463-068D-4EA4-B036-E757A33AE92A}"/>
              </a:ext>
            </a:extLst>
          </p:cNvPr>
          <p:cNvSpPr>
            <a:spLocks noGrp="1"/>
          </p:cNvSpPr>
          <p:nvPr>
            <p:ph type="ftr" sz="quarter" idx="11"/>
          </p:nvPr>
        </p:nvSpPr>
        <p:spPr/>
        <p:txBody>
          <a:bodyPr/>
          <a:lstStyle/>
          <a:p>
            <a:r>
              <a:rPr lang="en-US"/>
              <a:t>Prof. S. K. Sonkar, Assistant Professor, IT Department, UCET VBU Hazaribagh</a:t>
            </a:r>
          </a:p>
        </p:txBody>
      </p:sp>
      <p:sp>
        <p:nvSpPr>
          <p:cNvPr id="5" name="Slide Number Placeholder 4">
            <a:extLst>
              <a:ext uri="{FF2B5EF4-FFF2-40B4-BE49-F238E27FC236}">
                <a16:creationId xmlns:a16="http://schemas.microsoft.com/office/drawing/2014/main" id="{F8E79840-3D1C-46F1-9E1F-3066D3A98280}"/>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Frequency Domain Methods</a:t>
            </a:r>
          </a:p>
        </p:txBody>
      </p:sp>
      <p:sp>
        <p:nvSpPr>
          <p:cNvPr id="181251" name="Rectangle 3"/>
          <p:cNvSpPr>
            <a:spLocks noGrp="1" noChangeArrowheads="1"/>
          </p:cNvSpPr>
          <p:nvPr>
            <p:ph idx="1"/>
          </p:nvPr>
        </p:nvSpPr>
        <p:spPr/>
        <p:txBody>
          <a:bodyPr/>
          <a:lstStyle/>
          <a:p>
            <a:endParaRPr lang="en-US"/>
          </a:p>
        </p:txBody>
      </p:sp>
      <p:sp>
        <p:nvSpPr>
          <p:cNvPr id="2" name="Footer Placeholder 1">
            <a:extLst>
              <a:ext uri="{FF2B5EF4-FFF2-40B4-BE49-F238E27FC236}">
                <a16:creationId xmlns:a16="http://schemas.microsoft.com/office/drawing/2014/main" id="{1D125056-D1A0-46B6-90B7-00F0AE0209F0}"/>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D08D1309-C5D7-4A02-8F83-D987A360639F}"/>
              </a:ext>
            </a:extLst>
          </p:cNvPr>
          <p:cNvSpPr>
            <a:spLocks noGrp="1"/>
          </p:cNvSpPr>
          <p:nvPr>
            <p:ph type="sldNum" sz="quarter" idx="12"/>
          </p:nvPr>
        </p:nvSpPr>
        <p:spPr/>
        <p:txBody>
          <a:bodyPr/>
          <a:lstStyle/>
          <a:p>
            <a:fld id="{B6F15528-21DE-4FAA-801E-634DDDAF4B2B}" type="slidenum">
              <a:rPr lang="en-US" smtClean="0"/>
              <a:pPr/>
              <a:t>80</a:t>
            </a:fld>
            <a:endParaRPr lang="en-US"/>
          </a:p>
        </p:txBody>
      </p:sp>
      <p:pic>
        <p:nvPicPr>
          <p:cNvPr id="181252" name="Picture 4"/>
          <p:cNvPicPr>
            <a:picLocks noChangeAspect="1" noChangeArrowheads="1"/>
          </p:cNvPicPr>
          <p:nvPr/>
        </p:nvPicPr>
        <p:blipFill>
          <a:blip r:embed="rId2"/>
          <a:srcRect/>
          <a:stretch>
            <a:fillRect/>
          </a:stretch>
        </p:blipFill>
        <p:spPr bwMode="auto">
          <a:xfrm>
            <a:off x="1295400" y="2743200"/>
            <a:ext cx="6705600" cy="239871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dirty="0"/>
              <a:t>Examples of Enhancement Techniques</a:t>
            </a:r>
          </a:p>
        </p:txBody>
      </p:sp>
      <p:sp>
        <p:nvSpPr>
          <p:cNvPr id="9219" name="Content Placeholder 2"/>
          <p:cNvSpPr>
            <a:spLocks noGrp="1"/>
          </p:cNvSpPr>
          <p:nvPr>
            <p:ph idx="1"/>
          </p:nvPr>
        </p:nvSpPr>
        <p:spPr>
          <a:xfrm>
            <a:off x="0" y="1600200"/>
            <a:ext cx="5715000" cy="4953000"/>
          </a:xfrm>
        </p:spPr>
        <p:txBody>
          <a:bodyPr>
            <a:noAutofit/>
          </a:bodyPr>
          <a:lstStyle/>
          <a:p>
            <a:pPr algn="just">
              <a:buFontTx/>
              <a:buNone/>
            </a:pPr>
            <a:r>
              <a:rPr lang="en-US" sz="2400" i="1" dirty="0"/>
              <a:t>     </a:t>
            </a:r>
            <a:r>
              <a:rPr lang="en-US" sz="2400" dirty="0"/>
              <a:t>So, a </a:t>
            </a:r>
            <a:r>
              <a:rPr lang="en-US" sz="2400" dirty="0">
                <a:solidFill>
                  <a:srgbClr val="FF0000"/>
                </a:solidFill>
              </a:rPr>
              <a:t>mask/filter</a:t>
            </a:r>
            <a:r>
              <a:rPr lang="en-US" sz="2400" dirty="0"/>
              <a:t>: is a small (say 3X3) 2-D </a:t>
            </a:r>
          </a:p>
          <a:p>
            <a:pPr algn="just">
              <a:buFontTx/>
              <a:buNone/>
            </a:pPr>
            <a:r>
              <a:rPr lang="en-US" sz="2400" dirty="0"/>
              <a:t>	array, such as the one shown in the </a:t>
            </a:r>
          </a:p>
          <a:p>
            <a:pPr algn="just">
              <a:buFontTx/>
              <a:buNone/>
            </a:pPr>
            <a:r>
              <a:rPr lang="en-US" sz="2400" dirty="0"/>
              <a:t>	figure, in which the values of the mask </a:t>
            </a:r>
          </a:p>
          <a:p>
            <a:pPr algn="just">
              <a:buFontTx/>
              <a:buNone/>
            </a:pPr>
            <a:r>
              <a:rPr lang="en-US" sz="2400" dirty="0"/>
              <a:t>	coefficients determine the nature of the</a:t>
            </a:r>
          </a:p>
          <a:p>
            <a:pPr algn="just">
              <a:buFontTx/>
              <a:buNone/>
            </a:pPr>
            <a:r>
              <a:rPr lang="en-US" sz="2400" dirty="0"/>
              <a:t>	 process, such as </a:t>
            </a:r>
            <a:r>
              <a:rPr lang="en-US" sz="2400" i="1" dirty="0">
                <a:solidFill>
                  <a:srgbClr val="FF0000"/>
                </a:solidFill>
              </a:rPr>
              <a:t>image sharpening</a:t>
            </a:r>
            <a:r>
              <a:rPr lang="en-US" sz="2400" dirty="0"/>
              <a:t>. </a:t>
            </a:r>
          </a:p>
          <a:p>
            <a:pPr algn="just">
              <a:buFontTx/>
              <a:buNone/>
            </a:pPr>
            <a:r>
              <a:rPr lang="en-US" sz="2400" dirty="0"/>
              <a:t>	Enhancement techniques based on this </a:t>
            </a:r>
          </a:p>
          <a:p>
            <a:pPr algn="just">
              <a:buFontTx/>
              <a:buNone/>
            </a:pPr>
            <a:r>
              <a:rPr lang="en-US" sz="2400" dirty="0"/>
              <a:t>	type of approach often are referred to as </a:t>
            </a:r>
          </a:p>
          <a:p>
            <a:pPr algn="just">
              <a:buFontTx/>
              <a:buNone/>
            </a:pPr>
            <a:r>
              <a:rPr lang="en-US" sz="2400" i="1" dirty="0">
                <a:solidFill>
                  <a:srgbClr val="FF0000"/>
                </a:solidFill>
              </a:rPr>
              <a:t>	mask processing</a:t>
            </a:r>
            <a:r>
              <a:rPr lang="en-US" sz="2400" dirty="0"/>
              <a:t> or </a:t>
            </a:r>
            <a:r>
              <a:rPr lang="en-US" sz="2400" i="1" dirty="0">
                <a:solidFill>
                  <a:srgbClr val="FF0000"/>
                </a:solidFill>
              </a:rPr>
              <a:t>filtering</a:t>
            </a:r>
            <a:r>
              <a:rPr lang="en-US" sz="2400" dirty="0"/>
              <a:t>.</a:t>
            </a:r>
          </a:p>
          <a:p>
            <a:pPr algn="just">
              <a:buFontTx/>
              <a:buNone/>
            </a:pPr>
            <a:endParaRPr lang="en-US" sz="2400" dirty="0"/>
          </a:p>
        </p:txBody>
      </p:sp>
      <p:sp>
        <p:nvSpPr>
          <p:cNvPr id="2" name="Footer Placeholder 1">
            <a:extLst>
              <a:ext uri="{FF2B5EF4-FFF2-40B4-BE49-F238E27FC236}">
                <a16:creationId xmlns:a16="http://schemas.microsoft.com/office/drawing/2014/main" id="{AECBC0D3-24F6-4C21-8E71-86C1B2680027}"/>
              </a:ext>
            </a:extLst>
          </p:cNvPr>
          <p:cNvSpPr>
            <a:spLocks noGrp="1"/>
          </p:cNvSpPr>
          <p:nvPr>
            <p:ph type="ftr" sz="quarter" idx="11"/>
          </p:nvPr>
        </p:nvSpPr>
        <p:spPr/>
        <p:txBody>
          <a:bodyPr/>
          <a:lstStyle/>
          <a:p>
            <a:r>
              <a:rPr lang="en-US"/>
              <a:t>Prof. S. K. Sonkar, Assistant Professor, IT Department, UCET VBU Hazaribagh</a:t>
            </a:r>
          </a:p>
        </p:txBody>
      </p:sp>
      <p:sp>
        <p:nvSpPr>
          <p:cNvPr id="3" name="Slide Number Placeholder 2">
            <a:extLst>
              <a:ext uri="{FF2B5EF4-FFF2-40B4-BE49-F238E27FC236}">
                <a16:creationId xmlns:a16="http://schemas.microsoft.com/office/drawing/2014/main" id="{BFCA0062-BFAC-4788-A3CD-01BA3201A3BD}"/>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9220" name="Picture 2"/>
          <p:cNvPicPr>
            <a:picLocks noChangeAspect="1" noChangeArrowheads="1"/>
          </p:cNvPicPr>
          <p:nvPr/>
        </p:nvPicPr>
        <p:blipFill>
          <a:blip r:embed="rId2"/>
          <a:srcRect/>
          <a:stretch>
            <a:fillRect/>
          </a:stretch>
        </p:blipFill>
        <p:spPr bwMode="auto">
          <a:xfrm>
            <a:off x="5715000" y="1752600"/>
            <a:ext cx="3152775" cy="2724150"/>
          </a:xfrm>
          <a:prstGeom prst="rect">
            <a:avLst/>
          </a:prstGeom>
          <a:noFill/>
          <a:ln w="9525">
            <a:solidFill>
              <a:schemeClr val="tx1"/>
            </a:solidFill>
            <a:miter lim="800000"/>
            <a:headEnd/>
            <a:tailEnd/>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402</TotalTime>
  <Words>4405</Words>
  <Application>Microsoft Office PowerPoint</Application>
  <PresentationFormat>On-screen Show (4:3)</PresentationFormat>
  <Paragraphs>478</Paragraphs>
  <Slides>80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9" baseType="lpstr">
      <vt:lpstr>Arial</vt:lpstr>
      <vt:lpstr>Calibri</vt:lpstr>
      <vt:lpstr>Times New Roman</vt:lpstr>
      <vt:lpstr>Trebuchet MS</vt:lpstr>
      <vt:lpstr>Verdana</vt:lpstr>
      <vt:lpstr>Wingdings</vt:lpstr>
      <vt:lpstr>Wingdings 3</vt:lpstr>
      <vt:lpstr>Facet</vt:lpstr>
      <vt:lpstr>Equation</vt:lpstr>
      <vt:lpstr>Image Enhancement </vt:lpstr>
      <vt:lpstr>What is Image Enhancement?</vt:lpstr>
      <vt:lpstr> Image Enhancement Methods </vt:lpstr>
      <vt:lpstr>Spatial Domain Methods</vt:lpstr>
      <vt:lpstr>PowerPoint Presentation</vt:lpstr>
      <vt:lpstr>Examples of Enhancement Techniques</vt:lpstr>
      <vt:lpstr>Examples of Enhancement Techniques</vt:lpstr>
      <vt:lpstr>Examples of Enhancement Techniques</vt:lpstr>
      <vt:lpstr>Examples of Enhancement Techniques</vt:lpstr>
      <vt:lpstr>Some Basic Intensity (Gray-level) Transformation Functions</vt:lpstr>
      <vt:lpstr>Some Basic Intensity (Gray-level) Transformation Functions</vt:lpstr>
      <vt:lpstr>Some Basic Intensity (Gray-level) Transformation Functions</vt:lpstr>
      <vt:lpstr>Linear Functions</vt:lpstr>
      <vt:lpstr>Linear Functions</vt:lpstr>
      <vt:lpstr>Image Negative</vt:lpstr>
      <vt:lpstr>Logarithmic Transformations</vt:lpstr>
      <vt:lpstr>Log Transformation</vt:lpstr>
      <vt:lpstr>Logarithmic Transformations</vt:lpstr>
      <vt:lpstr>Power-Law Transformations</vt:lpstr>
      <vt:lpstr>Power-Law Transformations</vt:lpstr>
      <vt:lpstr>Power-Law Transformations</vt:lpstr>
      <vt:lpstr>Power-Law Transformation</vt:lpstr>
      <vt:lpstr>Power-Law Transformation</vt:lpstr>
      <vt:lpstr>Power-Law Transformation</vt:lpstr>
      <vt:lpstr>Piecewise-Linear Transformation Functions</vt:lpstr>
      <vt:lpstr>Contrast Stretching</vt:lpstr>
      <vt:lpstr>Contrast Stretching</vt:lpstr>
      <vt:lpstr>Contrast Stretching</vt:lpstr>
      <vt:lpstr>Contrast Stretching</vt:lpstr>
      <vt:lpstr>Contrast Stretching</vt:lpstr>
      <vt:lpstr>Gray-level Slicing</vt:lpstr>
      <vt:lpstr>Gray-level Slicing</vt:lpstr>
      <vt:lpstr>Bit-plane Slicing</vt:lpstr>
      <vt:lpstr>Bit-Plane Slicing </vt:lpstr>
      <vt:lpstr>Illustration</vt:lpstr>
      <vt:lpstr>PowerPoint Presentation</vt:lpstr>
      <vt:lpstr>Histogram Processing</vt:lpstr>
      <vt:lpstr> Types of processing: </vt:lpstr>
      <vt:lpstr>Histogram Equalization</vt:lpstr>
      <vt:lpstr>Image                              Histogram</vt:lpstr>
      <vt:lpstr>Histogram Matching (or Specification)</vt:lpstr>
      <vt:lpstr>Method</vt:lpstr>
      <vt:lpstr>Image Smoothing or Averaging</vt:lpstr>
      <vt:lpstr>Example</vt:lpstr>
      <vt:lpstr>Limitations of Averaging Filter</vt:lpstr>
      <vt:lpstr>Spatial Filtering</vt:lpstr>
      <vt:lpstr>PowerPoint Presentation</vt:lpstr>
      <vt:lpstr>Neighborhood Averaging</vt:lpstr>
      <vt:lpstr>PowerPoint Presentation</vt:lpstr>
      <vt:lpstr>General Spatial Filter</vt:lpstr>
      <vt:lpstr>Smoothing(Averaging) Filters</vt:lpstr>
      <vt:lpstr>Non-linear Filter</vt:lpstr>
      <vt:lpstr>PowerPoint Presentation</vt:lpstr>
      <vt:lpstr>Sharpening Filters</vt:lpstr>
      <vt:lpstr>Frequency Domain filter</vt:lpstr>
      <vt:lpstr>Frequency Domain filter</vt:lpstr>
      <vt:lpstr>Frequency Domain filter</vt:lpstr>
      <vt:lpstr>Filtering</vt:lpstr>
      <vt:lpstr>Image Enhancement in Frequency domain</vt:lpstr>
      <vt:lpstr>Image Enhancement in Frequency domain</vt:lpstr>
      <vt:lpstr>Image Enhancement in Frequency domain</vt:lpstr>
      <vt:lpstr>Ideal LPF</vt:lpstr>
      <vt:lpstr>Image Enhancement in Frequency domain</vt:lpstr>
      <vt:lpstr>Contd…</vt:lpstr>
      <vt:lpstr>Contd…</vt:lpstr>
      <vt:lpstr>Contd..</vt:lpstr>
      <vt:lpstr>Contd…</vt:lpstr>
      <vt:lpstr>Contdd..</vt:lpstr>
      <vt:lpstr>Contd..</vt:lpstr>
      <vt:lpstr>Contd..</vt:lpstr>
      <vt:lpstr>Contd…</vt:lpstr>
      <vt:lpstr>Contd…</vt:lpstr>
      <vt:lpstr>Contd…</vt:lpstr>
      <vt:lpstr>PowerPoint Presentation</vt:lpstr>
      <vt:lpstr>PowerPoint Presentation</vt:lpstr>
      <vt:lpstr> Derivatives </vt:lpstr>
      <vt:lpstr>Observations</vt:lpstr>
      <vt:lpstr>PowerPoint Presentation</vt:lpstr>
      <vt:lpstr>Frequency Domain Methods</vt:lpstr>
      <vt:lpstr>Frequency Domain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Enhancement</dc:title>
  <dc:creator>uyu</dc:creator>
  <cp:lastModifiedBy>Shailendra Sonkar</cp:lastModifiedBy>
  <cp:revision>33</cp:revision>
  <dcterms:created xsi:type="dcterms:W3CDTF">2006-08-16T00:00:00Z</dcterms:created>
  <dcterms:modified xsi:type="dcterms:W3CDTF">2021-09-04T06:53:42Z</dcterms:modified>
</cp:coreProperties>
</file>