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23"/>
  </p:notesMasterIdLst>
  <p:sldIdLst>
    <p:sldId id="278" r:id="rId5"/>
    <p:sldId id="277" r:id="rId6"/>
    <p:sldId id="279" r:id="rId7"/>
    <p:sldId id="280" r:id="rId8"/>
    <p:sldId id="281" r:id="rId9"/>
    <p:sldId id="282" r:id="rId10"/>
    <p:sldId id="290" r:id="rId11"/>
    <p:sldId id="283" r:id="rId12"/>
    <p:sldId id="284" r:id="rId13"/>
    <p:sldId id="285" r:id="rId14"/>
    <p:sldId id="292" r:id="rId15"/>
    <p:sldId id="286" r:id="rId16"/>
    <p:sldId id="287" r:id="rId17"/>
    <p:sldId id="288" r:id="rId18"/>
    <p:sldId id="289" r:id="rId19"/>
    <p:sldId id="291" r:id="rId20"/>
    <p:sldId id="293" r:id="rId21"/>
    <p:sldId id="2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1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7EE424C-FCA3-4EDD-B274-8E055D649B7D}" type="datetime1">
              <a:rPr lang="en-US" smtClean="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6242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78672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07628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85930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657464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50863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14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43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10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45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506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530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415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53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831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64897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EE424C-FCA3-4EDD-B274-8E055D649B7D}" type="datetime1">
              <a:rPr lang="en-US" smtClean="0"/>
              <a:t>10/3/2021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698515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5DD69B-A1EA-44CF-AC91-29A3395AFA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0662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6E107-453F-4F6E-94A7-1D1BD3358E04}"/>
              </a:ext>
            </a:extLst>
          </p:cNvPr>
          <p:cNvSpPr txBox="1"/>
          <p:nvPr/>
        </p:nvSpPr>
        <p:spPr>
          <a:xfrm>
            <a:off x="216568" y="192505"/>
            <a:ext cx="7114674" cy="461665"/>
          </a:xfrm>
          <a:prstGeom prst="rect">
            <a:avLst/>
          </a:prstGeom>
          <a:noFill/>
        </p:spPr>
        <p:txBody>
          <a:bodyPr wrap="square">
            <a:spAutoFit/>
          </a:bodyPr>
          <a:lstStyle/>
          <a:p>
            <a:r>
              <a:rPr lang="en-IN" sz="2400" b="1" dirty="0">
                <a:solidFill>
                  <a:schemeClr val="bg1"/>
                </a:solidFill>
              </a:rPr>
              <a:t>(D) </a:t>
            </a:r>
            <a:r>
              <a:rPr lang="en-IN" sz="2400" b="1" u="sng" dirty="0">
                <a:solidFill>
                  <a:schemeClr val="bg1"/>
                </a:solidFill>
              </a:rPr>
              <a:t>Transformer: Feature-Forcing Method</a:t>
            </a:r>
          </a:p>
        </p:txBody>
      </p:sp>
      <p:sp>
        <p:nvSpPr>
          <p:cNvPr id="5" name="TextBox 4">
            <a:extLst>
              <a:ext uri="{FF2B5EF4-FFF2-40B4-BE49-F238E27FC236}">
                <a16:creationId xmlns:a16="http://schemas.microsoft.com/office/drawing/2014/main" id="{B122A0C1-3365-4DB7-88A6-451F93E7A04F}"/>
              </a:ext>
            </a:extLst>
          </p:cNvPr>
          <p:cNvSpPr txBox="1"/>
          <p:nvPr/>
        </p:nvSpPr>
        <p:spPr>
          <a:xfrm>
            <a:off x="216567" y="861264"/>
            <a:ext cx="11847095" cy="646331"/>
          </a:xfrm>
          <a:prstGeom prst="rect">
            <a:avLst/>
          </a:prstGeom>
          <a:noFill/>
        </p:spPr>
        <p:txBody>
          <a:bodyPr wrap="square">
            <a:spAutoFit/>
          </a:bodyPr>
          <a:lstStyle/>
          <a:p>
            <a:r>
              <a:rPr lang="en-US" dirty="0"/>
              <a:t>The problem is unique in that only the second half of the input sequence (session) needs predictions, while the first half has ground truth labels we want to leverage in the second half’s predictions.</a:t>
            </a:r>
            <a:endParaRPr lang="en-IN" dirty="0"/>
          </a:p>
        </p:txBody>
      </p:sp>
      <p:sp>
        <p:nvSpPr>
          <p:cNvPr id="7" name="TextBox 6">
            <a:extLst>
              <a:ext uri="{FF2B5EF4-FFF2-40B4-BE49-F238E27FC236}">
                <a16:creationId xmlns:a16="http://schemas.microsoft.com/office/drawing/2014/main" id="{A53DC54D-7AF1-4914-9DBB-E8AA43AE72C8}"/>
              </a:ext>
            </a:extLst>
          </p:cNvPr>
          <p:cNvSpPr txBox="1"/>
          <p:nvPr/>
        </p:nvSpPr>
        <p:spPr>
          <a:xfrm>
            <a:off x="216566" y="1622356"/>
            <a:ext cx="11847095" cy="1477328"/>
          </a:xfrm>
          <a:prstGeom prst="rect">
            <a:avLst/>
          </a:prstGeom>
          <a:noFill/>
        </p:spPr>
        <p:txBody>
          <a:bodyPr wrap="square">
            <a:spAutoFit/>
          </a:bodyPr>
          <a:lstStyle/>
          <a:p>
            <a:r>
              <a:rPr lang="en-US" dirty="0"/>
              <a:t>The encoder outputs a set of attention vectors K and V, which the decoder utilizes in the encoder decoder attention layer. This layer allows the decoder to learn which parts of the input sequence it should pay attention to. For our feature-forcing model, we fed only the first 10 tracks (with behavior and audio features) into the encoder, hypothesizing that the encoder would produce an output that meaningfully represents the relevant information from the first 10 tracks.</a:t>
            </a:r>
            <a:endParaRPr lang="en-IN" dirty="0"/>
          </a:p>
        </p:txBody>
      </p:sp>
      <p:sp>
        <p:nvSpPr>
          <p:cNvPr id="9" name="TextBox 8">
            <a:extLst>
              <a:ext uri="{FF2B5EF4-FFF2-40B4-BE49-F238E27FC236}">
                <a16:creationId xmlns:a16="http://schemas.microsoft.com/office/drawing/2014/main" id="{04F9BA43-64ED-40FA-83DB-003C968DD4B7}"/>
              </a:ext>
            </a:extLst>
          </p:cNvPr>
          <p:cNvSpPr txBox="1"/>
          <p:nvPr/>
        </p:nvSpPr>
        <p:spPr>
          <a:xfrm>
            <a:off x="810124" y="4496751"/>
            <a:ext cx="2767266" cy="1015663"/>
          </a:xfrm>
          <a:prstGeom prst="rect">
            <a:avLst/>
          </a:prstGeom>
          <a:noFill/>
        </p:spPr>
        <p:txBody>
          <a:bodyPr wrap="square">
            <a:spAutoFit/>
          </a:bodyPr>
          <a:lstStyle/>
          <a:p>
            <a:r>
              <a:rPr lang="en-US" sz="2000" b="1" dirty="0">
                <a:solidFill>
                  <a:schemeClr val="bg1"/>
                </a:solidFill>
              </a:rPr>
              <a:t>Architecture of our Feature-Forcing Transformer</a:t>
            </a:r>
            <a:endParaRPr lang="en-IN" sz="2000" b="1" dirty="0">
              <a:solidFill>
                <a:schemeClr val="bg1"/>
              </a:solidFill>
            </a:endParaRPr>
          </a:p>
        </p:txBody>
      </p:sp>
      <p:pic>
        <p:nvPicPr>
          <p:cNvPr id="11" name="Picture 10">
            <a:extLst>
              <a:ext uri="{FF2B5EF4-FFF2-40B4-BE49-F238E27FC236}">
                <a16:creationId xmlns:a16="http://schemas.microsoft.com/office/drawing/2014/main" id="{EDE7C9C4-976B-44BD-97F9-7C626D67C5FD}"/>
              </a:ext>
            </a:extLst>
          </p:cNvPr>
          <p:cNvPicPr>
            <a:picLocks noChangeAspect="1"/>
          </p:cNvPicPr>
          <p:nvPr/>
        </p:nvPicPr>
        <p:blipFill>
          <a:blip r:embed="rId2"/>
          <a:stretch>
            <a:fillRect/>
          </a:stretch>
        </p:blipFill>
        <p:spPr>
          <a:xfrm>
            <a:off x="4090737" y="3214445"/>
            <a:ext cx="6481010" cy="3580276"/>
          </a:xfrm>
          <a:prstGeom prst="rect">
            <a:avLst/>
          </a:prstGeom>
        </p:spPr>
      </p:pic>
    </p:spTree>
    <p:extLst>
      <p:ext uri="{BB962C8B-B14F-4D97-AF65-F5344CB8AC3E}">
        <p14:creationId xmlns:p14="http://schemas.microsoft.com/office/powerpoint/2010/main" val="186483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614CD-E5B9-4964-9544-B3278036862C}"/>
              </a:ext>
            </a:extLst>
          </p:cNvPr>
          <p:cNvSpPr txBox="1"/>
          <p:nvPr/>
        </p:nvSpPr>
        <p:spPr>
          <a:xfrm>
            <a:off x="124288" y="3746378"/>
            <a:ext cx="5383655" cy="2031325"/>
          </a:xfrm>
          <a:prstGeom prst="rect">
            <a:avLst/>
          </a:prstGeom>
          <a:noFill/>
        </p:spPr>
        <p:txBody>
          <a:bodyPr wrap="square">
            <a:spAutoFit/>
          </a:bodyPr>
          <a:lstStyle/>
          <a:p>
            <a:r>
              <a:rPr lang="en-US" b="1" dirty="0">
                <a:solidFill>
                  <a:schemeClr val="bg1"/>
                </a:solidFill>
              </a:rPr>
              <a:t>Encoder</a:t>
            </a:r>
          </a:p>
          <a:p>
            <a:r>
              <a:rPr lang="en-US" dirty="0"/>
              <a:t>At every track’s prediction, the Decoder now has easy access to a representation of the session from the input. Hence, the only goal of the Encoder currently is to create the initial state for the decoder. The Encoder consists of an FC layer and a subsequent BiLSTM layer.</a:t>
            </a:r>
          </a:p>
        </p:txBody>
      </p:sp>
      <p:pic>
        <p:nvPicPr>
          <p:cNvPr id="5" name="Picture 4">
            <a:extLst>
              <a:ext uri="{FF2B5EF4-FFF2-40B4-BE49-F238E27FC236}">
                <a16:creationId xmlns:a16="http://schemas.microsoft.com/office/drawing/2014/main" id="{15CFDB43-06FE-4356-AE3D-467BE0B1D3C2}"/>
              </a:ext>
            </a:extLst>
          </p:cNvPr>
          <p:cNvPicPr>
            <a:picLocks noChangeAspect="1"/>
          </p:cNvPicPr>
          <p:nvPr/>
        </p:nvPicPr>
        <p:blipFill>
          <a:blip r:embed="rId2"/>
          <a:stretch>
            <a:fillRect/>
          </a:stretch>
        </p:blipFill>
        <p:spPr>
          <a:xfrm>
            <a:off x="195311" y="83546"/>
            <a:ext cx="5383655" cy="3390557"/>
          </a:xfrm>
          <a:prstGeom prst="rect">
            <a:avLst/>
          </a:prstGeom>
        </p:spPr>
      </p:pic>
      <p:pic>
        <p:nvPicPr>
          <p:cNvPr id="7" name="Picture 6">
            <a:extLst>
              <a:ext uri="{FF2B5EF4-FFF2-40B4-BE49-F238E27FC236}">
                <a16:creationId xmlns:a16="http://schemas.microsoft.com/office/drawing/2014/main" id="{2E2C9058-4026-42F6-8705-829DE23A7C35}"/>
              </a:ext>
            </a:extLst>
          </p:cNvPr>
          <p:cNvPicPr>
            <a:picLocks noChangeAspect="1"/>
          </p:cNvPicPr>
          <p:nvPr/>
        </p:nvPicPr>
        <p:blipFill>
          <a:blip r:embed="rId3"/>
          <a:stretch>
            <a:fillRect/>
          </a:stretch>
        </p:blipFill>
        <p:spPr>
          <a:xfrm>
            <a:off x="6196921" y="89489"/>
            <a:ext cx="5799766" cy="3639133"/>
          </a:xfrm>
          <a:prstGeom prst="rect">
            <a:avLst/>
          </a:prstGeom>
        </p:spPr>
      </p:pic>
      <p:sp>
        <p:nvSpPr>
          <p:cNvPr id="9" name="TextBox 8">
            <a:extLst>
              <a:ext uri="{FF2B5EF4-FFF2-40B4-BE49-F238E27FC236}">
                <a16:creationId xmlns:a16="http://schemas.microsoft.com/office/drawing/2014/main" id="{75DA727C-CC88-4B9E-B140-139B26E13761}"/>
              </a:ext>
            </a:extLst>
          </p:cNvPr>
          <p:cNvSpPr txBox="1"/>
          <p:nvPr/>
        </p:nvSpPr>
        <p:spPr>
          <a:xfrm>
            <a:off x="6130451" y="3993887"/>
            <a:ext cx="5897194" cy="2585323"/>
          </a:xfrm>
          <a:prstGeom prst="rect">
            <a:avLst/>
          </a:prstGeom>
          <a:noFill/>
        </p:spPr>
        <p:txBody>
          <a:bodyPr wrap="square">
            <a:spAutoFit/>
          </a:bodyPr>
          <a:lstStyle/>
          <a:p>
            <a:r>
              <a:rPr lang="en-US" b="1" dirty="0">
                <a:solidFill>
                  <a:schemeClr val="bg1"/>
                </a:solidFill>
              </a:rPr>
              <a:t>Decoder</a:t>
            </a:r>
          </a:p>
          <a:p>
            <a:r>
              <a:rPr lang="en-US" dirty="0"/>
              <a:t>The track features of the second half along with fixed vector representation of the session is first sent to an FC layer with ReLU non-linearity. The purpose of this layer can be seen as a context setting mechanism - the track features are being transformed using the current session as the context. Note that the weights of this FC layer are shared with that of the FC layer from the Encoder.</a:t>
            </a:r>
          </a:p>
        </p:txBody>
      </p:sp>
    </p:spTree>
    <p:extLst>
      <p:ext uri="{BB962C8B-B14F-4D97-AF65-F5344CB8AC3E}">
        <p14:creationId xmlns:p14="http://schemas.microsoft.com/office/powerpoint/2010/main" val="203764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132CC6-2917-45B6-BAEF-6D9908E66B67}"/>
              </a:ext>
            </a:extLst>
          </p:cNvPr>
          <p:cNvSpPr/>
          <p:nvPr/>
        </p:nvSpPr>
        <p:spPr>
          <a:xfrm>
            <a:off x="273954" y="0"/>
            <a:ext cx="10104049"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Experiments and Discussion</a:t>
            </a:r>
          </a:p>
        </p:txBody>
      </p:sp>
      <p:sp>
        <p:nvSpPr>
          <p:cNvPr id="6" name="TextBox 5">
            <a:extLst>
              <a:ext uri="{FF2B5EF4-FFF2-40B4-BE49-F238E27FC236}">
                <a16:creationId xmlns:a16="http://schemas.microsoft.com/office/drawing/2014/main" id="{C4D3132E-163C-4BB1-BC88-70611C251110}"/>
              </a:ext>
            </a:extLst>
          </p:cNvPr>
          <p:cNvSpPr txBox="1"/>
          <p:nvPr/>
        </p:nvSpPr>
        <p:spPr>
          <a:xfrm>
            <a:off x="537410" y="1082659"/>
            <a:ext cx="5558589" cy="523220"/>
          </a:xfrm>
          <a:prstGeom prst="rect">
            <a:avLst/>
          </a:prstGeom>
          <a:noFill/>
        </p:spPr>
        <p:txBody>
          <a:bodyPr wrap="square">
            <a:spAutoFit/>
          </a:bodyPr>
          <a:lstStyle/>
          <a:p>
            <a:pPr marL="457200" indent="-457200">
              <a:buFont typeface="Wingdings" panose="05000000000000000000" pitchFamily="2" charset="2"/>
              <a:buChar char="q"/>
            </a:pPr>
            <a:r>
              <a:rPr lang="en-IN" sz="2800" b="1" dirty="0">
                <a:solidFill>
                  <a:schemeClr val="bg1"/>
                </a:solidFill>
              </a:rPr>
              <a:t> </a:t>
            </a:r>
            <a:r>
              <a:rPr lang="en-IN" sz="2800" b="1" u="sng" dirty="0">
                <a:solidFill>
                  <a:schemeClr val="bg1"/>
                </a:solidFill>
              </a:rPr>
              <a:t>Accuracy Metric</a:t>
            </a:r>
          </a:p>
        </p:txBody>
      </p:sp>
      <p:sp>
        <p:nvSpPr>
          <p:cNvPr id="8" name="TextBox 7">
            <a:extLst>
              <a:ext uri="{FF2B5EF4-FFF2-40B4-BE49-F238E27FC236}">
                <a16:creationId xmlns:a16="http://schemas.microsoft.com/office/drawing/2014/main" id="{B29DFDC0-6D3E-4145-BE79-325CAB075C1F}"/>
              </a:ext>
            </a:extLst>
          </p:cNvPr>
          <p:cNvSpPr txBox="1"/>
          <p:nvPr/>
        </p:nvSpPr>
        <p:spPr>
          <a:xfrm>
            <a:off x="537411" y="1765208"/>
            <a:ext cx="11462084" cy="923330"/>
          </a:xfrm>
          <a:prstGeom prst="rect">
            <a:avLst/>
          </a:prstGeom>
          <a:noFill/>
        </p:spPr>
        <p:txBody>
          <a:bodyPr wrap="square">
            <a:spAutoFit/>
          </a:bodyPr>
          <a:lstStyle/>
          <a:p>
            <a:r>
              <a:rPr lang="en-US" dirty="0"/>
              <a:t>The evaluation metric used in the original Spotify Sequential Skip Prediction Challenge is mean Average Accuracy (mAA or MAA). For a single example session i with T tracks, we can define Average Accuracy as</a:t>
            </a:r>
            <a:endParaRPr lang="en-IN" dirty="0"/>
          </a:p>
        </p:txBody>
      </p:sp>
      <p:sp>
        <p:nvSpPr>
          <p:cNvPr id="12" name="TextBox 11">
            <a:extLst>
              <a:ext uri="{FF2B5EF4-FFF2-40B4-BE49-F238E27FC236}">
                <a16:creationId xmlns:a16="http://schemas.microsoft.com/office/drawing/2014/main" id="{DFC60CB9-5A45-469F-9551-E800CFA849BE}"/>
              </a:ext>
            </a:extLst>
          </p:cNvPr>
          <p:cNvSpPr txBox="1"/>
          <p:nvPr/>
        </p:nvSpPr>
        <p:spPr>
          <a:xfrm>
            <a:off x="5362113" y="2941492"/>
            <a:ext cx="6637382" cy="1200329"/>
          </a:xfrm>
          <a:prstGeom prst="rect">
            <a:avLst/>
          </a:prstGeom>
          <a:noFill/>
        </p:spPr>
        <p:txBody>
          <a:bodyPr wrap="square">
            <a:spAutoFit/>
          </a:bodyPr>
          <a:lstStyle/>
          <a:p>
            <a:r>
              <a:rPr lang="en-US" b="1" dirty="0">
                <a:solidFill>
                  <a:schemeClr val="bg1"/>
                </a:solidFill>
              </a:rPr>
              <a:t>where y(i) is the ground truth label for track i, yˆ(i)</a:t>
            </a:r>
          </a:p>
          <a:p>
            <a:r>
              <a:rPr lang="en-US" b="1" dirty="0">
                <a:solidFill>
                  <a:schemeClr val="bg1"/>
                </a:solidFill>
              </a:rPr>
              <a:t>is the predicted label for track i, and A(i) is the accuracy of label predictions in the sequence up to and including the ith track.</a:t>
            </a:r>
            <a:endParaRPr lang="en-IN" b="1" dirty="0">
              <a:solidFill>
                <a:schemeClr val="bg1"/>
              </a:solidFill>
            </a:endParaRPr>
          </a:p>
        </p:txBody>
      </p:sp>
      <p:sp>
        <p:nvSpPr>
          <p:cNvPr id="16" name="TextBox 15">
            <a:extLst>
              <a:ext uri="{FF2B5EF4-FFF2-40B4-BE49-F238E27FC236}">
                <a16:creationId xmlns:a16="http://schemas.microsoft.com/office/drawing/2014/main" id="{888BBF68-99DE-485B-A4F7-48230A695D8D}"/>
              </a:ext>
            </a:extLst>
          </p:cNvPr>
          <p:cNvSpPr txBox="1"/>
          <p:nvPr/>
        </p:nvSpPr>
        <p:spPr>
          <a:xfrm>
            <a:off x="6634579" y="4655891"/>
            <a:ext cx="5557421" cy="1815882"/>
          </a:xfrm>
          <a:prstGeom prst="rect">
            <a:avLst/>
          </a:prstGeom>
          <a:noFill/>
        </p:spPr>
        <p:txBody>
          <a:bodyPr wrap="square">
            <a:spAutoFit/>
          </a:bodyPr>
          <a:lstStyle/>
          <a:p>
            <a:r>
              <a:rPr lang="en-US" sz="1600" b="1" dirty="0">
                <a:solidFill>
                  <a:schemeClr val="bg1"/>
                </a:solidFill>
              </a:rPr>
              <a:t>Expected result of Average Accuracy (AA)is much different than that of conventional accuracy. This is because AA acts like a weighted sum of accuracy that places emphasis on correct classifications earlier in the sequence. Unlike conventional accuracy, AA</a:t>
            </a:r>
          </a:p>
          <a:p>
            <a:r>
              <a:rPr lang="en-US" sz="1600" b="1" dirty="0">
                <a:solidFill>
                  <a:schemeClr val="bg1"/>
                </a:solidFill>
              </a:rPr>
              <a:t>cannot achieve a value above 0.6 even if just the first label is misclassified</a:t>
            </a:r>
            <a:endParaRPr lang="en-IN" sz="1600" b="1" dirty="0">
              <a:solidFill>
                <a:schemeClr val="bg1"/>
              </a:solidFill>
            </a:endParaRPr>
          </a:p>
        </p:txBody>
      </p:sp>
      <p:pic>
        <p:nvPicPr>
          <p:cNvPr id="18" name="Picture 17">
            <a:extLst>
              <a:ext uri="{FF2B5EF4-FFF2-40B4-BE49-F238E27FC236}">
                <a16:creationId xmlns:a16="http://schemas.microsoft.com/office/drawing/2014/main" id="{1F538C81-3C06-4042-935C-557F9F96A400}"/>
              </a:ext>
            </a:extLst>
          </p:cNvPr>
          <p:cNvPicPr>
            <a:picLocks noChangeAspect="1"/>
          </p:cNvPicPr>
          <p:nvPr/>
        </p:nvPicPr>
        <p:blipFill>
          <a:blip r:embed="rId2"/>
          <a:stretch>
            <a:fillRect/>
          </a:stretch>
        </p:blipFill>
        <p:spPr>
          <a:xfrm>
            <a:off x="543129" y="4394776"/>
            <a:ext cx="6091450" cy="2197900"/>
          </a:xfrm>
          <a:prstGeom prst="rect">
            <a:avLst/>
          </a:prstGeom>
        </p:spPr>
      </p:pic>
      <p:pic>
        <p:nvPicPr>
          <p:cNvPr id="20" name="Picture 19">
            <a:extLst>
              <a:ext uri="{FF2B5EF4-FFF2-40B4-BE49-F238E27FC236}">
                <a16:creationId xmlns:a16="http://schemas.microsoft.com/office/drawing/2014/main" id="{F7B6D63A-626A-4C13-87F6-FF80C451F2E6}"/>
              </a:ext>
            </a:extLst>
          </p:cNvPr>
          <p:cNvPicPr>
            <a:picLocks noChangeAspect="1"/>
          </p:cNvPicPr>
          <p:nvPr/>
        </p:nvPicPr>
        <p:blipFill>
          <a:blip r:embed="rId3"/>
          <a:stretch>
            <a:fillRect/>
          </a:stretch>
        </p:blipFill>
        <p:spPr>
          <a:xfrm>
            <a:off x="537410" y="2906727"/>
            <a:ext cx="4611639" cy="1256522"/>
          </a:xfrm>
          <a:prstGeom prst="rect">
            <a:avLst/>
          </a:prstGeom>
        </p:spPr>
      </p:pic>
    </p:spTree>
    <p:extLst>
      <p:ext uri="{BB962C8B-B14F-4D97-AF65-F5344CB8AC3E}">
        <p14:creationId xmlns:p14="http://schemas.microsoft.com/office/powerpoint/2010/main" val="326331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B2BD8-5452-4C44-85FC-17F6441A2D35}"/>
              </a:ext>
            </a:extLst>
          </p:cNvPr>
          <p:cNvSpPr txBox="1"/>
          <p:nvPr/>
        </p:nvSpPr>
        <p:spPr>
          <a:xfrm>
            <a:off x="360947" y="264513"/>
            <a:ext cx="3633537" cy="523220"/>
          </a:xfrm>
          <a:prstGeom prst="rect">
            <a:avLst/>
          </a:prstGeom>
          <a:noFill/>
        </p:spPr>
        <p:txBody>
          <a:bodyPr wrap="square">
            <a:spAutoFit/>
          </a:bodyPr>
          <a:lstStyle/>
          <a:p>
            <a:pPr marL="285750" indent="-285750">
              <a:buFont typeface="Wingdings" panose="05000000000000000000" pitchFamily="2" charset="2"/>
              <a:buChar char="q"/>
            </a:pPr>
            <a:r>
              <a:rPr lang="en-IN" sz="2800" b="1" dirty="0">
                <a:solidFill>
                  <a:schemeClr val="bg1"/>
                </a:solidFill>
              </a:rPr>
              <a:t>  </a:t>
            </a:r>
            <a:r>
              <a:rPr lang="en-IN" sz="2800" b="1" u="sng" dirty="0">
                <a:solidFill>
                  <a:schemeClr val="bg1"/>
                </a:solidFill>
              </a:rPr>
              <a:t>Loss Functions</a:t>
            </a:r>
          </a:p>
        </p:txBody>
      </p:sp>
      <p:sp>
        <p:nvSpPr>
          <p:cNvPr id="5" name="TextBox 4">
            <a:extLst>
              <a:ext uri="{FF2B5EF4-FFF2-40B4-BE49-F238E27FC236}">
                <a16:creationId xmlns:a16="http://schemas.microsoft.com/office/drawing/2014/main" id="{2FEBBC11-615F-47D3-B06C-F3D22F306D98}"/>
              </a:ext>
            </a:extLst>
          </p:cNvPr>
          <p:cNvSpPr txBox="1"/>
          <p:nvPr/>
        </p:nvSpPr>
        <p:spPr>
          <a:xfrm>
            <a:off x="473241" y="1007651"/>
            <a:ext cx="11606463" cy="707886"/>
          </a:xfrm>
          <a:prstGeom prst="rect">
            <a:avLst/>
          </a:prstGeom>
          <a:noFill/>
        </p:spPr>
        <p:txBody>
          <a:bodyPr wrap="square">
            <a:spAutoFit/>
          </a:bodyPr>
          <a:lstStyle/>
          <a:p>
            <a:r>
              <a:rPr lang="en-US" sz="2000" dirty="0"/>
              <a:t>Two kinds of loss functions are used to train our models. The first loss function explored was binary cross-entropy loss. For a single session with T tracks, we can define cross-entropy loss as</a:t>
            </a:r>
            <a:endParaRPr lang="en-IN" sz="2000" dirty="0"/>
          </a:p>
        </p:txBody>
      </p:sp>
      <p:sp>
        <p:nvSpPr>
          <p:cNvPr id="9" name="TextBox 8">
            <a:extLst>
              <a:ext uri="{FF2B5EF4-FFF2-40B4-BE49-F238E27FC236}">
                <a16:creationId xmlns:a16="http://schemas.microsoft.com/office/drawing/2014/main" id="{31F5AAB4-FA56-45CB-AE02-189873EE7B38}"/>
              </a:ext>
            </a:extLst>
          </p:cNvPr>
          <p:cNvSpPr txBox="1"/>
          <p:nvPr/>
        </p:nvSpPr>
        <p:spPr>
          <a:xfrm>
            <a:off x="6450497" y="1957284"/>
            <a:ext cx="5629208" cy="923330"/>
          </a:xfrm>
          <a:prstGeom prst="rect">
            <a:avLst/>
          </a:prstGeom>
          <a:noFill/>
        </p:spPr>
        <p:txBody>
          <a:bodyPr wrap="square">
            <a:spAutoFit/>
          </a:bodyPr>
          <a:lstStyle/>
          <a:p>
            <a:r>
              <a:rPr lang="en-US" b="1" dirty="0">
                <a:solidFill>
                  <a:schemeClr val="bg1"/>
                </a:solidFill>
              </a:rPr>
              <a:t>where y(i) is the ground truth label for track i and p(y(i)) is the predicted probability of track i being labeled positive.</a:t>
            </a:r>
          </a:p>
        </p:txBody>
      </p:sp>
      <p:sp>
        <p:nvSpPr>
          <p:cNvPr id="11" name="TextBox 10">
            <a:extLst>
              <a:ext uri="{FF2B5EF4-FFF2-40B4-BE49-F238E27FC236}">
                <a16:creationId xmlns:a16="http://schemas.microsoft.com/office/drawing/2014/main" id="{519F9C69-1306-45EE-8D48-ABC277DE68CD}"/>
              </a:ext>
            </a:extLst>
          </p:cNvPr>
          <p:cNvSpPr txBox="1"/>
          <p:nvPr/>
        </p:nvSpPr>
        <p:spPr>
          <a:xfrm>
            <a:off x="393030" y="3429000"/>
            <a:ext cx="11189371" cy="1200329"/>
          </a:xfrm>
          <a:prstGeom prst="rect">
            <a:avLst/>
          </a:prstGeom>
          <a:noFill/>
        </p:spPr>
        <p:txBody>
          <a:bodyPr wrap="square">
            <a:spAutoFit/>
          </a:bodyPr>
          <a:lstStyle/>
          <a:p>
            <a:r>
              <a:rPr lang="en-US" dirty="0"/>
              <a:t>Cross-entropy loss, while useful for maximizing accuracy generally, does not adequately maximize Average Accuracy. As a result, we defined an experimental loss function that combined aspects of minimizing cross-entropy loss while also maximizing Average Accuracy. For a single session with T tracks, this new loss function can be defined as</a:t>
            </a:r>
            <a:endParaRPr lang="en-IN" dirty="0"/>
          </a:p>
        </p:txBody>
      </p:sp>
      <p:sp>
        <p:nvSpPr>
          <p:cNvPr id="17" name="TextBox 16">
            <a:extLst>
              <a:ext uri="{FF2B5EF4-FFF2-40B4-BE49-F238E27FC236}">
                <a16:creationId xmlns:a16="http://schemas.microsoft.com/office/drawing/2014/main" id="{65FB45BC-0498-4E1C-BF8B-5F050AAD8720}"/>
              </a:ext>
            </a:extLst>
          </p:cNvPr>
          <p:cNvSpPr txBox="1"/>
          <p:nvPr/>
        </p:nvSpPr>
        <p:spPr>
          <a:xfrm>
            <a:off x="6241951" y="5069629"/>
            <a:ext cx="5768710" cy="1200329"/>
          </a:xfrm>
          <a:prstGeom prst="rect">
            <a:avLst/>
          </a:prstGeom>
          <a:noFill/>
        </p:spPr>
        <p:txBody>
          <a:bodyPr wrap="square">
            <a:spAutoFit/>
          </a:bodyPr>
          <a:lstStyle/>
          <a:p>
            <a:r>
              <a:rPr lang="en-US" b="1" dirty="0">
                <a:solidFill>
                  <a:schemeClr val="bg1"/>
                </a:solidFill>
              </a:rPr>
              <a:t>where y(i) is the ground truth label for track i, yˆ(i)</a:t>
            </a:r>
          </a:p>
          <a:p>
            <a:r>
              <a:rPr lang="en-US" b="1" dirty="0">
                <a:solidFill>
                  <a:schemeClr val="bg1"/>
                </a:solidFill>
              </a:rPr>
              <a:t>is the predicted label for track i, and A(i) is the accuracy of label predictions in the session up to and including track i</a:t>
            </a:r>
            <a:endParaRPr lang="en-IN" b="1" dirty="0">
              <a:solidFill>
                <a:schemeClr val="bg1"/>
              </a:solidFill>
            </a:endParaRPr>
          </a:p>
        </p:txBody>
      </p:sp>
      <p:pic>
        <p:nvPicPr>
          <p:cNvPr id="19" name="Picture 18">
            <a:extLst>
              <a:ext uri="{FF2B5EF4-FFF2-40B4-BE49-F238E27FC236}">
                <a16:creationId xmlns:a16="http://schemas.microsoft.com/office/drawing/2014/main" id="{06596648-266C-4F0D-A908-6170CE509575}"/>
              </a:ext>
            </a:extLst>
          </p:cNvPr>
          <p:cNvPicPr>
            <a:picLocks noChangeAspect="1"/>
          </p:cNvPicPr>
          <p:nvPr/>
        </p:nvPicPr>
        <p:blipFill>
          <a:blip r:embed="rId2"/>
          <a:stretch>
            <a:fillRect/>
          </a:stretch>
        </p:blipFill>
        <p:spPr>
          <a:xfrm>
            <a:off x="473242" y="1972105"/>
            <a:ext cx="5892047" cy="1016596"/>
          </a:xfrm>
          <a:prstGeom prst="rect">
            <a:avLst/>
          </a:prstGeom>
        </p:spPr>
      </p:pic>
      <p:pic>
        <p:nvPicPr>
          <p:cNvPr id="21" name="Picture 20">
            <a:extLst>
              <a:ext uri="{FF2B5EF4-FFF2-40B4-BE49-F238E27FC236}">
                <a16:creationId xmlns:a16="http://schemas.microsoft.com/office/drawing/2014/main" id="{56FFE727-835E-4B30-95A1-882A68C61319}"/>
              </a:ext>
            </a:extLst>
          </p:cNvPr>
          <p:cNvPicPr>
            <a:picLocks noChangeAspect="1"/>
          </p:cNvPicPr>
          <p:nvPr/>
        </p:nvPicPr>
        <p:blipFill>
          <a:blip r:embed="rId3"/>
          <a:stretch>
            <a:fillRect/>
          </a:stretch>
        </p:blipFill>
        <p:spPr>
          <a:xfrm>
            <a:off x="473240" y="4879629"/>
            <a:ext cx="5622759" cy="1580328"/>
          </a:xfrm>
          <a:prstGeom prst="rect">
            <a:avLst/>
          </a:prstGeom>
        </p:spPr>
      </p:pic>
    </p:spTree>
    <p:extLst>
      <p:ext uri="{BB962C8B-B14F-4D97-AF65-F5344CB8AC3E}">
        <p14:creationId xmlns:p14="http://schemas.microsoft.com/office/powerpoint/2010/main" val="417016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61C7A-120D-4E1A-92EC-613638882031}"/>
              </a:ext>
            </a:extLst>
          </p:cNvPr>
          <p:cNvSpPr txBox="1"/>
          <p:nvPr/>
        </p:nvSpPr>
        <p:spPr>
          <a:xfrm>
            <a:off x="232611" y="228872"/>
            <a:ext cx="6112042" cy="523220"/>
          </a:xfrm>
          <a:prstGeom prst="rect">
            <a:avLst/>
          </a:prstGeom>
          <a:noFill/>
        </p:spPr>
        <p:txBody>
          <a:bodyPr wrap="square">
            <a:spAutoFit/>
          </a:bodyPr>
          <a:lstStyle/>
          <a:p>
            <a:pPr marL="285750" indent="-285750">
              <a:buFont typeface="Wingdings" panose="05000000000000000000" pitchFamily="2" charset="2"/>
              <a:buChar char="q"/>
            </a:pPr>
            <a:r>
              <a:rPr lang="en-IN" sz="2800" b="1" dirty="0">
                <a:solidFill>
                  <a:schemeClr val="bg1"/>
                </a:solidFill>
              </a:rPr>
              <a:t>  </a:t>
            </a:r>
            <a:r>
              <a:rPr lang="en-IN" sz="2800" b="1" u="sng" dirty="0">
                <a:solidFill>
                  <a:schemeClr val="bg1"/>
                </a:solidFill>
              </a:rPr>
              <a:t>Error Analysis</a:t>
            </a:r>
          </a:p>
        </p:txBody>
      </p:sp>
      <p:sp>
        <p:nvSpPr>
          <p:cNvPr id="5" name="TextBox 4">
            <a:extLst>
              <a:ext uri="{FF2B5EF4-FFF2-40B4-BE49-F238E27FC236}">
                <a16:creationId xmlns:a16="http://schemas.microsoft.com/office/drawing/2014/main" id="{CD35EF47-C682-4EB4-8414-250C2C6A5D72}"/>
              </a:ext>
            </a:extLst>
          </p:cNvPr>
          <p:cNvSpPr txBox="1"/>
          <p:nvPr/>
        </p:nvSpPr>
        <p:spPr>
          <a:xfrm>
            <a:off x="232611" y="908299"/>
            <a:ext cx="11750842" cy="1631216"/>
          </a:xfrm>
          <a:prstGeom prst="rect">
            <a:avLst/>
          </a:prstGeom>
          <a:noFill/>
        </p:spPr>
        <p:txBody>
          <a:bodyPr wrap="square">
            <a:spAutoFit/>
          </a:bodyPr>
          <a:lstStyle/>
          <a:p>
            <a:r>
              <a:rPr lang="en-US" sz="2000" dirty="0"/>
              <a:t>Starting with the results of baseline, we see that the Gradient Boosted Trees (GBT) model achieves 0.51620 subset accuracy on our data. It is important to note that the way we passed input into this model is different compared to our other models, since GBT was meant to be an initial, simple test. Thus, we believe GBT may be achieving around 50% accuracy due to random guessing about whether a track is skipped or not skipped.</a:t>
            </a:r>
            <a:endParaRPr lang="en-IN" sz="2000" dirty="0"/>
          </a:p>
        </p:txBody>
      </p:sp>
      <p:sp>
        <p:nvSpPr>
          <p:cNvPr id="7" name="TextBox 6">
            <a:extLst>
              <a:ext uri="{FF2B5EF4-FFF2-40B4-BE49-F238E27FC236}">
                <a16:creationId xmlns:a16="http://schemas.microsoft.com/office/drawing/2014/main" id="{9102A7F2-55C5-473D-B356-D27813F0EE19}"/>
              </a:ext>
            </a:extLst>
          </p:cNvPr>
          <p:cNvSpPr txBox="1"/>
          <p:nvPr/>
        </p:nvSpPr>
        <p:spPr>
          <a:xfrm>
            <a:off x="232611" y="2695722"/>
            <a:ext cx="11750842" cy="400110"/>
          </a:xfrm>
          <a:prstGeom prst="rect">
            <a:avLst/>
          </a:prstGeom>
          <a:noFill/>
        </p:spPr>
        <p:txBody>
          <a:bodyPr wrap="square">
            <a:spAutoFit/>
          </a:bodyPr>
          <a:lstStyle/>
          <a:p>
            <a:r>
              <a:rPr lang="en-US" sz="2000" b="1" dirty="0">
                <a:solidFill>
                  <a:schemeClr val="bg1"/>
                </a:solidFill>
              </a:rPr>
              <a:t>Below is a datatable with the rest of models’ accuracies (</a:t>
            </a:r>
            <a:r>
              <a:rPr lang="en-IN" sz="2000" spc="180" dirty="0">
                <a:solidFill>
                  <a:srgbClr val="FFFFFF"/>
                </a:solidFill>
              </a:rPr>
              <a:t>Source </a:t>
            </a:r>
            <a:r>
              <a:rPr lang="en-IN" sz="2000" spc="355" dirty="0">
                <a:solidFill>
                  <a:srgbClr val="FFFFFF"/>
                </a:solidFill>
              </a:rPr>
              <a:t>from</a:t>
            </a:r>
            <a:r>
              <a:rPr lang="en-IN" sz="2000" spc="-280" dirty="0">
                <a:solidFill>
                  <a:srgbClr val="FFFFFF"/>
                </a:solidFill>
              </a:rPr>
              <a:t> </a:t>
            </a:r>
            <a:r>
              <a:rPr lang="en-IN" sz="2000" spc="320" dirty="0">
                <a:solidFill>
                  <a:srgbClr val="FFFFFF"/>
                </a:solidFill>
              </a:rPr>
              <a:t>paper</a:t>
            </a:r>
            <a:r>
              <a:rPr lang="en-US" sz="2000" b="1" dirty="0">
                <a:solidFill>
                  <a:schemeClr val="bg1"/>
                </a:solidFill>
              </a:rPr>
              <a:t>)</a:t>
            </a:r>
            <a:endParaRPr lang="en-IN" sz="2000" b="1" dirty="0">
              <a:solidFill>
                <a:schemeClr val="bg1"/>
              </a:solidFill>
            </a:endParaRPr>
          </a:p>
        </p:txBody>
      </p:sp>
      <p:sp>
        <p:nvSpPr>
          <p:cNvPr id="11" name="TextBox 10">
            <a:extLst>
              <a:ext uri="{FF2B5EF4-FFF2-40B4-BE49-F238E27FC236}">
                <a16:creationId xmlns:a16="http://schemas.microsoft.com/office/drawing/2014/main" id="{734D76D0-6F84-4085-A1AB-A2DD4CD0693E}"/>
              </a:ext>
            </a:extLst>
          </p:cNvPr>
          <p:cNvSpPr txBox="1"/>
          <p:nvPr/>
        </p:nvSpPr>
        <p:spPr>
          <a:xfrm>
            <a:off x="6096000" y="3711310"/>
            <a:ext cx="5887453" cy="2585323"/>
          </a:xfrm>
          <a:prstGeom prst="rect">
            <a:avLst/>
          </a:prstGeom>
          <a:noFill/>
        </p:spPr>
        <p:txBody>
          <a:bodyPr wrap="square">
            <a:spAutoFit/>
          </a:bodyPr>
          <a:lstStyle/>
          <a:p>
            <a:r>
              <a:rPr lang="en-US" b="1" dirty="0">
                <a:solidFill>
                  <a:schemeClr val="bg1"/>
                </a:solidFill>
              </a:rPr>
              <a:t>LSTM and Bi-LSTMs both overfit to the data since the validation MAA is higher than the test MAA. This could be fixed by more rigorous hyperparameter tuning, which we focused on carrying out for our best model: the transformers. Furthermore, we can see that the Bi-LSTM performs slightly better than the LSTM, perhaps due to the</a:t>
            </a:r>
          </a:p>
          <a:p>
            <a:r>
              <a:rPr lang="en-US" b="1" dirty="0">
                <a:solidFill>
                  <a:schemeClr val="bg1"/>
                </a:solidFill>
              </a:rPr>
              <a:t>more detailed hidden encoder representation of the track sequence in the Bi-LSTM.</a:t>
            </a:r>
            <a:endParaRPr lang="en-IN" b="1" dirty="0">
              <a:solidFill>
                <a:schemeClr val="bg1"/>
              </a:solidFill>
            </a:endParaRPr>
          </a:p>
        </p:txBody>
      </p:sp>
      <p:pic>
        <p:nvPicPr>
          <p:cNvPr id="14" name="Picture 13">
            <a:extLst>
              <a:ext uri="{FF2B5EF4-FFF2-40B4-BE49-F238E27FC236}">
                <a16:creationId xmlns:a16="http://schemas.microsoft.com/office/drawing/2014/main" id="{CEBC2F80-B676-4617-95D1-64B4075EE863}"/>
              </a:ext>
            </a:extLst>
          </p:cNvPr>
          <p:cNvPicPr>
            <a:picLocks noChangeAspect="1"/>
          </p:cNvPicPr>
          <p:nvPr/>
        </p:nvPicPr>
        <p:blipFill>
          <a:blip r:embed="rId2"/>
          <a:stretch>
            <a:fillRect/>
          </a:stretch>
        </p:blipFill>
        <p:spPr>
          <a:xfrm>
            <a:off x="355106" y="3252039"/>
            <a:ext cx="5617741" cy="3503867"/>
          </a:xfrm>
          <a:prstGeom prst="rect">
            <a:avLst/>
          </a:prstGeom>
        </p:spPr>
      </p:pic>
    </p:spTree>
    <p:extLst>
      <p:ext uri="{BB962C8B-B14F-4D97-AF65-F5344CB8AC3E}">
        <p14:creationId xmlns:p14="http://schemas.microsoft.com/office/powerpoint/2010/main" val="407871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F2AB8C-8435-4A1E-BB88-3AD380F8FFD5}"/>
              </a:ext>
            </a:extLst>
          </p:cNvPr>
          <p:cNvSpPr/>
          <p:nvPr/>
        </p:nvSpPr>
        <p:spPr>
          <a:xfrm>
            <a:off x="209833" y="0"/>
            <a:ext cx="8345554"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Discussion/Error Analysis</a:t>
            </a:r>
          </a:p>
        </p:txBody>
      </p:sp>
      <p:sp>
        <p:nvSpPr>
          <p:cNvPr id="10" name="TextBox 9">
            <a:extLst>
              <a:ext uri="{FF2B5EF4-FFF2-40B4-BE49-F238E27FC236}">
                <a16:creationId xmlns:a16="http://schemas.microsoft.com/office/drawing/2014/main" id="{20BDDD4A-109F-41C0-A8AB-F7C9EF87CA7F}"/>
              </a:ext>
            </a:extLst>
          </p:cNvPr>
          <p:cNvSpPr txBox="1"/>
          <p:nvPr/>
        </p:nvSpPr>
        <p:spPr>
          <a:xfrm>
            <a:off x="294442" y="1240524"/>
            <a:ext cx="11603115" cy="830997"/>
          </a:xfrm>
          <a:prstGeom prst="rect">
            <a:avLst/>
          </a:prstGeom>
          <a:noFill/>
        </p:spPr>
        <p:txBody>
          <a:bodyPr wrap="square">
            <a:spAutoFit/>
          </a:bodyPr>
          <a:lstStyle/>
          <a:p>
            <a:r>
              <a:rPr lang="en-US" sz="1600" b="1" dirty="0">
                <a:solidFill>
                  <a:schemeClr val="bg1"/>
                </a:solidFill>
              </a:rPr>
              <a:t>Gradient Boosted Trees </a:t>
            </a:r>
            <a:r>
              <a:rPr lang="en-US" sz="1600" dirty="0"/>
              <a:t>achieves around 50% accuracy, more than the sequential based models,</a:t>
            </a:r>
          </a:p>
          <a:p>
            <a:r>
              <a:rPr lang="en-US" sz="1600" dirty="0"/>
              <a:t>perhaps because of random guessing and a large difference in this model’s architecture and input processing as compared to our other models</a:t>
            </a:r>
            <a:endParaRPr lang="en-IN" sz="1600" dirty="0"/>
          </a:p>
        </p:txBody>
      </p:sp>
      <p:sp>
        <p:nvSpPr>
          <p:cNvPr id="12" name="TextBox 11">
            <a:extLst>
              <a:ext uri="{FF2B5EF4-FFF2-40B4-BE49-F238E27FC236}">
                <a16:creationId xmlns:a16="http://schemas.microsoft.com/office/drawing/2014/main" id="{EEE0F435-0B18-47FF-ABE2-918D7F0EB8B7}"/>
              </a:ext>
            </a:extLst>
          </p:cNvPr>
          <p:cNvSpPr txBox="1"/>
          <p:nvPr/>
        </p:nvSpPr>
        <p:spPr>
          <a:xfrm>
            <a:off x="294442" y="2388715"/>
            <a:ext cx="11471429" cy="4031873"/>
          </a:xfrm>
          <a:prstGeom prst="rect">
            <a:avLst/>
          </a:prstGeom>
          <a:noFill/>
        </p:spPr>
        <p:txBody>
          <a:bodyPr wrap="square">
            <a:spAutoFit/>
          </a:bodyPr>
          <a:lstStyle/>
          <a:p>
            <a:r>
              <a:rPr lang="en-US" sz="1600" b="1" dirty="0">
                <a:solidFill>
                  <a:schemeClr val="bg1"/>
                </a:solidFill>
              </a:rPr>
              <a:t>LSTM/Bi-LSTM: </a:t>
            </a:r>
            <a:r>
              <a:rPr lang="en-US" sz="1600" dirty="0"/>
              <a:t>We can see that both of these models are overfitting to the data, which could be fixed by better hyperparameter searching and tuning. The more detailed internal representation of the sequence could account for why BiLSTM performs slightly better than LSTM. </a:t>
            </a:r>
          </a:p>
          <a:p>
            <a:endParaRPr lang="en-US" sz="1600" dirty="0"/>
          </a:p>
          <a:p>
            <a:r>
              <a:rPr lang="en-US" sz="1600" b="1" dirty="0">
                <a:solidFill>
                  <a:schemeClr val="bg1"/>
                </a:solidFill>
              </a:rPr>
              <a:t>Transformers (Traditional NLP): </a:t>
            </a:r>
            <a:r>
              <a:rPr lang="en-US" sz="1600" dirty="0"/>
              <a:t>Based on the output, we can see that the transformer which we developed did not necessarily help improve accuracy. Mapping from an input size of 20 to and output size of 10 (tracks) may not be the best representation of the problem. While the sequential nature of data is modeled, the separation between the first half of the session and the second half of the session is less pronounced in this model, as all tracks are sent together. </a:t>
            </a:r>
          </a:p>
          <a:p>
            <a:endParaRPr lang="en-US" sz="1600" b="1" dirty="0">
              <a:solidFill>
                <a:schemeClr val="bg1"/>
              </a:solidFill>
            </a:endParaRPr>
          </a:p>
          <a:p>
            <a:r>
              <a:rPr lang="en-US" sz="1600" b="1" dirty="0">
                <a:solidFill>
                  <a:schemeClr val="bg1"/>
                </a:solidFill>
              </a:rPr>
              <a:t>Transformer (Feature-Forcing): </a:t>
            </a:r>
            <a:r>
              <a:rPr lang="en-US" sz="1600" dirty="0"/>
              <a:t>Having the encoder represent the meaningful information about the first half of the session and having the decoder pay attention to both the representation of the first half and the individual audio features for each given track it was predicted proved to be a better model architecture for the </a:t>
            </a:r>
          </a:p>
          <a:p>
            <a:r>
              <a:rPr lang="en-US" sz="1600" dirty="0"/>
              <a:t>problem at hand. One source of information loss is that the output predictions from the decoder are not incorporated in as inputs for the next sequential prediction, as we are substituting with the track’s audio features instead. </a:t>
            </a:r>
            <a:endParaRPr lang="en-IN" sz="1600" dirty="0"/>
          </a:p>
        </p:txBody>
      </p:sp>
    </p:spTree>
    <p:extLst>
      <p:ext uri="{BB962C8B-B14F-4D97-AF65-F5344CB8AC3E}">
        <p14:creationId xmlns:p14="http://schemas.microsoft.com/office/powerpoint/2010/main" val="223290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4463FB-52DE-4B2F-B0EC-A1302B0F7F1C}"/>
              </a:ext>
            </a:extLst>
          </p:cNvPr>
          <p:cNvSpPr/>
          <p:nvPr/>
        </p:nvSpPr>
        <p:spPr>
          <a:xfrm>
            <a:off x="1101077" y="0"/>
            <a:ext cx="9658413"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 &amp; Future Work</a:t>
            </a:r>
            <a:endParaRPr lang="en-IN"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id="{75C946A2-4975-4DF6-B933-73A6D7F04F67}"/>
              </a:ext>
            </a:extLst>
          </p:cNvPr>
          <p:cNvSpPr txBox="1"/>
          <p:nvPr/>
        </p:nvSpPr>
        <p:spPr>
          <a:xfrm>
            <a:off x="292964" y="3219414"/>
            <a:ext cx="11274640" cy="3416320"/>
          </a:xfrm>
          <a:prstGeom prst="rect">
            <a:avLst/>
          </a:prstGeom>
          <a:noFill/>
        </p:spPr>
        <p:txBody>
          <a:bodyPr wrap="square">
            <a:spAutoFit/>
          </a:bodyPr>
          <a:lstStyle/>
          <a:p>
            <a:pPr marL="342900" indent="-342900">
              <a:buFont typeface="Wingdings" panose="05000000000000000000" pitchFamily="2" charset="2"/>
              <a:buChar char="v"/>
            </a:pPr>
            <a:r>
              <a:rPr lang="en-US" sz="2400" b="1" dirty="0">
                <a:solidFill>
                  <a:schemeClr val="bg1"/>
                </a:solidFill>
              </a:rPr>
              <a:t>Improve Transformer model: </a:t>
            </a:r>
            <a:r>
              <a:rPr lang="en-US" sz="2400" dirty="0">
                <a:solidFill>
                  <a:srgbClr val="FFFF00"/>
                </a:solidFill>
              </a:rPr>
              <a:t>Dynamically append the output prediction for each track from the decoder with the track’s audio features and inject an embedding of this into our decoder </a:t>
            </a:r>
          </a:p>
          <a:p>
            <a:endParaRPr lang="en-US" sz="2400" b="1" dirty="0">
              <a:solidFill>
                <a:schemeClr val="bg1"/>
              </a:solidFill>
            </a:endParaRPr>
          </a:p>
          <a:p>
            <a:pPr marL="342900" indent="-342900">
              <a:buFont typeface="Wingdings" panose="05000000000000000000" pitchFamily="2" charset="2"/>
              <a:buChar char="v"/>
            </a:pPr>
            <a:r>
              <a:rPr lang="en-US" sz="2400" b="1" dirty="0">
                <a:solidFill>
                  <a:schemeClr val="bg1"/>
                </a:solidFill>
              </a:rPr>
              <a:t>Have our models work with variable length tracks </a:t>
            </a:r>
          </a:p>
          <a:p>
            <a:endParaRPr lang="en-US" sz="2400" b="1" dirty="0">
              <a:solidFill>
                <a:schemeClr val="bg1"/>
              </a:solidFill>
            </a:endParaRPr>
          </a:p>
          <a:p>
            <a:pPr marL="342900" indent="-342900">
              <a:buFont typeface="Wingdings" panose="05000000000000000000" pitchFamily="2" charset="2"/>
              <a:buChar char="v"/>
            </a:pPr>
            <a:r>
              <a:rPr lang="en-US" sz="2400" b="1" dirty="0">
                <a:solidFill>
                  <a:schemeClr val="bg1"/>
                </a:solidFill>
              </a:rPr>
              <a:t>Feature analysis and explainability for the Transformer: </a:t>
            </a:r>
            <a:r>
              <a:rPr lang="en-US" sz="2400" dirty="0">
                <a:solidFill>
                  <a:srgbClr val="FFFF00"/>
                </a:solidFill>
              </a:rPr>
              <a:t>This will help us better understand how the attention layers work in the model and which features are more significant for prediction</a:t>
            </a:r>
            <a:endParaRPr lang="en-IN" sz="2400" dirty="0">
              <a:solidFill>
                <a:srgbClr val="FFFF00"/>
              </a:solidFill>
            </a:endParaRPr>
          </a:p>
        </p:txBody>
      </p:sp>
      <p:sp>
        <p:nvSpPr>
          <p:cNvPr id="6" name="TextBox 5">
            <a:extLst>
              <a:ext uri="{FF2B5EF4-FFF2-40B4-BE49-F238E27FC236}">
                <a16:creationId xmlns:a16="http://schemas.microsoft.com/office/drawing/2014/main" id="{87C0CEB3-EE89-4127-A324-681D3A9AA1E5}"/>
              </a:ext>
            </a:extLst>
          </p:cNvPr>
          <p:cNvSpPr txBox="1"/>
          <p:nvPr/>
        </p:nvSpPr>
        <p:spPr>
          <a:xfrm>
            <a:off x="292964" y="1120676"/>
            <a:ext cx="11357497" cy="1754326"/>
          </a:xfrm>
          <a:prstGeom prst="rect">
            <a:avLst/>
          </a:prstGeom>
          <a:noFill/>
        </p:spPr>
        <p:txBody>
          <a:bodyPr wrap="square">
            <a:spAutoFit/>
          </a:bodyPr>
          <a:lstStyle/>
          <a:p>
            <a:pPr marL="285750" indent="-285750">
              <a:buFont typeface="Wingdings" panose="05000000000000000000" pitchFamily="2" charset="2"/>
              <a:buChar char="v"/>
            </a:pPr>
            <a:r>
              <a:rPr lang="en-US" b="1" dirty="0">
                <a:solidFill>
                  <a:srgbClr val="FFFF00"/>
                </a:solidFill>
              </a:rPr>
              <a:t>Before the results of the proposed method are presented, we introduce the result of a baseline model. The baseline model uses the skipping behavior of the last track in the first half as the prediction for all the tracks in the second half. This model scored 0.537 on MAA and 0.742 on First prediction accuracy. Predictions from the proposed model in this paper resulted in an MAA score of 0.604 and First Prediction accuracy of 0.792 on the hold-out set, thus achieving the seventh position in the competition</a:t>
            </a:r>
            <a:r>
              <a:rPr lang="en-US" dirty="0">
                <a:solidFill>
                  <a:srgbClr val="FFFF00"/>
                </a:solidFill>
              </a:rPr>
              <a:t>.</a:t>
            </a:r>
            <a:endParaRPr lang="en-IN" dirty="0">
              <a:solidFill>
                <a:srgbClr val="FFFF00"/>
              </a:solidFill>
            </a:endParaRPr>
          </a:p>
        </p:txBody>
      </p:sp>
    </p:spTree>
    <p:extLst>
      <p:ext uri="{BB962C8B-B14F-4D97-AF65-F5344CB8AC3E}">
        <p14:creationId xmlns:p14="http://schemas.microsoft.com/office/powerpoint/2010/main" val="334173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79605-5057-4D78-A2AE-A7ACC2DA9E85}"/>
              </a:ext>
            </a:extLst>
          </p:cNvPr>
          <p:cNvSpPr txBox="1"/>
          <p:nvPr/>
        </p:nvSpPr>
        <p:spPr>
          <a:xfrm>
            <a:off x="161277" y="237001"/>
            <a:ext cx="11869445" cy="6247864"/>
          </a:xfrm>
          <a:prstGeom prst="rect">
            <a:avLst/>
          </a:prstGeom>
          <a:noFill/>
        </p:spPr>
        <p:txBody>
          <a:bodyPr wrap="square">
            <a:spAutoFit/>
          </a:bodyPr>
          <a:lstStyle/>
          <a:p>
            <a:pPr marL="285750" indent="-285750">
              <a:buFont typeface="Wingdings" panose="05000000000000000000" pitchFamily="2" charset="2"/>
              <a:buChar char="q"/>
            </a:pPr>
            <a:r>
              <a:rPr lang="en-US" sz="1600" b="1" dirty="0">
                <a:solidFill>
                  <a:schemeClr val="accent1">
                    <a:lumMod val="75000"/>
                  </a:schemeClr>
                </a:solidFill>
              </a:rPr>
              <a:t>Only around 20% of the data was used for training the model because of resource constraints. Instead, training the model on 80% of the data (leaving 20% of the sessions for validation and test sets) might improve accuracy. </a:t>
            </a:r>
          </a:p>
          <a:p>
            <a:endParaRPr lang="en-US" sz="1600" b="1" dirty="0">
              <a:solidFill>
                <a:schemeClr val="accent1">
                  <a:lumMod val="75000"/>
                </a:schemeClr>
              </a:solidFill>
            </a:endParaRPr>
          </a:p>
          <a:p>
            <a:endParaRPr lang="en-US" sz="1600" b="1" dirty="0">
              <a:solidFill>
                <a:schemeClr val="accent1">
                  <a:lumMod val="75000"/>
                </a:schemeClr>
              </a:solidFill>
            </a:endParaRPr>
          </a:p>
          <a:p>
            <a:pPr marL="285750" indent="-285750">
              <a:buFont typeface="Wingdings" panose="05000000000000000000" pitchFamily="2" charset="2"/>
              <a:buChar char="q"/>
            </a:pPr>
            <a:r>
              <a:rPr lang="en-US" sz="1600" b="1" dirty="0">
                <a:solidFill>
                  <a:schemeClr val="accent1">
                    <a:lumMod val="75000"/>
                  </a:schemeClr>
                </a:solidFill>
              </a:rPr>
              <a:t>During the exploration phase, a Random Forest (RF) model was built to predict the first track of the second half. Another RF model was trained to predict the last track in the second half. This model was built using the session log features until the last track, which is unlike the setup of this challenge where session log features are only available for the first half. Both the models achieved similar levels of accuracy. This reveals that fundamentally, user behavior during the end of the second half is not much more variable (and thus not harder to predict) than during the beginning of the second half. If complete data is available until the previous track, then any session position can be predicted with reasonable accuracy. </a:t>
            </a:r>
          </a:p>
          <a:p>
            <a:endParaRPr lang="en-US" sz="1600" b="1" dirty="0">
              <a:solidFill>
                <a:schemeClr val="accent1">
                  <a:lumMod val="75000"/>
                </a:schemeClr>
              </a:solidFill>
            </a:endParaRPr>
          </a:p>
          <a:p>
            <a:endParaRPr lang="en-US" sz="1600" b="1" dirty="0">
              <a:solidFill>
                <a:schemeClr val="accent1">
                  <a:lumMod val="75000"/>
                </a:schemeClr>
              </a:solidFill>
            </a:endParaRPr>
          </a:p>
          <a:p>
            <a:pPr marL="285750" indent="-285750">
              <a:buFont typeface="Wingdings" panose="05000000000000000000" pitchFamily="2" charset="2"/>
              <a:buChar char="q"/>
            </a:pPr>
            <a:r>
              <a:rPr lang="en-US" sz="1600" b="1" dirty="0">
                <a:solidFill>
                  <a:schemeClr val="accent1">
                    <a:lumMod val="75000"/>
                  </a:schemeClr>
                </a:solidFill>
              </a:rPr>
              <a:t>In the absence of complete data, we can try to generate predictions for missing features by building a model that predicts those features. Hence if a model was trained to predict all types of user interactions (skip_1, 2, and 3, hist_user_behavior_reason_start, and other remaining features), it is possible that the resulting model might be better at predicting skip_2. Similar to the proposed model in this paper, this model can use the previous time step’s predictions while predicting the current time step. </a:t>
            </a:r>
          </a:p>
          <a:p>
            <a:endParaRPr lang="en-US" sz="1600" b="1" dirty="0">
              <a:solidFill>
                <a:schemeClr val="accent1">
                  <a:lumMod val="75000"/>
                </a:schemeClr>
              </a:solidFill>
            </a:endParaRPr>
          </a:p>
          <a:p>
            <a:endParaRPr lang="en-US" sz="1600" b="1" dirty="0">
              <a:solidFill>
                <a:schemeClr val="accent1">
                  <a:lumMod val="75000"/>
                </a:schemeClr>
              </a:solidFill>
            </a:endParaRPr>
          </a:p>
          <a:p>
            <a:pPr marL="285750" indent="-285750">
              <a:buFont typeface="Wingdings" panose="05000000000000000000" pitchFamily="2" charset="2"/>
              <a:buChar char="q"/>
            </a:pPr>
            <a:r>
              <a:rPr lang="en-US" sz="1600" b="1" dirty="0">
                <a:solidFill>
                  <a:schemeClr val="accent1">
                    <a:lumMod val="75000"/>
                  </a:schemeClr>
                </a:solidFill>
              </a:rPr>
              <a:t>Another option is to employ transfer learning. Transfer learning has been useful in many areas, with one prominent example being the use of ImageNet-trained models[6]. As described in the previous paragraph, we can build and train a model to predict all the user interaction features available in the data. Such a model theoretically would have inferred more aspects of the user behavior than a model that is solely trained for skip_2 prediction. We can then fine-tune the top layers of this model specifically for skip_2 resulting in better skip_2 prediction accuracy.</a:t>
            </a:r>
          </a:p>
        </p:txBody>
      </p:sp>
    </p:spTree>
    <p:extLst>
      <p:ext uri="{BB962C8B-B14F-4D97-AF65-F5344CB8AC3E}">
        <p14:creationId xmlns:p14="http://schemas.microsoft.com/office/powerpoint/2010/main" val="317087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C1098-A01E-44C6-847A-069FD4D00A8E}"/>
              </a:ext>
            </a:extLst>
          </p:cNvPr>
          <p:cNvSpPr txBox="1"/>
          <p:nvPr/>
        </p:nvSpPr>
        <p:spPr>
          <a:xfrm>
            <a:off x="506027" y="608055"/>
            <a:ext cx="11549849" cy="1938992"/>
          </a:xfrm>
          <a:prstGeom prst="rect">
            <a:avLst/>
          </a:prstGeom>
          <a:noFill/>
        </p:spPr>
        <p:txBody>
          <a:bodyPr wrap="square">
            <a:spAutoFit/>
          </a:bodyPr>
          <a:lstStyle/>
          <a:p>
            <a:endParaRPr lang="en-US" sz="2400" dirty="0"/>
          </a:p>
          <a:p>
            <a:r>
              <a:rPr lang="en-US" sz="2400" dirty="0"/>
              <a:t>“ We want to thank WSDM, Spotify, and CrowdAI for organizing the challenge. Special thanks to Google for providing the coupons for using Google Cloud Compute resources. Considering the large size of the dataset, the coupons were especially helpful “</a:t>
            </a:r>
            <a:endParaRPr lang="en-IN" sz="2400" dirty="0"/>
          </a:p>
        </p:txBody>
      </p:sp>
      <p:sp>
        <p:nvSpPr>
          <p:cNvPr id="4" name="Rectangle 3">
            <a:extLst>
              <a:ext uri="{FF2B5EF4-FFF2-40B4-BE49-F238E27FC236}">
                <a16:creationId xmlns:a16="http://schemas.microsoft.com/office/drawing/2014/main" id="{2C59AAA4-BE38-4ABC-A642-7B9B2AE485A1}"/>
              </a:ext>
            </a:extLst>
          </p:cNvPr>
          <p:cNvSpPr/>
          <p:nvPr/>
        </p:nvSpPr>
        <p:spPr>
          <a:xfrm>
            <a:off x="2205982" y="0"/>
            <a:ext cx="726513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ACKNOWLEDGMENTS</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a:extLst>
              <a:ext uri="{FF2B5EF4-FFF2-40B4-BE49-F238E27FC236}">
                <a16:creationId xmlns:a16="http://schemas.microsoft.com/office/drawing/2014/main" id="{110E1731-F139-456B-9190-E7022A4FD5D0}"/>
              </a:ext>
            </a:extLst>
          </p:cNvPr>
          <p:cNvSpPr txBox="1"/>
          <p:nvPr/>
        </p:nvSpPr>
        <p:spPr>
          <a:xfrm>
            <a:off x="506027" y="3002903"/>
            <a:ext cx="11416684" cy="3477875"/>
          </a:xfrm>
          <a:prstGeom prst="rect">
            <a:avLst/>
          </a:prstGeom>
          <a:noFill/>
        </p:spPr>
        <p:txBody>
          <a:bodyPr wrap="square">
            <a:spAutoFit/>
          </a:bodyPr>
          <a:lstStyle/>
          <a:p>
            <a:r>
              <a:rPr lang="en-IN" sz="2000" b="1" u="sng" dirty="0">
                <a:solidFill>
                  <a:schemeClr val="accent1">
                    <a:lumMod val="75000"/>
                  </a:schemeClr>
                </a:solidFill>
              </a:rPr>
              <a:t>REFERENCES</a:t>
            </a:r>
          </a:p>
          <a:p>
            <a:endParaRPr lang="en-IN" sz="2000" b="1" dirty="0">
              <a:solidFill>
                <a:schemeClr val="accent1">
                  <a:lumMod val="75000"/>
                </a:schemeClr>
              </a:solidFill>
            </a:endParaRPr>
          </a:p>
          <a:p>
            <a:r>
              <a:rPr lang="en-IN" dirty="0"/>
              <a:t>[1] Brian Brost, Rishabh Mehrotra, and Tristan Jehan. 2019. The Music Streaming Sessions Dataset. In Proceedings of the 2019 Web Conference. ACM.</a:t>
            </a:r>
          </a:p>
          <a:p>
            <a:endParaRPr lang="en-IN" dirty="0"/>
          </a:p>
          <a:p>
            <a:r>
              <a:rPr lang="en-IN" dirty="0"/>
              <a:t>[2] Kyunghyun Cho, Bart Van Merriënboer, Dzmitry Bahdanau, and Yoshua Bengio. 2014. On the properties of neural machine translation: Encoder-decoder approaches. arXiv preprint arXiv:1409.1259 (2014).</a:t>
            </a:r>
          </a:p>
          <a:p>
            <a:endParaRPr lang="en-IN" dirty="0"/>
          </a:p>
          <a:p>
            <a:r>
              <a:rPr lang="en-IN" dirty="0"/>
              <a:t>[3] Kyunghyun Cho, Bart Van Merriënboer, Caglar Gulcehre, Dzmitry Bahdanau, Fethi Bougares, Holger Schwenk, and Yoshua Bengio. 2014. Learning phrase representations using RNN encoder-decoder for statistical machine translation. arXiv preprint arXiv:1406.1078 (2014).</a:t>
            </a:r>
          </a:p>
        </p:txBody>
      </p:sp>
    </p:spTree>
    <p:extLst>
      <p:ext uri="{BB962C8B-B14F-4D97-AF65-F5344CB8AC3E}">
        <p14:creationId xmlns:p14="http://schemas.microsoft.com/office/powerpoint/2010/main" val="11461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544615" y="656947"/>
            <a:ext cx="9720072" cy="1632071"/>
          </a:xfrm>
        </p:spPr>
        <p:txBody>
          <a:bodyPr>
            <a:noAutofit/>
          </a:bodyPr>
          <a:lstStyle/>
          <a:p>
            <a:r>
              <a:rPr lang="en-US" sz="2400" b="1" u="sng" dirty="0">
                <a:latin typeface="Garamond" panose="02020404030301010803" pitchFamily="18" charset="0"/>
              </a:rPr>
              <a:t>Project Title: </a:t>
            </a:r>
            <a:br>
              <a:rPr lang="en-US" sz="2400" b="1" dirty="0">
                <a:latin typeface="Garamond" panose="02020404030301010803" pitchFamily="18" charset="0"/>
              </a:rPr>
            </a:br>
            <a:br>
              <a:rPr lang="en-US" sz="2400" b="1" dirty="0">
                <a:latin typeface="Garamond" panose="02020404030301010803" pitchFamily="18" charset="0"/>
              </a:rPr>
            </a:br>
            <a:r>
              <a:rPr lang="en-US" sz="2400" b="1" dirty="0">
                <a:solidFill>
                  <a:srgbClr val="00B0F0"/>
                </a:solidFill>
                <a:latin typeface="Garamond" panose="02020404030301010803" pitchFamily="18" charset="0"/>
              </a:rPr>
              <a:t>Using NLP techniques to predict song skips on Spotify Application based on sequential user and acoustic data</a:t>
            </a:r>
          </a:p>
        </p:txBody>
      </p:sp>
      <p:sp>
        <p:nvSpPr>
          <p:cNvPr id="7" name="Rectangle 6">
            <a:extLst>
              <a:ext uri="{FF2B5EF4-FFF2-40B4-BE49-F238E27FC236}">
                <a16:creationId xmlns:a16="http://schemas.microsoft.com/office/drawing/2014/main" id="{8E3B8BDF-51B1-4E23-AE87-4E09B93BC3B5}"/>
              </a:ext>
            </a:extLst>
          </p:cNvPr>
          <p:cNvSpPr/>
          <p:nvPr/>
        </p:nvSpPr>
        <p:spPr>
          <a:xfrm>
            <a:off x="544615" y="3553288"/>
            <a:ext cx="11431362" cy="2677656"/>
          </a:xfrm>
          <a:prstGeom prst="rect">
            <a:avLst/>
          </a:prstGeom>
          <a:noFill/>
        </p:spPr>
        <p:txBody>
          <a:bodyPr wrap="square" lIns="91440" tIns="45720" rIns="91440" bIns="45720">
            <a:spAutoFit/>
          </a:bodyPr>
          <a:lstStyle/>
          <a:p>
            <a:r>
              <a:rPr lang="en-US" sz="2800" b="1" cap="none" spc="0" dirty="0">
                <a:ln w="0"/>
                <a:solidFill>
                  <a:srgbClr val="00B0F0"/>
                </a:solidFill>
                <a:effectLst>
                  <a:outerShdw blurRad="38100" dist="25400" dir="5400000" algn="ctr" rotWithShape="0">
                    <a:srgbClr val="6E747A">
                      <a:alpha val="43000"/>
                    </a:srgbClr>
                  </a:outerShdw>
                </a:effectLst>
                <a:latin typeface="Garamond" panose="02020404030301010803" pitchFamily="18" charset="0"/>
              </a:rPr>
              <a:t>Build a ML model that will predict if a user will skip a song or not given information about the user’s previous actions during a listening session along with acoustic features of the previous songs. Model to predict if a user will skip over a track based on the user’s interactions with previous songs and the song</a:t>
            </a:r>
            <a:r>
              <a:rPr lang="en-US" sz="2800" b="1" dirty="0">
                <a:ln w="0"/>
                <a:solidFill>
                  <a:srgbClr val="00B0F0"/>
                </a:solidFill>
                <a:effectLst>
                  <a:outerShdw blurRad="38100" dist="25400" dir="5400000" algn="ctr" rotWithShape="0">
                    <a:srgbClr val="6E747A">
                      <a:alpha val="43000"/>
                    </a:srgbClr>
                  </a:outerShdw>
                </a:effectLst>
                <a:latin typeface="Garamond" panose="02020404030301010803" pitchFamily="18" charset="0"/>
              </a:rPr>
              <a:t>’s musical qualities in an individual music listening session. </a:t>
            </a:r>
            <a:endParaRPr lang="en-US" sz="2800" b="1" cap="none" spc="0" dirty="0">
              <a:ln w="0"/>
              <a:solidFill>
                <a:srgbClr val="00B0F0"/>
              </a:solidFill>
              <a:effectLst>
                <a:outerShdw blurRad="38100" dist="25400" dir="5400000" algn="ctr" rotWithShape="0">
                  <a:srgbClr val="6E747A">
                    <a:alpha val="43000"/>
                  </a:srgbClr>
                </a:outerShdw>
              </a:effectLst>
              <a:latin typeface="Garamond" panose="02020404030301010803" pitchFamily="18" charset="0"/>
            </a:endParaRPr>
          </a:p>
        </p:txBody>
      </p:sp>
      <p:sp>
        <p:nvSpPr>
          <p:cNvPr id="8" name="TextBox 7">
            <a:extLst>
              <a:ext uri="{FF2B5EF4-FFF2-40B4-BE49-F238E27FC236}">
                <a16:creationId xmlns:a16="http://schemas.microsoft.com/office/drawing/2014/main" id="{19955AC4-7BF8-45DE-AE74-7717613F8D48}"/>
              </a:ext>
            </a:extLst>
          </p:cNvPr>
          <p:cNvSpPr txBox="1"/>
          <p:nvPr/>
        </p:nvSpPr>
        <p:spPr>
          <a:xfrm>
            <a:off x="544615" y="2967335"/>
            <a:ext cx="6107836" cy="523220"/>
          </a:xfrm>
          <a:prstGeom prst="rect">
            <a:avLst/>
          </a:prstGeom>
          <a:noFill/>
        </p:spPr>
        <p:txBody>
          <a:bodyPr wrap="square">
            <a:spAutoFit/>
          </a:bodyPr>
          <a:lstStyle/>
          <a:p>
            <a:r>
              <a:rPr lang="en-IN" sz="2800" b="1" u="sng" dirty="0">
                <a:latin typeface="Garamond" panose="02020404030301010803" pitchFamily="18" charset="0"/>
              </a:rPr>
              <a:t>Aim Of Project:</a:t>
            </a: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49029A-A591-4272-AC0A-98AD736C4DF3}"/>
              </a:ext>
            </a:extLst>
          </p:cNvPr>
          <p:cNvSpPr/>
          <p:nvPr/>
        </p:nvSpPr>
        <p:spPr>
          <a:xfrm>
            <a:off x="767562" y="0"/>
            <a:ext cx="4458273" cy="830997"/>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
        <p:nvSpPr>
          <p:cNvPr id="5" name="TextBox 4">
            <a:extLst>
              <a:ext uri="{FF2B5EF4-FFF2-40B4-BE49-F238E27FC236}">
                <a16:creationId xmlns:a16="http://schemas.microsoft.com/office/drawing/2014/main" id="{D9E77FC8-6FF8-45E0-8FF9-6ED96813E6A3}"/>
              </a:ext>
            </a:extLst>
          </p:cNvPr>
          <p:cNvSpPr txBox="1"/>
          <p:nvPr/>
        </p:nvSpPr>
        <p:spPr>
          <a:xfrm>
            <a:off x="541538" y="2713419"/>
            <a:ext cx="11407805" cy="1261884"/>
          </a:xfrm>
          <a:prstGeom prst="rect">
            <a:avLst/>
          </a:prstGeom>
          <a:noFill/>
        </p:spPr>
        <p:txBody>
          <a:bodyPr wrap="square">
            <a:spAutoFit/>
          </a:bodyPr>
          <a:lstStyle/>
          <a:p>
            <a:pPr marL="342900" indent="-342900">
              <a:buFont typeface="Courier New" panose="02070309020205020404" pitchFamily="49" charset="0"/>
              <a:buChar char="o"/>
            </a:pPr>
            <a:r>
              <a:rPr lang="en-US" sz="1600" b="1" dirty="0">
                <a:solidFill>
                  <a:schemeClr val="bg1"/>
                </a:solidFill>
              </a:rPr>
              <a:t>Skipping behavior serves as a powerful signal about what the user does and doesn't like. Being able to use skip behavior in the context of an entire listening session is key to recommend relevant content. We will implement simpler sequential-based models like GBTs, LSTMs, and Bi-LSTMS, as well as applied NLP techniques to our task</a:t>
            </a:r>
            <a:r>
              <a:rPr lang="en-US" sz="2800" b="1" dirty="0">
                <a:solidFill>
                  <a:schemeClr val="bg1"/>
                </a:solidFill>
              </a:rPr>
              <a:t>.</a:t>
            </a:r>
            <a:endParaRPr lang="en-IN" sz="2800" b="1" dirty="0">
              <a:solidFill>
                <a:schemeClr val="bg1"/>
              </a:solidFill>
            </a:endParaRPr>
          </a:p>
        </p:txBody>
      </p:sp>
      <p:sp>
        <p:nvSpPr>
          <p:cNvPr id="7" name="TextBox 6">
            <a:extLst>
              <a:ext uri="{FF2B5EF4-FFF2-40B4-BE49-F238E27FC236}">
                <a16:creationId xmlns:a16="http://schemas.microsoft.com/office/drawing/2014/main" id="{D699620E-20D2-401E-8D69-DB6EC2C16DFC}"/>
              </a:ext>
            </a:extLst>
          </p:cNvPr>
          <p:cNvSpPr txBox="1"/>
          <p:nvPr/>
        </p:nvSpPr>
        <p:spPr>
          <a:xfrm>
            <a:off x="541535" y="801490"/>
            <a:ext cx="11407806" cy="1815882"/>
          </a:xfrm>
          <a:prstGeom prst="rect">
            <a:avLst/>
          </a:prstGeom>
          <a:noFill/>
        </p:spPr>
        <p:txBody>
          <a:bodyPr wrap="square">
            <a:spAutoFit/>
          </a:bodyPr>
          <a:lstStyle/>
          <a:p>
            <a:pPr marL="342900" indent="-342900">
              <a:buFont typeface="Courier New" panose="02070309020205020404" pitchFamily="49" charset="0"/>
              <a:buChar char="o"/>
            </a:pPr>
            <a:r>
              <a:rPr lang="en-US" sz="1600" b="1" dirty="0">
                <a:solidFill>
                  <a:schemeClr val="bg1"/>
                </a:solidFill>
              </a:rPr>
              <a:t>Music consumption habits have changed dramatically with the rise of streaming services like Spotify, Apple Music, and Tidal. The skip button plays a large role in the user’s experience, as they are free to abandon songs as they choose. Music providers are also incentivized to recommend songs that their users like in order to increase user experience and time spent on the platform. </a:t>
            </a:r>
          </a:p>
          <a:p>
            <a:pPr marL="342900" indent="-342900">
              <a:buFont typeface="Courier New" panose="02070309020205020404" pitchFamily="49" charset="0"/>
              <a:buChar char="o"/>
            </a:pPr>
            <a:endParaRPr lang="en-US" sz="1600" b="1" dirty="0">
              <a:solidFill>
                <a:schemeClr val="bg1"/>
              </a:solidFill>
            </a:endParaRPr>
          </a:p>
          <a:p>
            <a:pPr marL="342900" indent="-342900">
              <a:buFont typeface="Courier New" panose="02070309020205020404" pitchFamily="49" charset="0"/>
              <a:buChar char="o"/>
            </a:pPr>
            <a:r>
              <a:rPr lang="en-US" sz="1600" b="1" dirty="0">
                <a:solidFill>
                  <a:schemeClr val="bg1"/>
                </a:solidFill>
              </a:rPr>
              <a:t>Machine learning in the context of music often uses recommender system. There hasn’t been much research on how a user’s interaction with music over time can help recommend music to the user.</a:t>
            </a:r>
            <a:endParaRPr lang="en-IN" sz="1600" b="1" dirty="0">
              <a:solidFill>
                <a:schemeClr val="bg1"/>
              </a:solidFill>
            </a:endParaRPr>
          </a:p>
        </p:txBody>
      </p:sp>
      <p:sp>
        <p:nvSpPr>
          <p:cNvPr id="6" name="TextBox 5">
            <a:extLst>
              <a:ext uri="{FF2B5EF4-FFF2-40B4-BE49-F238E27FC236}">
                <a16:creationId xmlns:a16="http://schemas.microsoft.com/office/drawing/2014/main" id="{31E233A6-3D43-4620-BADD-3B234EACD2AF}"/>
              </a:ext>
            </a:extLst>
          </p:cNvPr>
          <p:cNvSpPr txBox="1"/>
          <p:nvPr/>
        </p:nvSpPr>
        <p:spPr>
          <a:xfrm>
            <a:off x="541538" y="4001035"/>
            <a:ext cx="11407804" cy="1077218"/>
          </a:xfrm>
          <a:prstGeom prst="rect">
            <a:avLst/>
          </a:prstGeom>
          <a:noFill/>
        </p:spPr>
        <p:txBody>
          <a:bodyPr wrap="square">
            <a:spAutoFit/>
          </a:bodyPr>
          <a:lstStyle/>
          <a:p>
            <a:pPr marL="285750" indent="-285750">
              <a:buFont typeface="Courier New" panose="02070309020205020404" pitchFamily="49" charset="0"/>
              <a:buChar char="o"/>
            </a:pPr>
            <a:r>
              <a:rPr lang="en-US" sz="1600" b="1" dirty="0">
                <a:solidFill>
                  <a:schemeClr val="bg1"/>
                </a:solidFill>
              </a:rPr>
              <a:t>Spotify has provided 130 million listening sessions for training for this challenge. Another 30 million sessions are provided as the test set[1]. Each session is divided into two nearly equal halves, with the information about tracks available for both halves of a session. However, the user interaction features are available only for the first half6. The task is to predict if the user skipped any of the tracks in the second half.</a:t>
            </a:r>
            <a:endParaRPr lang="en-IN" sz="1600" b="1" dirty="0">
              <a:solidFill>
                <a:schemeClr val="bg1"/>
              </a:solidFill>
            </a:endParaRPr>
          </a:p>
        </p:txBody>
      </p:sp>
      <p:sp>
        <p:nvSpPr>
          <p:cNvPr id="8" name="TextBox 7">
            <a:extLst>
              <a:ext uri="{FF2B5EF4-FFF2-40B4-BE49-F238E27FC236}">
                <a16:creationId xmlns:a16="http://schemas.microsoft.com/office/drawing/2014/main" id="{5D3A61A0-082F-4248-9DE2-42660CE4DDFF}"/>
              </a:ext>
            </a:extLst>
          </p:cNvPr>
          <p:cNvSpPr txBox="1"/>
          <p:nvPr/>
        </p:nvSpPr>
        <p:spPr>
          <a:xfrm>
            <a:off x="541538" y="5174300"/>
            <a:ext cx="11407803" cy="1569660"/>
          </a:xfrm>
          <a:prstGeom prst="rect">
            <a:avLst/>
          </a:prstGeom>
          <a:noFill/>
        </p:spPr>
        <p:txBody>
          <a:bodyPr wrap="square">
            <a:spAutoFit/>
          </a:bodyPr>
          <a:lstStyle/>
          <a:p>
            <a:pPr marL="285750" indent="-285750">
              <a:buFont typeface="Courier New" panose="02070309020205020404" pitchFamily="49" charset="0"/>
              <a:buChar char="o"/>
            </a:pPr>
            <a:r>
              <a:rPr lang="en-US" sz="1600" b="1" dirty="0">
                <a:solidFill>
                  <a:schemeClr val="bg1"/>
                </a:solidFill>
              </a:rPr>
              <a:t>The length of each session varies from 10 to 20 tracks. This means the model has to predict skipping behavior for five tracks for the shortest sessions, and ten tracks for the longest. Metadata such as duration, release year, and US popularity estimate is provided for every track. Also, audio features such as acousticness, tempo, loudness are provided. For each track that the user was presented within the session, interactions such as seek forward/backward, short/long pause before play are available. Finally, session information such as the time of the day, date, premium user or not, context type of playlist is present</a:t>
            </a:r>
            <a:endParaRPr lang="en-IN" sz="1600" b="1" dirty="0">
              <a:solidFill>
                <a:schemeClr val="bg1"/>
              </a:solidFill>
            </a:endParaRPr>
          </a:p>
        </p:txBody>
      </p:sp>
    </p:spTree>
    <p:extLst>
      <p:ext uri="{BB962C8B-B14F-4D97-AF65-F5344CB8AC3E}">
        <p14:creationId xmlns:p14="http://schemas.microsoft.com/office/powerpoint/2010/main" val="47060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BBE41-D259-42D2-B88F-30C209D899DC}"/>
              </a:ext>
            </a:extLst>
          </p:cNvPr>
          <p:cNvSpPr txBox="1"/>
          <p:nvPr/>
        </p:nvSpPr>
        <p:spPr>
          <a:xfrm>
            <a:off x="289553" y="4523"/>
            <a:ext cx="5118664" cy="830997"/>
          </a:xfrm>
          <a:prstGeom prst="rect">
            <a:avLst/>
          </a:prstGeom>
          <a:noFill/>
        </p:spPr>
        <p:txBody>
          <a:bodyPr wrap="square">
            <a:spAutoFit/>
          </a:bodyPr>
          <a:lstStyle/>
          <a:p>
            <a:pPr marL="685800" indent="-685800" algn="ctr">
              <a:buFont typeface="Wingdings" panose="05000000000000000000" pitchFamily="2" charset="2"/>
              <a:buChar char="v"/>
            </a:pPr>
            <a:r>
              <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Related Work</a:t>
            </a:r>
          </a:p>
        </p:txBody>
      </p:sp>
      <p:sp>
        <p:nvSpPr>
          <p:cNvPr id="5" name="Rectangle 4">
            <a:extLst>
              <a:ext uri="{FF2B5EF4-FFF2-40B4-BE49-F238E27FC236}">
                <a16:creationId xmlns:a16="http://schemas.microsoft.com/office/drawing/2014/main" id="{66E38AA6-CF35-4BBE-8793-B522025413FD}"/>
              </a:ext>
            </a:extLst>
          </p:cNvPr>
          <p:cNvSpPr/>
          <p:nvPr/>
        </p:nvSpPr>
        <p:spPr>
          <a:xfrm>
            <a:off x="289553" y="892556"/>
            <a:ext cx="11612880" cy="1077218"/>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dirty="0"/>
              <a:t>Concatenating the acoustic and behavior features of the first 10 tracks with the acoustic feature of the second 10 and sending this concatenation through several convolutional layers as well as a self attention layer to output the predictions for tracks 10-20.</a:t>
            </a:r>
            <a:endParaRPr lang="en-US" sz="1600" b="0" cap="none" spc="0" dirty="0">
              <a:ln w="0"/>
              <a:solidFill>
                <a:schemeClr val="tx1"/>
              </a:solidFill>
              <a:effectLst>
                <a:outerShdw blurRad="38100" dist="19050" dir="2700000" algn="tl" rotWithShape="0">
                  <a:schemeClr val="dk1">
                    <a:alpha val="40000"/>
                  </a:schemeClr>
                </a:outerShdw>
              </a:effectLst>
            </a:endParaRPr>
          </a:p>
          <a:p>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6CB750-158C-423F-B10F-6300CF3512FB}"/>
              </a:ext>
            </a:extLst>
          </p:cNvPr>
          <p:cNvSpPr/>
          <p:nvPr/>
        </p:nvSpPr>
        <p:spPr>
          <a:xfrm>
            <a:off x="289553" y="1746265"/>
            <a:ext cx="11612880" cy="584775"/>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dirty="0"/>
              <a:t>NLP perform well on sequential prediction tasks. The Transformer revolutionized the world of NLP through the introduction of attention mechanisms, replacing recurrences and convolutions</a:t>
            </a:r>
          </a:p>
        </p:txBody>
      </p:sp>
      <p:sp>
        <p:nvSpPr>
          <p:cNvPr id="8" name="TextBox 7">
            <a:extLst>
              <a:ext uri="{FF2B5EF4-FFF2-40B4-BE49-F238E27FC236}">
                <a16:creationId xmlns:a16="http://schemas.microsoft.com/office/drawing/2014/main" id="{F793353B-E3FD-4DFA-953C-61040F473290}"/>
              </a:ext>
            </a:extLst>
          </p:cNvPr>
          <p:cNvSpPr txBox="1"/>
          <p:nvPr/>
        </p:nvSpPr>
        <p:spPr>
          <a:xfrm>
            <a:off x="289553" y="2390336"/>
            <a:ext cx="11612879" cy="830997"/>
          </a:xfrm>
          <a:prstGeom prst="rect">
            <a:avLst/>
          </a:prstGeom>
          <a:noFill/>
        </p:spPr>
        <p:txBody>
          <a:bodyPr wrap="square">
            <a:spAutoFit/>
          </a:bodyPr>
          <a:lstStyle/>
          <a:p>
            <a:pPr marL="285750" indent="-285750">
              <a:buFont typeface="Arial" panose="020B0604020202020204" pitchFamily="34" charset="0"/>
              <a:buChar char="•"/>
            </a:pPr>
            <a:r>
              <a:rPr lang="en-US" sz="1600" dirty="0"/>
              <a:t>Many of these NLP approaches for generating a sequence from a sequence use an encoder and/or decoder. In our project, we also use this encoder and decoder structure, as well as attention mechanisms to generate context-aware predictions for skip behavior in a given Spotify listening session.</a:t>
            </a:r>
            <a:endParaRPr lang="en-IN" sz="1600" dirty="0"/>
          </a:p>
        </p:txBody>
      </p:sp>
      <p:sp>
        <p:nvSpPr>
          <p:cNvPr id="10" name="TextBox 9">
            <a:extLst>
              <a:ext uri="{FF2B5EF4-FFF2-40B4-BE49-F238E27FC236}">
                <a16:creationId xmlns:a16="http://schemas.microsoft.com/office/drawing/2014/main" id="{0F6448B9-12E9-49C4-BCF9-14C1660B35DA}"/>
              </a:ext>
            </a:extLst>
          </p:cNvPr>
          <p:cNvSpPr txBox="1"/>
          <p:nvPr/>
        </p:nvSpPr>
        <p:spPr>
          <a:xfrm>
            <a:off x="289554" y="3902188"/>
            <a:ext cx="11612878" cy="1569660"/>
          </a:xfrm>
          <a:prstGeom prst="rect">
            <a:avLst/>
          </a:prstGeom>
          <a:noFill/>
        </p:spPr>
        <p:txBody>
          <a:bodyPr wrap="square">
            <a:spAutoFit/>
          </a:bodyPr>
          <a:lstStyle/>
          <a:p>
            <a:r>
              <a:rPr lang="en-US" sz="1600" b="1" u="sng" dirty="0">
                <a:solidFill>
                  <a:schemeClr val="bg1"/>
                </a:solidFill>
              </a:rPr>
              <a:t>NLP tools and approaches</a:t>
            </a:r>
          </a:p>
          <a:p>
            <a:endParaRPr lang="en-US" sz="1600" dirty="0"/>
          </a:p>
          <a:p>
            <a:pPr marL="285750" indent="-285750">
              <a:buFont typeface="Wingdings" panose="05000000000000000000" pitchFamily="2" charset="2"/>
              <a:buChar char="q"/>
            </a:pPr>
            <a:r>
              <a:rPr lang="en-US" sz="1600" dirty="0"/>
              <a:t>Python and the Natural Language Toolkit (NLTK)</a:t>
            </a:r>
          </a:p>
          <a:p>
            <a:r>
              <a:rPr lang="en-US" sz="1600" dirty="0"/>
              <a:t>The Python programing language provides a wide range of tools and libraries for attacking specific NLP tasks. Many of these are found in the Natural Language Toolkit, or NLTK, an open source collection of libraries, programs, and education resources for building NLP programs.</a:t>
            </a:r>
            <a:endParaRPr lang="en-IN" sz="1600" dirty="0"/>
          </a:p>
        </p:txBody>
      </p:sp>
      <p:sp>
        <p:nvSpPr>
          <p:cNvPr id="12" name="TextBox 11">
            <a:extLst>
              <a:ext uri="{FF2B5EF4-FFF2-40B4-BE49-F238E27FC236}">
                <a16:creationId xmlns:a16="http://schemas.microsoft.com/office/drawing/2014/main" id="{A544C45E-AEB6-48F0-B028-050081EDED17}"/>
              </a:ext>
            </a:extLst>
          </p:cNvPr>
          <p:cNvSpPr txBox="1"/>
          <p:nvPr/>
        </p:nvSpPr>
        <p:spPr>
          <a:xfrm>
            <a:off x="289555" y="5595961"/>
            <a:ext cx="11612877" cy="1077218"/>
          </a:xfrm>
          <a:prstGeom prst="rect">
            <a:avLst/>
          </a:prstGeom>
          <a:noFill/>
        </p:spPr>
        <p:txBody>
          <a:bodyPr wrap="square">
            <a:spAutoFit/>
          </a:bodyPr>
          <a:lstStyle/>
          <a:p>
            <a:pPr marL="285750" indent="-285750">
              <a:buFont typeface="Wingdings" panose="05000000000000000000" pitchFamily="2" charset="2"/>
              <a:buChar char="q"/>
            </a:pPr>
            <a:r>
              <a:rPr lang="en-US" sz="1600" dirty="0"/>
              <a:t>Statistical NLP, machine learning, and deep learning</a:t>
            </a:r>
          </a:p>
          <a:p>
            <a:r>
              <a:rPr lang="en-US" sz="1600" dirty="0"/>
              <a:t>The earliest NLP applications were hand-coded, rules-based systems that could perform certain NLP tasks, but couldn't easily scale to accommodate a seemingly endless stream of exceptions or the increasing volumes of text and voice data.</a:t>
            </a:r>
            <a:endParaRPr lang="en-IN" sz="1600" dirty="0"/>
          </a:p>
        </p:txBody>
      </p:sp>
      <p:sp>
        <p:nvSpPr>
          <p:cNvPr id="9" name="TextBox 8">
            <a:extLst>
              <a:ext uri="{FF2B5EF4-FFF2-40B4-BE49-F238E27FC236}">
                <a16:creationId xmlns:a16="http://schemas.microsoft.com/office/drawing/2014/main" id="{6DD5EEB3-3ED7-475B-AA73-20A9FCD56884}"/>
              </a:ext>
            </a:extLst>
          </p:cNvPr>
          <p:cNvSpPr txBox="1"/>
          <p:nvPr/>
        </p:nvSpPr>
        <p:spPr>
          <a:xfrm>
            <a:off x="289553" y="3193300"/>
            <a:ext cx="11494059" cy="584775"/>
          </a:xfrm>
          <a:prstGeom prst="rect">
            <a:avLst/>
          </a:prstGeom>
          <a:noFill/>
        </p:spPr>
        <p:txBody>
          <a:bodyPr wrap="square">
            <a:spAutoFit/>
          </a:bodyPr>
          <a:lstStyle/>
          <a:p>
            <a:pPr marL="285750" indent="-285750">
              <a:buFont typeface="Arial" panose="020B0604020202020204" pitchFamily="34" charset="0"/>
              <a:buChar char="•"/>
            </a:pPr>
            <a:r>
              <a:rPr lang="en-US" sz="1600" dirty="0"/>
              <a:t>Session-based music recommender systems specifically try to infer user’s preferences and context using information from a single session.</a:t>
            </a:r>
            <a:endParaRPr lang="en-IN" sz="1600" dirty="0"/>
          </a:p>
        </p:txBody>
      </p:sp>
    </p:spTree>
    <p:extLst>
      <p:ext uri="{BB962C8B-B14F-4D97-AF65-F5344CB8AC3E}">
        <p14:creationId xmlns:p14="http://schemas.microsoft.com/office/powerpoint/2010/main" val="178474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1459E-737C-4B6D-ADB1-EFE5DF8727DF}"/>
              </a:ext>
            </a:extLst>
          </p:cNvPr>
          <p:cNvSpPr txBox="1"/>
          <p:nvPr/>
        </p:nvSpPr>
        <p:spPr>
          <a:xfrm>
            <a:off x="204186" y="306058"/>
            <a:ext cx="11585360" cy="5909310"/>
          </a:xfrm>
          <a:prstGeom prst="rect">
            <a:avLst/>
          </a:prstGeom>
          <a:noFill/>
        </p:spPr>
        <p:txBody>
          <a:bodyPr wrap="square">
            <a:spAutoFit/>
          </a:bodyPr>
          <a:lstStyle/>
          <a:p>
            <a:r>
              <a:rPr lang="en-US" sz="3200" b="1" dirty="0">
                <a:solidFill>
                  <a:schemeClr val="bg1"/>
                </a:solidFill>
              </a:rPr>
              <a:t>		</a:t>
            </a:r>
            <a:r>
              <a:rPr lang="en-US" sz="4000" b="1" dirty="0">
                <a:solidFill>
                  <a:schemeClr val="bg1"/>
                </a:solidFill>
              </a:rPr>
              <a:t>What is natural language processing?</a:t>
            </a:r>
          </a:p>
          <a:p>
            <a:endParaRPr lang="en-US" sz="3200" dirty="0">
              <a:solidFill>
                <a:schemeClr val="bg1"/>
              </a:solidFill>
            </a:endParaRPr>
          </a:p>
          <a:p>
            <a:pPr marL="285750" indent="-285750">
              <a:buFont typeface="Wingdings" panose="05000000000000000000" pitchFamily="2" charset="2"/>
              <a:buChar char="v"/>
            </a:pPr>
            <a:r>
              <a:rPr lang="en-US" dirty="0"/>
              <a:t>Natural language processing (NLP) refers to the branch of computer science—and more specifically, the branch of artificial intelligence or AI—concerned with giving computers the ability to understand text and spoken words in much the same way human beings can.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NLP drives computer programs that translate text from one language to another, respond to spoken commands, and summarize large volumes of text rapidly—even in real time. There’s a good chance you’ve interacted with NLP in the form of voice-operated GPS systems, digital assistants, speech-to-text dictation software, customer service chatbots, and other consumer conveniences. But NLP also plays a growing role in enterprise solutions that help streamline business operations, increase employee productivity, and simplify mission-critical business processes.</a:t>
            </a:r>
            <a:endParaRPr lang="en-IN" dirty="0"/>
          </a:p>
        </p:txBody>
      </p:sp>
    </p:spTree>
    <p:extLst>
      <p:ext uri="{BB962C8B-B14F-4D97-AF65-F5344CB8AC3E}">
        <p14:creationId xmlns:p14="http://schemas.microsoft.com/office/powerpoint/2010/main" val="378437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75C02E-DECC-45A1-BEA9-EB2A84CCEC69}"/>
              </a:ext>
            </a:extLst>
          </p:cNvPr>
          <p:cNvSpPr/>
          <p:nvPr/>
        </p:nvSpPr>
        <p:spPr>
          <a:xfrm>
            <a:off x="444031" y="0"/>
            <a:ext cx="7983276"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Dataset and Features</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extBox 5">
            <a:extLst>
              <a:ext uri="{FF2B5EF4-FFF2-40B4-BE49-F238E27FC236}">
                <a16:creationId xmlns:a16="http://schemas.microsoft.com/office/drawing/2014/main" id="{6DDC3061-3D31-4344-A506-0BCB8AA2B09F}"/>
              </a:ext>
            </a:extLst>
          </p:cNvPr>
          <p:cNvSpPr txBox="1"/>
          <p:nvPr/>
        </p:nvSpPr>
        <p:spPr>
          <a:xfrm>
            <a:off x="444031" y="2619836"/>
            <a:ext cx="11558726" cy="646331"/>
          </a:xfrm>
          <a:prstGeom prst="rect">
            <a:avLst/>
          </a:prstGeom>
          <a:noFill/>
        </p:spPr>
        <p:txBody>
          <a:bodyPr wrap="square">
            <a:spAutoFit/>
          </a:bodyPr>
          <a:lstStyle/>
          <a:p>
            <a:pPr marL="285750" indent="-285750">
              <a:buFont typeface="Wingdings" panose="05000000000000000000" pitchFamily="2" charset="2"/>
              <a:buChar char="ü"/>
            </a:pPr>
            <a:r>
              <a:rPr lang="en-US" dirty="0"/>
              <a:t>We are using the Spotify Sequential Skip Prediction dataset for our project (Brost et al., 2019), which consists of roughly 130 million listening sessions. Each session has at most 20 music tracks</a:t>
            </a:r>
            <a:endParaRPr lang="en-IN" dirty="0"/>
          </a:p>
        </p:txBody>
      </p:sp>
      <p:sp>
        <p:nvSpPr>
          <p:cNvPr id="8" name="TextBox 7">
            <a:extLst>
              <a:ext uri="{FF2B5EF4-FFF2-40B4-BE49-F238E27FC236}">
                <a16:creationId xmlns:a16="http://schemas.microsoft.com/office/drawing/2014/main" id="{76D82EEB-A1A9-4260-9444-929FB7CE23A6}"/>
              </a:ext>
            </a:extLst>
          </p:cNvPr>
          <p:cNvSpPr txBox="1"/>
          <p:nvPr/>
        </p:nvSpPr>
        <p:spPr>
          <a:xfrm>
            <a:off x="444031" y="3429000"/>
            <a:ext cx="11558725" cy="646331"/>
          </a:xfrm>
          <a:prstGeom prst="rect">
            <a:avLst/>
          </a:prstGeom>
          <a:noFill/>
        </p:spPr>
        <p:txBody>
          <a:bodyPr wrap="square">
            <a:spAutoFit/>
          </a:bodyPr>
          <a:lstStyle/>
          <a:p>
            <a:pPr marL="285750" indent="-285750">
              <a:buFont typeface="Wingdings" panose="05000000000000000000" pitchFamily="2" charset="2"/>
              <a:buChar char="ü"/>
            </a:pPr>
            <a:r>
              <a:rPr lang="en-US" dirty="0"/>
              <a:t>All the user behavior features and track ids are provided for the first half of the session, but only the track ids are provided for the second half</a:t>
            </a:r>
            <a:endParaRPr lang="en-IN" dirty="0"/>
          </a:p>
        </p:txBody>
      </p:sp>
      <p:sp>
        <p:nvSpPr>
          <p:cNvPr id="10" name="TextBox 9">
            <a:extLst>
              <a:ext uri="{FF2B5EF4-FFF2-40B4-BE49-F238E27FC236}">
                <a16:creationId xmlns:a16="http://schemas.microsoft.com/office/drawing/2014/main" id="{B419A98C-A3ED-4C99-B18D-913F981054FA}"/>
              </a:ext>
            </a:extLst>
          </p:cNvPr>
          <p:cNvSpPr txBox="1"/>
          <p:nvPr/>
        </p:nvSpPr>
        <p:spPr>
          <a:xfrm>
            <a:off x="5095781" y="4711519"/>
            <a:ext cx="6906975" cy="1477328"/>
          </a:xfrm>
          <a:prstGeom prst="rect">
            <a:avLst/>
          </a:prstGeom>
          <a:noFill/>
        </p:spPr>
        <p:txBody>
          <a:bodyPr wrap="square">
            <a:spAutoFit/>
          </a:bodyPr>
          <a:lstStyle/>
          <a:p>
            <a:pPr marL="285750" indent="-285750">
              <a:buFont typeface="Wingdings" panose="05000000000000000000" pitchFamily="2" charset="2"/>
              <a:buChar char="ü"/>
            </a:pPr>
            <a:r>
              <a:rPr lang="en-US" dirty="0"/>
              <a:t>The track ids are associated with the track’s acoustic features that can be extracted via the Spotify API. The user behavior features consist of actions like whether the user paused, hour of day, etc. and acoustic features consist of data like danceability, tempo, etc.</a:t>
            </a:r>
            <a:endParaRPr lang="en-IN" dirty="0"/>
          </a:p>
        </p:txBody>
      </p:sp>
      <p:pic>
        <p:nvPicPr>
          <p:cNvPr id="12" name="Picture 11">
            <a:extLst>
              <a:ext uri="{FF2B5EF4-FFF2-40B4-BE49-F238E27FC236}">
                <a16:creationId xmlns:a16="http://schemas.microsoft.com/office/drawing/2014/main" id="{722E1772-49A7-4C07-9C34-6EBE109E9A8B}"/>
              </a:ext>
            </a:extLst>
          </p:cNvPr>
          <p:cNvPicPr>
            <a:picLocks noChangeAspect="1"/>
          </p:cNvPicPr>
          <p:nvPr/>
        </p:nvPicPr>
        <p:blipFill>
          <a:blip r:embed="rId2"/>
          <a:stretch>
            <a:fillRect/>
          </a:stretch>
        </p:blipFill>
        <p:spPr>
          <a:xfrm>
            <a:off x="444031" y="4238164"/>
            <a:ext cx="4438536" cy="2424038"/>
          </a:xfrm>
          <a:prstGeom prst="rect">
            <a:avLst/>
          </a:prstGeom>
        </p:spPr>
      </p:pic>
      <p:sp>
        <p:nvSpPr>
          <p:cNvPr id="16" name="TextBox 15">
            <a:extLst>
              <a:ext uri="{FF2B5EF4-FFF2-40B4-BE49-F238E27FC236}">
                <a16:creationId xmlns:a16="http://schemas.microsoft.com/office/drawing/2014/main" id="{D12335A5-B312-44D8-88EB-F3B26A76B427}"/>
              </a:ext>
            </a:extLst>
          </p:cNvPr>
          <p:cNvSpPr txBox="1"/>
          <p:nvPr/>
        </p:nvSpPr>
        <p:spPr>
          <a:xfrm>
            <a:off x="444031" y="1162593"/>
            <a:ext cx="11558724" cy="1200329"/>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bg1"/>
                </a:solidFill>
              </a:rPr>
              <a:t>Dataset:</a:t>
            </a:r>
            <a:r>
              <a:rPr lang="en-US" dirty="0"/>
              <a:t> Spotify Sequential Skip Prediction dataset [2], consisting of roughly 130 million listening sessions with associated user behaviors. Each session consists of multiple music tracks (songs, podcasts, etc.). User interaction features are provided for the first half of the session, but only track ids are provided for the second half. </a:t>
            </a:r>
          </a:p>
        </p:txBody>
      </p:sp>
    </p:spTree>
    <p:extLst>
      <p:ext uri="{BB962C8B-B14F-4D97-AF65-F5344CB8AC3E}">
        <p14:creationId xmlns:p14="http://schemas.microsoft.com/office/powerpoint/2010/main" val="45338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BE8A86-D180-40EF-AB09-5D2084B16986}"/>
              </a:ext>
            </a:extLst>
          </p:cNvPr>
          <p:cNvSpPr txBox="1"/>
          <p:nvPr/>
        </p:nvSpPr>
        <p:spPr>
          <a:xfrm>
            <a:off x="328474" y="923330"/>
            <a:ext cx="11863526" cy="3385542"/>
          </a:xfrm>
          <a:prstGeom prst="rect">
            <a:avLst/>
          </a:prstGeom>
          <a:noFill/>
        </p:spPr>
        <p:txBody>
          <a:bodyPr wrap="square">
            <a:spAutoFit/>
          </a:bodyPr>
          <a:lstStyle/>
          <a:p>
            <a:r>
              <a:rPr lang="en-US" sz="2400" b="1" u="sng" dirty="0">
                <a:solidFill>
                  <a:schemeClr val="bg1"/>
                </a:solidFill>
              </a:rPr>
              <a:t>Pre-Processing:  </a:t>
            </a:r>
          </a:p>
          <a:p>
            <a:endParaRPr lang="en-US" sz="2400" b="1" u="sng" dirty="0">
              <a:solidFill>
                <a:schemeClr val="bg1"/>
              </a:solidFill>
            </a:endParaRPr>
          </a:p>
          <a:p>
            <a:r>
              <a:rPr lang="en-US" dirty="0"/>
              <a:t>Merging user behavior and acoustic features for each track using the track ids. Preprocessing the categorical features into onehot representations and normalized them into (z-score and min/max). This preprocessing created an input track embedding for our model for better prediction. </a:t>
            </a:r>
          </a:p>
          <a:p>
            <a:endParaRPr lang="en-US" sz="2400" dirty="0"/>
          </a:p>
          <a:p>
            <a:r>
              <a:rPr lang="en-US" sz="2400" b="1" u="sng" dirty="0">
                <a:solidFill>
                  <a:schemeClr val="bg1"/>
                </a:solidFill>
              </a:rPr>
              <a:t>Features Details: </a:t>
            </a:r>
          </a:p>
          <a:p>
            <a:endParaRPr lang="en-US" sz="2400" b="1" u="sng" dirty="0">
              <a:solidFill>
                <a:schemeClr val="bg1"/>
              </a:solidFill>
            </a:endParaRPr>
          </a:p>
          <a:p>
            <a:r>
              <a:rPr lang="en-US" dirty="0"/>
              <a:t>We will chose to use ‘skip_2’ as our output label for whether the song was skipped/not skipped since it better represents whether a user likes the track they are on.</a:t>
            </a:r>
            <a:endParaRPr lang="en-IN" dirty="0"/>
          </a:p>
        </p:txBody>
      </p:sp>
      <p:sp>
        <p:nvSpPr>
          <p:cNvPr id="8" name="Rectangle 7">
            <a:extLst>
              <a:ext uri="{FF2B5EF4-FFF2-40B4-BE49-F238E27FC236}">
                <a16:creationId xmlns:a16="http://schemas.microsoft.com/office/drawing/2014/main" id="{328133F0-FF13-4BE9-9B5A-4E4FB74A9185}"/>
              </a:ext>
            </a:extLst>
          </p:cNvPr>
          <p:cNvSpPr/>
          <p:nvPr/>
        </p:nvSpPr>
        <p:spPr>
          <a:xfrm>
            <a:off x="0" y="0"/>
            <a:ext cx="7226424" cy="923330"/>
          </a:xfrm>
          <a:prstGeom prst="rect">
            <a:avLst/>
          </a:prstGeom>
          <a:noFill/>
        </p:spPr>
        <p:txBody>
          <a:bodyPr wrap="square" lIns="91440" tIns="45720" rIns="91440" bIns="45720">
            <a:spAutoFit/>
          </a:bodyPr>
          <a:lstStyle/>
          <a:p>
            <a:pPr algn="ctr"/>
            <a:r>
              <a:rPr lang="en-IN"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Preprocessing</a:t>
            </a:r>
          </a:p>
        </p:txBody>
      </p:sp>
      <p:sp>
        <p:nvSpPr>
          <p:cNvPr id="5" name="TextBox 4">
            <a:extLst>
              <a:ext uri="{FF2B5EF4-FFF2-40B4-BE49-F238E27FC236}">
                <a16:creationId xmlns:a16="http://schemas.microsoft.com/office/drawing/2014/main" id="{3F9FE968-A113-47CD-ACD3-9C0B9D095809}"/>
              </a:ext>
            </a:extLst>
          </p:cNvPr>
          <p:cNvSpPr txBox="1"/>
          <p:nvPr/>
        </p:nvSpPr>
        <p:spPr>
          <a:xfrm>
            <a:off x="328474" y="4468669"/>
            <a:ext cx="11727402" cy="1754326"/>
          </a:xfrm>
          <a:prstGeom prst="rect">
            <a:avLst/>
          </a:prstGeom>
          <a:noFill/>
        </p:spPr>
        <p:txBody>
          <a:bodyPr wrap="square">
            <a:spAutoFit/>
          </a:bodyPr>
          <a:lstStyle/>
          <a:p>
            <a:r>
              <a:rPr lang="en-US" b="1" u="sng" dirty="0">
                <a:solidFill>
                  <a:schemeClr val="bg1"/>
                </a:solidFill>
              </a:rPr>
              <a:t>In the dataset, skipping behavior is classified into four types:</a:t>
            </a:r>
          </a:p>
          <a:p>
            <a:endParaRPr lang="en-US" dirty="0"/>
          </a:p>
          <a:p>
            <a:r>
              <a:rPr lang="en-US" dirty="0"/>
              <a:t>(1) skip_1: Boolean indicating if the track was only played very briefly</a:t>
            </a:r>
          </a:p>
          <a:p>
            <a:r>
              <a:rPr lang="en-US" dirty="0"/>
              <a:t>(2) skip_2: Boolean indicating if the track was only played briefly</a:t>
            </a:r>
          </a:p>
          <a:p>
            <a:r>
              <a:rPr lang="en-US" dirty="0"/>
              <a:t>(3) skip_3: Boolean indicating if most of the track was played</a:t>
            </a:r>
          </a:p>
          <a:p>
            <a:r>
              <a:rPr lang="en-US" dirty="0"/>
              <a:t>(4) not_skipped: Boolean indicating that the track was played in its entirety</a:t>
            </a:r>
            <a:endParaRPr lang="en-IN" dirty="0"/>
          </a:p>
        </p:txBody>
      </p:sp>
    </p:spTree>
    <p:extLst>
      <p:ext uri="{BB962C8B-B14F-4D97-AF65-F5344CB8AC3E}">
        <p14:creationId xmlns:p14="http://schemas.microsoft.com/office/powerpoint/2010/main" val="340450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7A62F6-F43C-47CC-A90F-AEB6181C8B32}"/>
              </a:ext>
            </a:extLst>
          </p:cNvPr>
          <p:cNvSpPr/>
          <p:nvPr/>
        </p:nvSpPr>
        <p:spPr>
          <a:xfrm>
            <a:off x="391726" y="147139"/>
            <a:ext cx="3773790"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Methods</a:t>
            </a:r>
          </a:p>
        </p:txBody>
      </p:sp>
      <p:sp>
        <p:nvSpPr>
          <p:cNvPr id="9" name="TextBox 8">
            <a:extLst>
              <a:ext uri="{FF2B5EF4-FFF2-40B4-BE49-F238E27FC236}">
                <a16:creationId xmlns:a16="http://schemas.microsoft.com/office/drawing/2014/main" id="{87C82E94-2D94-4384-A972-B5391FA138D2}"/>
              </a:ext>
            </a:extLst>
          </p:cNvPr>
          <p:cNvSpPr txBox="1"/>
          <p:nvPr/>
        </p:nvSpPr>
        <p:spPr>
          <a:xfrm>
            <a:off x="391726" y="1163960"/>
            <a:ext cx="6112042" cy="400110"/>
          </a:xfrm>
          <a:prstGeom prst="rect">
            <a:avLst/>
          </a:prstGeom>
          <a:noFill/>
        </p:spPr>
        <p:txBody>
          <a:bodyPr wrap="square">
            <a:spAutoFit/>
          </a:bodyPr>
          <a:lstStyle/>
          <a:p>
            <a:r>
              <a:rPr lang="en-US" sz="2000" b="1" dirty="0">
                <a:solidFill>
                  <a:schemeClr val="bg1"/>
                </a:solidFill>
              </a:rPr>
              <a:t>(A) </a:t>
            </a:r>
            <a:r>
              <a:rPr lang="en-US" sz="2000" b="1" u="sng" dirty="0">
                <a:solidFill>
                  <a:schemeClr val="bg1"/>
                </a:solidFill>
              </a:rPr>
              <a:t>Preliminary Baseline: Gradient Boosted Tree</a:t>
            </a:r>
            <a:endParaRPr lang="en-IN" sz="2000" b="1" u="sng" dirty="0">
              <a:solidFill>
                <a:schemeClr val="bg1"/>
              </a:solidFill>
            </a:endParaRPr>
          </a:p>
        </p:txBody>
      </p:sp>
      <p:sp>
        <p:nvSpPr>
          <p:cNvPr id="11" name="TextBox 10">
            <a:extLst>
              <a:ext uri="{FF2B5EF4-FFF2-40B4-BE49-F238E27FC236}">
                <a16:creationId xmlns:a16="http://schemas.microsoft.com/office/drawing/2014/main" id="{87311A62-EB77-4414-A253-0C30433A8DD1}"/>
              </a:ext>
            </a:extLst>
          </p:cNvPr>
          <p:cNvSpPr txBox="1"/>
          <p:nvPr/>
        </p:nvSpPr>
        <p:spPr>
          <a:xfrm>
            <a:off x="416998" y="1751053"/>
            <a:ext cx="11775002" cy="1323439"/>
          </a:xfrm>
          <a:prstGeom prst="rect">
            <a:avLst/>
          </a:prstGeom>
          <a:noFill/>
        </p:spPr>
        <p:txBody>
          <a:bodyPr wrap="square">
            <a:spAutoFit/>
          </a:bodyPr>
          <a:lstStyle/>
          <a:p>
            <a:r>
              <a:rPr lang="en-US" sz="1600" dirty="0"/>
              <a:t>Gradient Boosted Trees (GBT) algorithm as our baseline because the boosting method in GBT generates predictors sequentially and builds off of previous data (Zhang &amp; Haghani, 2015); i.e. the idea of Gradient Boosted trees is to improve upon the predictions of the first tree in order to build the second tree, and so on. It follows sequence-based classification where we want to build a model for each track we are predicting based on the previous track. Light GBT is used because of its high speed, low memory &amp; capacity of handling large datasets.</a:t>
            </a:r>
            <a:endParaRPr lang="en-IN" sz="1600" dirty="0"/>
          </a:p>
        </p:txBody>
      </p:sp>
      <p:sp>
        <p:nvSpPr>
          <p:cNvPr id="13" name="TextBox 12">
            <a:extLst>
              <a:ext uri="{FF2B5EF4-FFF2-40B4-BE49-F238E27FC236}">
                <a16:creationId xmlns:a16="http://schemas.microsoft.com/office/drawing/2014/main" id="{D3C2E797-8CFB-443A-A291-6817B3290C5C}"/>
              </a:ext>
            </a:extLst>
          </p:cNvPr>
          <p:cNvSpPr txBox="1"/>
          <p:nvPr/>
        </p:nvSpPr>
        <p:spPr>
          <a:xfrm>
            <a:off x="391726" y="3556970"/>
            <a:ext cx="6112042" cy="400110"/>
          </a:xfrm>
          <a:prstGeom prst="rect">
            <a:avLst/>
          </a:prstGeom>
          <a:noFill/>
        </p:spPr>
        <p:txBody>
          <a:bodyPr wrap="square">
            <a:spAutoFit/>
          </a:bodyPr>
          <a:lstStyle/>
          <a:p>
            <a:r>
              <a:rPr lang="en-US" sz="2000" b="1" dirty="0">
                <a:solidFill>
                  <a:schemeClr val="bg1"/>
                </a:solidFill>
              </a:rPr>
              <a:t>(B) </a:t>
            </a:r>
            <a:r>
              <a:rPr lang="en-US" sz="2000" b="1" u="sng" dirty="0">
                <a:solidFill>
                  <a:schemeClr val="bg1"/>
                </a:solidFill>
              </a:rPr>
              <a:t>Recurrent Neural Baselines: LSTM and Bi-LSTM</a:t>
            </a:r>
            <a:endParaRPr lang="en-IN" sz="2000" b="1" u="sng" dirty="0">
              <a:solidFill>
                <a:schemeClr val="bg1"/>
              </a:solidFill>
            </a:endParaRPr>
          </a:p>
        </p:txBody>
      </p:sp>
      <p:sp>
        <p:nvSpPr>
          <p:cNvPr id="15" name="TextBox 14">
            <a:extLst>
              <a:ext uri="{FF2B5EF4-FFF2-40B4-BE49-F238E27FC236}">
                <a16:creationId xmlns:a16="http://schemas.microsoft.com/office/drawing/2014/main" id="{9510FD32-9921-4C3A-8413-B2B426BD4388}"/>
              </a:ext>
            </a:extLst>
          </p:cNvPr>
          <p:cNvSpPr txBox="1"/>
          <p:nvPr/>
        </p:nvSpPr>
        <p:spPr>
          <a:xfrm>
            <a:off x="416998" y="4312528"/>
            <a:ext cx="11277698" cy="923330"/>
          </a:xfrm>
          <a:prstGeom prst="rect">
            <a:avLst/>
          </a:prstGeom>
          <a:noFill/>
        </p:spPr>
        <p:txBody>
          <a:bodyPr wrap="square">
            <a:spAutoFit/>
          </a:bodyPr>
          <a:lstStyle/>
          <a:p>
            <a:r>
              <a:rPr lang="en-US" dirty="0"/>
              <a:t>This architecture uses two separate recurrent neural models, the first to encode the inputs into a single high-dimensional state, and the second to decode the state passed from the encoder towards the defined prediction task.</a:t>
            </a:r>
            <a:endParaRPr lang="en-IN" dirty="0"/>
          </a:p>
        </p:txBody>
      </p:sp>
      <p:sp>
        <p:nvSpPr>
          <p:cNvPr id="17" name="TextBox 16">
            <a:extLst>
              <a:ext uri="{FF2B5EF4-FFF2-40B4-BE49-F238E27FC236}">
                <a16:creationId xmlns:a16="http://schemas.microsoft.com/office/drawing/2014/main" id="{4159F5AD-0E91-41BC-BF5B-3A9744B930C6}"/>
              </a:ext>
            </a:extLst>
          </p:cNvPr>
          <p:cNvSpPr txBox="1"/>
          <p:nvPr/>
        </p:nvSpPr>
        <p:spPr>
          <a:xfrm>
            <a:off x="391726" y="5509790"/>
            <a:ext cx="10244190" cy="646331"/>
          </a:xfrm>
          <a:prstGeom prst="rect">
            <a:avLst/>
          </a:prstGeom>
          <a:noFill/>
        </p:spPr>
        <p:txBody>
          <a:bodyPr wrap="square">
            <a:spAutoFit/>
          </a:bodyPr>
          <a:lstStyle/>
          <a:p>
            <a:r>
              <a:rPr lang="en-US" dirty="0"/>
              <a:t>This encoder-decoder architecture to train and evaluate on our sequence-to-sequence skip prediction task</a:t>
            </a:r>
            <a:endParaRPr lang="en-IN" dirty="0"/>
          </a:p>
        </p:txBody>
      </p:sp>
    </p:spTree>
    <p:extLst>
      <p:ext uri="{BB962C8B-B14F-4D97-AF65-F5344CB8AC3E}">
        <p14:creationId xmlns:p14="http://schemas.microsoft.com/office/powerpoint/2010/main" val="308765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F03FE-2D88-407E-8D7A-6FC6CF7BB879}"/>
              </a:ext>
            </a:extLst>
          </p:cNvPr>
          <p:cNvSpPr txBox="1"/>
          <p:nvPr/>
        </p:nvSpPr>
        <p:spPr>
          <a:xfrm>
            <a:off x="261266" y="164950"/>
            <a:ext cx="6112042" cy="461665"/>
          </a:xfrm>
          <a:prstGeom prst="rect">
            <a:avLst/>
          </a:prstGeom>
          <a:noFill/>
        </p:spPr>
        <p:txBody>
          <a:bodyPr wrap="square">
            <a:spAutoFit/>
          </a:bodyPr>
          <a:lstStyle/>
          <a:p>
            <a:r>
              <a:rPr lang="en-IN" sz="2400" b="1" dirty="0">
                <a:solidFill>
                  <a:schemeClr val="bg1"/>
                </a:solidFill>
              </a:rPr>
              <a:t>(C) </a:t>
            </a:r>
            <a:r>
              <a:rPr lang="en-IN" sz="2400" b="1" u="sng" dirty="0">
                <a:solidFill>
                  <a:schemeClr val="bg1"/>
                </a:solidFill>
              </a:rPr>
              <a:t>Transformer: Traditional NLP Method</a:t>
            </a:r>
          </a:p>
        </p:txBody>
      </p:sp>
      <p:sp>
        <p:nvSpPr>
          <p:cNvPr id="5" name="TextBox 4">
            <a:extLst>
              <a:ext uri="{FF2B5EF4-FFF2-40B4-BE49-F238E27FC236}">
                <a16:creationId xmlns:a16="http://schemas.microsoft.com/office/drawing/2014/main" id="{E6F27DA1-4DFD-456C-A24B-BBDEEE806529}"/>
              </a:ext>
            </a:extLst>
          </p:cNvPr>
          <p:cNvSpPr txBox="1"/>
          <p:nvPr/>
        </p:nvSpPr>
        <p:spPr>
          <a:xfrm>
            <a:off x="296779" y="746890"/>
            <a:ext cx="11895221" cy="861774"/>
          </a:xfrm>
          <a:prstGeom prst="rect">
            <a:avLst/>
          </a:prstGeom>
          <a:noFill/>
        </p:spPr>
        <p:txBody>
          <a:bodyPr wrap="square">
            <a:spAutoFit/>
          </a:bodyPr>
          <a:lstStyle/>
          <a:p>
            <a:r>
              <a:rPr lang="en-US" sz="1600" dirty="0"/>
              <a:t>Transformers were able to learn long and short-range dependencies in a way that LSTMs and RNNs could not, which is especially important in our dataset because when trying to predict skip/no skip for a certain track, it is important to take into account the audio features for all the previous tracks as well as historical skip behavior.</a:t>
            </a:r>
            <a:endParaRPr lang="en-IN" dirty="0"/>
          </a:p>
        </p:txBody>
      </p:sp>
      <p:sp>
        <p:nvSpPr>
          <p:cNvPr id="9" name="TextBox 8">
            <a:extLst>
              <a:ext uri="{FF2B5EF4-FFF2-40B4-BE49-F238E27FC236}">
                <a16:creationId xmlns:a16="http://schemas.microsoft.com/office/drawing/2014/main" id="{B1A34537-7595-423F-85AC-AECCFDE9197A}"/>
              </a:ext>
            </a:extLst>
          </p:cNvPr>
          <p:cNvSpPr txBox="1"/>
          <p:nvPr/>
        </p:nvSpPr>
        <p:spPr>
          <a:xfrm>
            <a:off x="6079957" y="6092885"/>
            <a:ext cx="6112042" cy="369332"/>
          </a:xfrm>
          <a:prstGeom prst="rect">
            <a:avLst/>
          </a:prstGeom>
          <a:noFill/>
        </p:spPr>
        <p:txBody>
          <a:bodyPr wrap="square">
            <a:spAutoFit/>
          </a:bodyPr>
          <a:lstStyle/>
          <a:p>
            <a:r>
              <a:rPr lang="en-US" b="1" dirty="0">
                <a:solidFill>
                  <a:schemeClr val="bg1"/>
                </a:solidFill>
              </a:rPr>
              <a:t>Architecture of Traditional NLP Transformer</a:t>
            </a:r>
            <a:endParaRPr lang="en-IN" b="1" dirty="0">
              <a:solidFill>
                <a:schemeClr val="bg1"/>
              </a:solidFill>
            </a:endParaRPr>
          </a:p>
        </p:txBody>
      </p:sp>
      <p:pic>
        <p:nvPicPr>
          <p:cNvPr id="13" name="Picture 12">
            <a:extLst>
              <a:ext uri="{FF2B5EF4-FFF2-40B4-BE49-F238E27FC236}">
                <a16:creationId xmlns:a16="http://schemas.microsoft.com/office/drawing/2014/main" id="{1F7932DF-A7CE-417F-9498-4B28B2446386}"/>
              </a:ext>
            </a:extLst>
          </p:cNvPr>
          <p:cNvPicPr>
            <a:picLocks noChangeAspect="1"/>
          </p:cNvPicPr>
          <p:nvPr/>
        </p:nvPicPr>
        <p:blipFill>
          <a:blip r:embed="rId2"/>
          <a:stretch>
            <a:fillRect/>
          </a:stretch>
        </p:blipFill>
        <p:spPr>
          <a:xfrm>
            <a:off x="5147180" y="2141671"/>
            <a:ext cx="6744769" cy="3746973"/>
          </a:xfrm>
          <a:prstGeom prst="rect">
            <a:avLst/>
          </a:prstGeom>
        </p:spPr>
      </p:pic>
      <p:sp>
        <p:nvSpPr>
          <p:cNvPr id="15" name="TextBox 14">
            <a:extLst>
              <a:ext uri="{FF2B5EF4-FFF2-40B4-BE49-F238E27FC236}">
                <a16:creationId xmlns:a16="http://schemas.microsoft.com/office/drawing/2014/main" id="{E0CE210A-0162-4DC6-A409-7AA1BED56BE5}"/>
              </a:ext>
            </a:extLst>
          </p:cNvPr>
          <p:cNvSpPr txBox="1"/>
          <p:nvPr/>
        </p:nvSpPr>
        <p:spPr>
          <a:xfrm>
            <a:off x="296778" y="1814791"/>
            <a:ext cx="4248589" cy="4278094"/>
          </a:xfrm>
          <a:prstGeom prst="rect">
            <a:avLst/>
          </a:prstGeom>
          <a:noFill/>
        </p:spPr>
        <p:txBody>
          <a:bodyPr wrap="square">
            <a:spAutoFit/>
          </a:bodyPr>
          <a:lstStyle/>
          <a:p>
            <a:r>
              <a:rPr lang="en-US" sz="1600" b="1" u="sng" dirty="0">
                <a:solidFill>
                  <a:schemeClr val="bg1"/>
                </a:solidFill>
              </a:rPr>
              <a:t>Technique:  </a:t>
            </a:r>
          </a:p>
          <a:p>
            <a:endParaRPr lang="en-US" sz="1600" b="1" u="sng" dirty="0">
              <a:solidFill>
                <a:schemeClr val="bg1"/>
              </a:solidFill>
            </a:endParaRPr>
          </a:p>
          <a:p>
            <a:r>
              <a:rPr lang="en-US" sz="1600" dirty="0"/>
              <a:t>We will develop a meaningful embedding of the user behavior and acoustic features for each track in the entire listening session. The embedding gets passed into our encoder, creating a hidden state, which gets passed into the decoder along with the output target sequence. The output target sequence that gets passed into the decoder is right-shifted by one so that the decoder uses the output prediction of the previous track and properly predicts in-sequence. We added a linear layer at the end of our transformer to map our predictions into our labels space.</a:t>
            </a:r>
            <a:endParaRPr lang="en-IN" sz="1600" dirty="0"/>
          </a:p>
        </p:txBody>
      </p:sp>
    </p:spTree>
    <p:extLst>
      <p:ext uri="{BB962C8B-B14F-4D97-AF65-F5344CB8AC3E}">
        <p14:creationId xmlns:p14="http://schemas.microsoft.com/office/powerpoint/2010/main" val="5536066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1010</TotalTime>
  <Words>3378</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Courier New</vt:lpstr>
      <vt:lpstr>Garamond</vt:lpstr>
      <vt:lpstr>Wingdings</vt:lpstr>
      <vt:lpstr>Wingdings 3</vt:lpstr>
      <vt:lpstr>Slice</vt:lpstr>
      <vt:lpstr>PowerPoint Presentation</vt:lpstr>
      <vt:lpstr>Project Title:   Using NLP techniques to predict song skips on Spotify Application based on sequential user and acoustic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Smith Patra</dc:creator>
  <cp:lastModifiedBy>Prateek Smith Patra</cp:lastModifiedBy>
  <cp:revision>303</cp:revision>
  <dcterms:created xsi:type="dcterms:W3CDTF">2021-10-02T10:43:13Z</dcterms:created>
  <dcterms:modified xsi:type="dcterms:W3CDTF">2021-10-03T11:19:49Z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