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65" r:id="rId2"/>
    <p:sldId id="267" r:id="rId3"/>
    <p:sldId id="268" r:id="rId4"/>
    <p:sldId id="269" r:id="rId5"/>
    <p:sldId id="270" r:id="rId6"/>
    <p:sldId id="271" r:id="rId7"/>
    <p:sldId id="273" r:id="rId8"/>
    <p:sldId id="275" r:id="rId9"/>
    <p:sldId id="274"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Kumar" initials="AK" lastIdx="2" clrIdx="0">
    <p:extLst>
      <p:ext uri="{19B8F6BF-5375-455C-9EA6-DF929625EA0E}">
        <p15:presenceInfo xmlns:p15="http://schemas.microsoft.com/office/powerpoint/2012/main" userId="29506ca07220f2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1226"/>
    <a:srgbClr val="640000"/>
    <a:srgbClr val="990099"/>
    <a:srgbClr val="FFFFFF"/>
    <a:srgbClr val="701E2C"/>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92" d="100"/>
          <a:sy n="92" d="100"/>
        </p:scale>
        <p:origin x="197" y="72"/>
      </p:cViewPr>
      <p:guideLst/>
    </p:cSldViewPr>
  </p:slideViewPr>
  <p:notesTextViewPr>
    <p:cViewPr>
      <p:scale>
        <a:sx n="1" d="1"/>
        <a:sy n="1" d="1"/>
      </p:scale>
      <p:origin x="0" y="0"/>
    </p:cViewPr>
  </p:notesTextViewPr>
  <p:notesViewPr>
    <p:cSldViewPr snapToGrid="0">
      <p:cViewPr varScale="1">
        <p:scale>
          <a:sx n="70" d="100"/>
          <a:sy n="70" d="100"/>
        </p:scale>
        <p:origin x="304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8A52F7-0097-4336-94A2-AF4638EE90A9}" type="datetimeFigureOut">
              <a:rPr lang="en-IN" smtClean="0"/>
              <a:t>25-11-2019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17322-FF2E-46F0-9420-A3AB13A28FE3}" type="slidenum">
              <a:rPr lang="en-IN" smtClean="0"/>
              <a:t>‹#›</a:t>
            </a:fld>
            <a:endParaRPr lang="en-IN"/>
          </a:p>
        </p:txBody>
      </p:sp>
    </p:spTree>
    <p:extLst>
      <p:ext uri="{BB962C8B-B14F-4D97-AF65-F5344CB8AC3E}">
        <p14:creationId xmlns:p14="http://schemas.microsoft.com/office/powerpoint/2010/main" val="16834368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3804-05EF-4863-B880-321A9A83A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964541-9898-4F53-8A79-20EBE293F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EACAF0-7655-488B-B0EA-7DE9F6E3027D}"/>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5" name="Footer Placeholder 4">
            <a:extLst>
              <a:ext uri="{FF2B5EF4-FFF2-40B4-BE49-F238E27FC236}">
                <a16:creationId xmlns:a16="http://schemas.microsoft.com/office/drawing/2014/main" id="{BF6BBEBC-7E57-4A1B-9485-E960F0CC4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5F855D-DFD0-42E3-9B4C-FB6EB56BA3D4}"/>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295367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AE1C-CA32-4026-8007-5B5E84AE6E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A0747E-AA43-4CA8-8C2F-8EB7A98064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0B76D-354A-46BE-B0B3-F0A4788E032B}"/>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5" name="Footer Placeholder 4">
            <a:extLst>
              <a:ext uri="{FF2B5EF4-FFF2-40B4-BE49-F238E27FC236}">
                <a16:creationId xmlns:a16="http://schemas.microsoft.com/office/drawing/2014/main" id="{946496E7-6206-473F-A945-8BEE7DB2B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A3B5B-CBEF-424D-87CD-1E02F842927F}"/>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351957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EFF7A-8553-4729-AC59-445AE90DAE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D59CBF-F310-4625-9EB5-EDFFD77025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7E9C6-320C-4F9C-9D96-880487656FDF}"/>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5" name="Footer Placeholder 4">
            <a:extLst>
              <a:ext uri="{FF2B5EF4-FFF2-40B4-BE49-F238E27FC236}">
                <a16:creationId xmlns:a16="http://schemas.microsoft.com/office/drawing/2014/main" id="{91917B6B-A762-4BFC-A9B6-E6E235AB2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F0735-711E-4639-ABBA-BD4C78E0C0AB}"/>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154312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17AD-352C-4FB7-ABA8-4DA636696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124489-158C-47E1-BD8A-C2723B4F3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8F0C42-67D4-4BF2-BA36-677AB4DF5A1C}"/>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5" name="Footer Placeholder 4">
            <a:extLst>
              <a:ext uri="{FF2B5EF4-FFF2-40B4-BE49-F238E27FC236}">
                <a16:creationId xmlns:a16="http://schemas.microsoft.com/office/drawing/2014/main" id="{AA0D3197-5D0A-4FFA-80FF-7271DEC91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33CB0-146F-42AC-BAFE-7C3E5450C2C5}"/>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136259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7D96-5D49-4C0C-8683-9222ABD53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9B0F99-3814-47C5-8B25-943F5FA90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183E1-17F3-4E04-ADA9-0831C2A40778}"/>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5" name="Footer Placeholder 4">
            <a:extLst>
              <a:ext uri="{FF2B5EF4-FFF2-40B4-BE49-F238E27FC236}">
                <a16:creationId xmlns:a16="http://schemas.microsoft.com/office/drawing/2014/main" id="{79AFCBBE-89A9-45BD-A3DE-2344CE8CB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96DC4-8CA3-4320-889F-B5D567883CA8}"/>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219008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96F8-C1DC-4638-A792-2286F3024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6D2FFA-DB8A-4839-A38F-541C91EE4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040C5D-A163-4AB3-99EE-A2D8A3570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5EE8F7-E4ED-42E9-AA77-CC0663BDF618}"/>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6" name="Footer Placeholder 5">
            <a:extLst>
              <a:ext uri="{FF2B5EF4-FFF2-40B4-BE49-F238E27FC236}">
                <a16:creationId xmlns:a16="http://schemas.microsoft.com/office/drawing/2014/main" id="{92F2A182-C1DC-415D-A9F1-5A3BE5DBF6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B02EA-1D05-4F39-976B-3A68EECF04DA}"/>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362754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92F3-2725-4475-98E6-139D7BDEA7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0A055F-76C3-4C9C-8FC9-0F5FA2C5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C5C8B-08B9-4724-A27C-ADC44E36A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FC0603-B161-4CBA-BC7F-673B6A64C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B098D-CD13-4CDD-87A8-008911654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91E07D-E279-4DE2-9D8F-7F2D5678A775}"/>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8" name="Footer Placeholder 7">
            <a:extLst>
              <a:ext uri="{FF2B5EF4-FFF2-40B4-BE49-F238E27FC236}">
                <a16:creationId xmlns:a16="http://schemas.microsoft.com/office/drawing/2014/main" id="{606BB007-3555-4249-B9ED-B2E2915D71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F2C75B-2DAE-40CC-B0DE-DA290A67C6F9}"/>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321945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A7CE-52A5-43A2-8806-CB9196D861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F5E916-36C5-462F-9E5C-C140E4B9CB86}"/>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4" name="Footer Placeholder 3">
            <a:extLst>
              <a:ext uri="{FF2B5EF4-FFF2-40B4-BE49-F238E27FC236}">
                <a16:creationId xmlns:a16="http://schemas.microsoft.com/office/drawing/2014/main" id="{5181D764-338A-42A7-A736-14741A4E2A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86FD02-3A22-495A-B78C-ACF0F72FFC3E}"/>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5673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7AB94-1F93-4558-BBC4-A84989398C12}"/>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3" name="Footer Placeholder 2">
            <a:extLst>
              <a:ext uri="{FF2B5EF4-FFF2-40B4-BE49-F238E27FC236}">
                <a16:creationId xmlns:a16="http://schemas.microsoft.com/office/drawing/2014/main" id="{7AB8B7CC-BA81-4B6A-894C-CFD7532FA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DF12AB-CC7C-40A3-B108-28C9E63E752D}"/>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170556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E85B-E37B-493A-A5AE-AFE898E46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DE22E1-6177-4505-8487-B7EAC0896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E71379-B80E-419A-9149-A3522B010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E37E7-6058-4894-BA9A-4688A42F8527}"/>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6" name="Footer Placeholder 5">
            <a:extLst>
              <a:ext uri="{FF2B5EF4-FFF2-40B4-BE49-F238E27FC236}">
                <a16:creationId xmlns:a16="http://schemas.microsoft.com/office/drawing/2014/main" id="{46DDBA3A-D8C4-478E-B96A-8B0CFAFC2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4B671-9312-4737-9FA9-37044B2F7F51}"/>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76747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2C82-0369-4B1C-BB66-49CA14D59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3F031-26D6-471F-9340-8048E4D70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5A3CB9-3BFD-44AC-880A-4BAAAF96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2ECA1-0212-4EBE-9B62-7782D6409469}"/>
              </a:ext>
            </a:extLst>
          </p:cNvPr>
          <p:cNvSpPr>
            <a:spLocks noGrp="1"/>
          </p:cNvSpPr>
          <p:nvPr>
            <p:ph type="dt" sz="half" idx="10"/>
          </p:nvPr>
        </p:nvSpPr>
        <p:spPr/>
        <p:txBody>
          <a:bodyPr/>
          <a:lstStyle/>
          <a:p>
            <a:fld id="{248CFAE4-3105-4AE9-AD19-B7E2F6FF12C5}" type="datetimeFigureOut">
              <a:rPr lang="en-IN" smtClean="0"/>
              <a:t>25-11-2019</a:t>
            </a:fld>
            <a:endParaRPr lang="en-IN"/>
          </a:p>
        </p:txBody>
      </p:sp>
      <p:sp>
        <p:nvSpPr>
          <p:cNvPr id="6" name="Footer Placeholder 5">
            <a:extLst>
              <a:ext uri="{FF2B5EF4-FFF2-40B4-BE49-F238E27FC236}">
                <a16:creationId xmlns:a16="http://schemas.microsoft.com/office/drawing/2014/main" id="{B2482316-3B52-4F17-93CA-9CB66263D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5562F5-D9D2-412D-920C-0297A761F705}"/>
              </a:ext>
            </a:extLst>
          </p:cNvPr>
          <p:cNvSpPr>
            <a:spLocks noGrp="1"/>
          </p:cNvSpPr>
          <p:nvPr>
            <p:ph type="sldNum" sz="quarter" idx="12"/>
          </p:nvPr>
        </p:nvSpPr>
        <p:spPr/>
        <p:txBody>
          <a:bodyPr/>
          <a:lstStyle/>
          <a:p>
            <a:fld id="{8983C7FD-7D13-4AF9-B98D-F8D3253AD6E3}" type="slidenum">
              <a:rPr lang="en-IN" smtClean="0"/>
              <a:t>‹#›</a:t>
            </a:fld>
            <a:endParaRPr lang="en-IN"/>
          </a:p>
        </p:txBody>
      </p:sp>
    </p:spTree>
    <p:extLst>
      <p:ext uri="{BB962C8B-B14F-4D97-AF65-F5344CB8AC3E}">
        <p14:creationId xmlns:p14="http://schemas.microsoft.com/office/powerpoint/2010/main" val="168654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FC5F1-AB0B-4457-9E36-35F9423B2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097BA-4D5C-48C0-B446-3A356758C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23AD8-5BEA-44BE-A4AC-CDD448D4E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CFAE4-3105-4AE9-AD19-B7E2F6FF12C5}" type="datetimeFigureOut">
              <a:rPr lang="en-IN" smtClean="0"/>
              <a:t>25-11-2019</a:t>
            </a:fld>
            <a:endParaRPr lang="en-IN"/>
          </a:p>
        </p:txBody>
      </p:sp>
      <p:sp>
        <p:nvSpPr>
          <p:cNvPr id="5" name="Footer Placeholder 4">
            <a:extLst>
              <a:ext uri="{FF2B5EF4-FFF2-40B4-BE49-F238E27FC236}">
                <a16:creationId xmlns:a16="http://schemas.microsoft.com/office/drawing/2014/main" id="{09988177-9099-4580-9691-04E4B2B2F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2B2CDA-73C6-4883-A308-E0E282BAF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3C7FD-7D13-4AF9-B98D-F8D3253AD6E3}" type="slidenum">
              <a:rPr lang="en-IN" smtClean="0"/>
              <a:t>‹#›</a:t>
            </a:fld>
            <a:endParaRPr lang="en-IN"/>
          </a:p>
        </p:txBody>
      </p:sp>
    </p:spTree>
    <p:extLst>
      <p:ext uri="{BB962C8B-B14F-4D97-AF65-F5344CB8AC3E}">
        <p14:creationId xmlns:p14="http://schemas.microsoft.com/office/powerpoint/2010/main" val="78804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1/12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026231" y="1158240"/>
            <a:ext cx="8426409" cy="461665"/>
          </a:xfrm>
          <a:prstGeom prst="rect">
            <a:avLst/>
          </a:prstGeom>
          <a:solidFill>
            <a:schemeClr val="accent3">
              <a:lumMod val="20000"/>
              <a:lumOff val="80000"/>
            </a:schemeClr>
          </a:solidFill>
        </p:spPr>
        <p:txBody>
          <a:bodyPr wrap="none" rtlCol="0">
            <a:spAutoFit/>
          </a:bodyPr>
          <a:lstStyle/>
          <a:p>
            <a:r>
              <a:rPr lang="en-IN" sz="2400" dirty="0">
                <a:latin typeface="Times New Roman" panose="02020603050405020304" pitchFamily="18" charset="0"/>
                <a:cs typeface="Times New Roman" panose="02020603050405020304" pitchFamily="18" charset="0"/>
              </a:rPr>
              <a:t>Volumetric Locking And Its Alleviation In Finite Element Analysis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183" y="1889330"/>
            <a:ext cx="2005631" cy="2027411"/>
          </a:xfrm>
          <a:prstGeom prst="rect">
            <a:avLst/>
          </a:prstGeom>
        </p:spPr>
      </p:pic>
      <p:sp>
        <p:nvSpPr>
          <p:cNvPr id="11" name="TextBox 10"/>
          <p:cNvSpPr txBox="1"/>
          <p:nvPr/>
        </p:nvSpPr>
        <p:spPr>
          <a:xfrm flipH="1">
            <a:off x="4885280" y="4040162"/>
            <a:ext cx="2377440"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Under the guidance of</a:t>
            </a:r>
          </a:p>
          <a:p>
            <a:pPr algn="ctr"/>
            <a:r>
              <a:rPr lang="en-IN" dirty="0">
                <a:latin typeface="Times New Roman" panose="02020603050405020304" pitchFamily="18" charset="0"/>
                <a:cs typeface="Times New Roman" panose="02020603050405020304" pitchFamily="18" charset="0"/>
              </a:rPr>
              <a:t>Prof. Dr. M.M.Jogelekar</a:t>
            </a:r>
          </a:p>
        </p:txBody>
      </p:sp>
      <p:sp>
        <p:nvSpPr>
          <p:cNvPr id="12" name="TextBox 11"/>
          <p:cNvSpPr txBox="1"/>
          <p:nvPr/>
        </p:nvSpPr>
        <p:spPr>
          <a:xfrm>
            <a:off x="4746169" y="5091672"/>
            <a:ext cx="2655663" cy="923330"/>
          </a:xfrm>
          <a:prstGeom prst="rect">
            <a:avLst/>
          </a:prstGeom>
          <a:noFill/>
        </p:spPr>
        <p:txBody>
          <a:bodyPr wrap="none" rtlCol="0">
            <a:spAutoFit/>
          </a:bodyPr>
          <a:lstStyle/>
          <a:p>
            <a:pPr algn="ctr"/>
            <a:r>
              <a:rPr lang="en-IN" dirty="0">
                <a:latin typeface="Times New Roman" panose="02020603050405020304" pitchFamily="18" charset="0"/>
                <a:cs typeface="Times New Roman" panose="02020603050405020304" pitchFamily="18" charset="0"/>
              </a:rPr>
              <a:t>Ankur Gaur (19538004)</a:t>
            </a:r>
          </a:p>
          <a:p>
            <a:pPr algn="ctr"/>
            <a:r>
              <a:rPr lang="en-IN" dirty="0">
                <a:latin typeface="Times New Roman" panose="02020603050405020304" pitchFamily="18" charset="0"/>
                <a:cs typeface="Times New Roman" panose="02020603050405020304" pitchFamily="18" charset="0"/>
              </a:rPr>
              <a:t>Arun Kumar (19538005)</a:t>
            </a:r>
          </a:p>
          <a:p>
            <a:pPr algn="ctr"/>
            <a:r>
              <a:rPr lang="en-IN" dirty="0">
                <a:latin typeface="Times New Roman" panose="02020603050405020304" pitchFamily="18" charset="0"/>
                <a:cs typeface="Times New Roman" panose="02020603050405020304" pitchFamily="18" charset="0"/>
              </a:rPr>
              <a:t>Prateek Pawar (19538009)</a:t>
            </a:r>
          </a:p>
        </p:txBody>
      </p:sp>
    </p:spTree>
    <p:extLst>
      <p:ext uri="{BB962C8B-B14F-4D97-AF65-F5344CB8AC3E}">
        <p14:creationId xmlns:p14="http://schemas.microsoft.com/office/powerpoint/2010/main" val="46602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10/12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Development Framework : </a:t>
            </a:r>
            <a:r>
              <a:rPr lang="en-US" sz="2400" dirty="0">
                <a:solidFill>
                  <a:srgbClr val="C00000"/>
                </a:solidFill>
                <a:latin typeface="Times New Roman" panose="02020603050405020304" pitchFamily="18" charset="0"/>
                <a:cs typeface="Times New Roman" panose="02020603050405020304" pitchFamily="18" charset="0"/>
              </a:rPr>
              <a:t>Reduced Point Integration Method </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9585" y="1221027"/>
            <a:ext cx="1024389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Reduced Point Integration method, integrating deviatoric part of strain energy with 2x2 point gauss quadrature integration method and hydrostatic part of strain energy using single gauss point quadrature integration method. </a:t>
            </a:r>
          </a:p>
          <a:p>
            <a:r>
              <a:rPr lang="en-US" dirty="0">
                <a:latin typeface="Times New Roman" panose="02020603050405020304" pitchFamily="18" charset="0"/>
                <a:cs typeface="Times New Roman" panose="02020603050405020304" pitchFamily="18" charset="0"/>
              </a:rPr>
              <a:t>The values of displacement for analytical and reduced integration finite element method are obtained as,</a:t>
            </a:r>
            <a:endParaRPr lang="en-IN"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2"/>
          <a:stretch>
            <a:fillRect/>
          </a:stretch>
        </p:blipFill>
        <p:spPr>
          <a:xfrm>
            <a:off x="2111433" y="2344189"/>
            <a:ext cx="6932814" cy="3940238"/>
          </a:xfrm>
          <a:prstGeom prst="rect">
            <a:avLst/>
          </a:prstGeom>
        </p:spPr>
      </p:pic>
      <p:sp>
        <p:nvSpPr>
          <p:cNvPr id="15" name="TextBox 14"/>
          <p:cNvSpPr txBox="1"/>
          <p:nvPr/>
        </p:nvSpPr>
        <p:spPr>
          <a:xfrm>
            <a:off x="6836062" y="4541520"/>
            <a:ext cx="461587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Displacements on nodes when full integration method is used along with analytical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85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11/12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latin typeface="Times New Roman" panose="02020603050405020304" pitchFamily="18" charset="0"/>
                <a:cs typeface="Times New Roman" panose="02020603050405020304" pitchFamily="18" charset="0"/>
              </a:rPr>
              <a:t>Conclusion : </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56457" y="1729047"/>
            <a:ext cx="1061535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the standard fully integrated finite elements will lock in the incompressible limit, and some elements show very poor performance even for Poisson’s ratios as small as 0.45.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Because most materials have Poisson’s ratios around 0.3 or less, so the standard elements can be used for most linear elasticity and small strain plasticity problems.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model rubbers, or to solve problems involving large plastic strains, the elements must be redesigned to avoid locking.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Reduced integration is the simplest way to avoid locking</a:t>
            </a:r>
            <a:r>
              <a:rPr lang="en-IN" dirty="0">
                <a:latin typeface="Times New Roman" panose="02020603050405020304" pitchFamily="18" charset="0"/>
                <a:cs typeface="Times New Roman" panose="02020603050405020304" pitchFamily="18" charset="0"/>
              </a:rPr>
              <a:t> because the </a:t>
            </a:r>
            <a:r>
              <a:rPr lang="en-US" dirty="0">
                <a:latin typeface="Times New Roman" panose="02020603050405020304" pitchFamily="18" charset="0"/>
                <a:cs typeface="Times New Roman" panose="02020603050405020304" pitchFamily="18" charset="0"/>
              </a:rPr>
              <a:t>fully integrated elements cannot make the strain field volume preserving at all the integration </a:t>
            </a:r>
            <a:r>
              <a:rPr lang="en-IN" dirty="0">
                <a:latin typeface="Times New Roman" panose="02020603050405020304" pitchFamily="18" charset="0"/>
                <a:cs typeface="Times New Roman" panose="02020603050405020304" pitchFamily="18" charset="0"/>
              </a:rPr>
              <a:t>points.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Reduced integration usually means that the element stiffness is integrated using an integration scheme that is one order less accurate than the standard scheme.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97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12/12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rgbClr val="C00000"/>
                </a:solidFill>
                <a:latin typeface="Times New Roman" panose="02020603050405020304" pitchFamily="18" charset="0"/>
                <a:cs typeface="Times New Roman" panose="02020603050405020304" pitchFamily="18" charset="0"/>
              </a:rPr>
              <a:t>Refrences</a:t>
            </a:r>
            <a:r>
              <a:rPr lang="en-US" sz="2400" dirty="0">
                <a:solidFill>
                  <a:srgbClr val="C00000"/>
                </a:solidFill>
                <a:latin typeface="Times New Roman" panose="02020603050405020304" pitchFamily="18" charset="0"/>
                <a:cs typeface="Times New Roman" panose="02020603050405020304" pitchFamily="18" charset="0"/>
              </a:rPr>
              <a:t> : </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87009" y="1625917"/>
            <a:ext cx="10742108"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  Bower, Allan F, “Applied mechanics of solids”, CRC Press (2010)., Ch. 8, pp. 530-540.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Seshu</a:t>
            </a:r>
            <a:r>
              <a:rPr lang="en-US" dirty="0">
                <a:latin typeface="Times New Roman" panose="02020603050405020304" pitchFamily="18" charset="0"/>
                <a:cs typeface="Times New Roman" panose="02020603050405020304" pitchFamily="18" charset="0"/>
              </a:rPr>
              <a:t>, P., “Textbook of Finite Element Analysis ”, PHI Learning Private Limited (2012)., Ch. 4, pp. 145-231.</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Srinath</a:t>
            </a:r>
            <a:r>
              <a:rPr lang="en-US" dirty="0">
                <a:latin typeface="Times New Roman" panose="02020603050405020304" pitchFamily="18" charset="0"/>
                <a:cs typeface="Times New Roman" panose="02020603050405020304" pitchFamily="18" charset="0"/>
              </a:rPr>
              <a:t> L S, “Advanced Mechanics of solids”, Tata McGraw-Hill (2009), Ch. 1, pp. 1-63.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57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2/12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68396"/>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1379373" y="1523076"/>
            <a:ext cx="9433252" cy="646331"/>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 Alleviation of volumetric locking which occurs due to </a:t>
            </a:r>
            <a:r>
              <a:rPr lang="en-US" dirty="0">
                <a:latin typeface="Times New Roman" panose="02020603050405020304" pitchFamily="18" charset="0"/>
                <a:cs typeface="Times New Roman" panose="02020603050405020304" pitchFamily="18" charset="0"/>
              </a:rPr>
              <a:t>ill-conditioned system of finite element equations in a 2D plate(plane stress condition) using reduced point integration scheme.</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79373" y="2404534"/>
            <a:ext cx="9068494" cy="3693319"/>
          </a:xfrm>
          <a:prstGeom prst="rect">
            <a:avLst/>
          </a:prstGeom>
          <a:solidFill>
            <a:schemeClr val="accent3">
              <a:lumMod val="20000"/>
              <a:lumOff val="80000"/>
            </a:schemeClr>
          </a:solidFill>
        </p:spPr>
        <p:txBody>
          <a:bodyPr wrap="square" rtlCol="0">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What is Locking?</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Finite elements are said to “lock” if they exhibit an unphysically stiff response to deformation.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Locking can occur for many different reasons as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governing equations which are trying to solve are poorly conditioned, which leads to an ill-conditioned system of finite element equations.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element interpolation functions are unable to approximate accurately the strain distribution in the solid, so the solution converges very slowly as the mesh size is reduced.</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certain element formulations (especially beam, plate, and shell elements), displacements and their derivatives are interpolated separately. Locking can occur in these elements if the interpolation functions for displacements and their derivatives are not consistent. </a:t>
            </a:r>
          </a:p>
          <a:p>
            <a:pPr algn="just"/>
            <a:endParaRPr lang="en-IN" dirty="0"/>
          </a:p>
        </p:txBody>
      </p:sp>
    </p:spTree>
    <p:extLst>
      <p:ext uri="{BB962C8B-B14F-4D97-AF65-F5344CB8AC3E}">
        <p14:creationId xmlns:p14="http://schemas.microsoft.com/office/powerpoint/2010/main" val="221581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93505"/>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3/12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Introduction</a:t>
            </a:r>
          </a:p>
        </p:txBody>
      </p:sp>
      <mc:AlternateContent xmlns:mc="http://schemas.openxmlformats.org/markup-compatibility/2006">
        <mc:Choice xmlns:a14="http://schemas.microsoft.com/office/drawing/2010/main" Requires="a14">
          <p:sp>
            <p:nvSpPr>
              <p:cNvPr id="5" name="TextBox 4"/>
              <p:cNvSpPr txBox="1"/>
              <p:nvPr/>
            </p:nvSpPr>
            <p:spPr>
              <a:xfrm>
                <a:off x="2006137" y="1856751"/>
                <a:ext cx="8179723" cy="3139321"/>
              </a:xfrm>
              <a:prstGeom prst="rect">
                <a:avLst/>
              </a:prstGeom>
              <a:noFill/>
            </p:spPr>
            <p:txBody>
              <a:bodyPr wrap="square" rtlCol="0">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What is Volumetric Locking?</a:t>
                </a:r>
              </a:p>
              <a:p>
                <a:pPr algn="just"/>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When displacements analysed for a 2D or 3D loaded structural element using </a:t>
                </a:r>
                <a:r>
                  <a:rPr lang="en-US" dirty="0">
                    <a:latin typeface="Times New Roman" panose="02020603050405020304" pitchFamily="18" charset="0"/>
                    <a:cs typeface="Times New Roman" panose="02020603050405020304" pitchFamily="18" charset="0"/>
                  </a:rPr>
                  <a:t>finite element solution with standard four-</a:t>
                </a:r>
                <a:r>
                  <a:rPr lang="en-US" dirty="0" err="1">
                    <a:latin typeface="Times New Roman" panose="02020603050405020304" pitchFamily="18" charset="0"/>
                    <a:cs typeface="Times New Roman" panose="02020603050405020304" pitchFamily="18" charset="0"/>
                  </a:rPr>
                  <a:t>noded</a:t>
                </a:r>
                <a:r>
                  <a:rPr lang="en-US" dirty="0">
                    <a:latin typeface="Times New Roman" panose="02020603050405020304" pitchFamily="18" charset="0"/>
                    <a:cs typeface="Times New Roman" panose="02020603050405020304" pitchFamily="18" charset="0"/>
                  </a:rPr>
                  <a:t> plane stress quadrilateral element, </a:t>
                </a:r>
                <a:r>
                  <a:rPr lang="en-IN" dirty="0">
                    <a:latin typeface="Times New Roman" panose="02020603050405020304" pitchFamily="18" charset="0"/>
                    <a:cs typeface="Times New Roman" panose="02020603050405020304" pitchFamily="18" charset="0"/>
                  </a:rPr>
                  <a:t>it is observed that analytical and finite element solution </a:t>
                </a:r>
                <a:r>
                  <a:rPr lang="en-US" dirty="0">
                    <a:latin typeface="Times New Roman" panose="02020603050405020304" pitchFamily="18" charset="0"/>
                    <a:cs typeface="Times New Roman" panose="02020603050405020304" pitchFamily="18" charset="0"/>
                  </a:rPr>
                  <a:t>agree well for </a:t>
                </a:r>
                <a14:m>
                  <m:oMath xmlns:m="http://schemas.openxmlformats.org/officeDocument/2006/math">
                    <m:r>
                      <a:rPr lang="en-US" i="1">
                        <a:latin typeface="Cambria Math" panose="02040503050406030204" pitchFamily="18" charset="0"/>
                      </a:rPr>
                      <m:t>𝜈</m:t>
                    </m:r>
                    <m:r>
                      <a:rPr lang="en-US"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0.3, but the finite element solution grossly underestimates the displacements as Poisson’s ratio is increased toward 0.5 (material is incompressible limit  </a:t>
                </a:r>
                <a14:m>
                  <m:oMath xmlns:m="http://schemas.openxmlformats.org/officeDocument/2006/math">
                    <m:r>
                      <a:rPr lang="en-US" i="1" smtClean="0">
                        <a:latin typeface="Cambria Math" panose="02040503050406030204" pitchFamily="18" charset="0"/>
                      </a:rPr>
                      <m:t>𝜈</m:t>
                    </m:r>
                    <m:r>
                      <a:rPr lang="en-IN"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0.5) In this limit, the finite element displacements tend to zero, this is known as “volumetric locking.”</a:t>
                </a:r>
                <a:endParaRPr lang="en-IN" dirty="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006137" y="1856751"/>
                <a:ext cx="8179723" cy="3139321"/>
              </a:xfrm>
              <a:prstGeom prst="rect">
                <a:avLst/>
              </a:prstGeom>
              <a:blipFill>
                <a:blip r:embed="rId2"/>
                <a:stretch>
                  <a:fillRect l="-596" t="-1165" r="-671" b="-583"/>
                </a:stretch>
              </a:blipFill>
            </p:spPr>
            <p:txBody>
              <a:bodyPr/>
              <a:lstStyle/>
              <a:p>
                <a:r>
                  <a:rPr lang="en-IN">
                    <a:noFill/>
                  </a:rPr>
                  <a:t> </a:t>
                </a:r>
              </a:p>
            </p:txBody>
          </p:sp>
        </mc:Fallback>
      </mc:AlternateContent>
    </p:spTree>
    <p:extLst>
      <p:ext uri="{BB962C8B-B14F-4D97-AF65-F5344CB8AC3E}">
        <p14:creationId xmlns:p14="http://schemas.microsoft.com/office/powerpoint/2010/main" val="10120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4/12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Introduction</a:t>
            </a:r>
          </a:p>
        </p:txBody>
      </p:sp>
      <p:pic>
        <p:nvPicPr>
          <p:cNvPr id="7" name="Picture 6"/>
          <p:cNvPicPr>
            <a:picLocks noChangeAspect="1"/>
          </p:cNvPicPr>
          <p:nvPr/>
        </p:nvPicPr>
        <p:blipFill>
          <a:blip r:embed="rId2"/>
          <a:stretch>
            <a:fillRect/>
          </a:stretch>
        </p:blipFill>
        <p:spPr>
          <a:xfrm>
            <a:off x="1420438" y="1881926"/>
            <a:ext cx="3908019" cy="3619999"/>
          </a:xfrm>
          <a:prstGeom prst="rect">
            <a:avLst/>
          </a:prstGeom>
        </p:spPr>
      </p:pic>
      <p:pic>
        <p:nvPicPr>
          <p:cNvPr id="3" name="Picture 2"/>
          <p:cNvPicPr>
            <a:picLocks noChangeAspect="1"/>
          </p:cNvPicPr>
          <p:nvPr/>
        </p:nvPicPr>
        <p:blipFill>
          <a:blip r:embed="rId3"/>
          <a:stretch>
            <a:fillRect/>
          </a:stretch>
        </p:blipFill>
        <p:spPr>
          <a:xfrm>
            <a:off x="6599258" y="1881926"/>
            <a:ext cx="3799955" cy="3558599"/>
          </a:xfrm>
          <a:prstGeom prst="rect">
            <a:avLst/>
          </a:prstGeom>
        </p:spPr>
      </p:pic>
    </p:spTree>
    <p:extLst>
      <p:ext uri="{BB962C8B-B14F-4D97-AF65-F5344CB8AC3E}">
        <p14:creationId xmlns:p14="http://schemas.microsoft.com/office/powerpoint/2010/main" val="306505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5/12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Development Framework</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31766" y="1521228"/>
            <a:ext cx="769758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C00000"/>
                </a:solidFill>
                <a:latin typeface="Times New Roman" panose="02020603050405020304" pitchFamily="18" charset="0"/>
                <a:cs typeface="Times New Roman" panose="02020603050405020304" pitchFamily="18" charset="0"/>
              </a:rPr>
              <a:t>Problem Description : 2D Plate subjected to uniform loading</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2329001"/>
            <a:ext cx="5360195" cy="3441034"/>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5360193" y="2295192"/>
                <a:ext cx="4161524" cy="1754326"/>
              </a:xfrm>
              <a:prstGeom prst="rect">
                <a:avLst/>
              </a:prstGeom>
              <a:noFill/>
            </p:spPr>
            <p:txBody>
              <a:bodyPr wrap="non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Parameters:</a:t>
                </a:r>
              </a:p>
              <a:p>
                <a:r>
                  <a:rPr lang="en-US" dirty="0">
                    <a:latin typeface="Times New Roman" panose="02020603050405020304" pitchFamily="18" charset="0"/>
                    <a:cs typeface="Times New Roman" panose="02020603050405020304" pitchFamily="18" charset="0"/>
                  </a:rPr>
                  <a:t>     Modulus of Elasticity(E)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m:t>
                        </m:r>
                      </m:e>
                      <m:sup>
                        <m:r>
                          <a:rPr lang="en-US" b="0" i="1" smtClean="0">
                            <a:latin typeface="Cambria Math" panose="02040503050406030204" pitchFamily="18" charset="0"/>
                          </a:rPr>
                          <m:t>11</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Pa</m:t>
                    </m:r>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Poisson’s Ratio(</a:t>
                </a:r>
                <a14:m>
                  <m:oMath xmlns:m="http://schemas.openxmlformats.org/officeDocument/2006/math">
                    <m:r>
                      <a:rPr lang="en-US" i="1">
                        <a:latin typeface="Cambria Math" panose="02040503050406030204" pitchFamily="18" charset="0"/>
                      </a:rPr>
                      <m:t>𝜈</m:t>
                    </m:r>
                  </m:oMath>
                </a14:m>
                <a:r>
                  <a:rPr lang="en-US" dirty="0">
                    <a:latin typeface="Times New Roman" panose="02020603050405020304" pitchFamily="18" charset="0"/>
                    <a:cs typeface="Times New Roman" panose="02020603050405020304" pitchFamily="18" charset="0"/>
                  </a:rPr>
                  <a:t>) = 0.499</a:t>
                </a:r>
              </a:p>
              <a:p>
                <a:r>
                  <a:rPr lang="en-US" dirty="0">
                    <a:latin typeface="Times New Roman" panose="02020603050405020304" pitchFamily="18" charset="0"/>
                    <a:cs typeface="Times New Roman" panose="02020603050405020304" pitchFamily="18" charset="0"/>
                  </a:rPr>
                  <a:t>     Plate Thickness(t) = 1 mm</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Plane stress condition</a:t>
                </a:r>
              </a:p>
            </p:txBody>
          </p:sp>
        </mc:Choice>
        <mc:Fallback>
          <p:sp>
            <p:nvSpPr>
              <p:cNvPr id="10" name="TextBox 9"/>
              <p:cNvSpPr txBox="1">
                <a:spLocks noRot="1" noChangeAspect="1" noMove="1" noResize="1" noEditPoints="1" noAdjustHandles="1" noChangeArrowheads="1" noChangeShapeType="1" noTextEdit="1"/>
              </p:cNvSpPr>
              <p:nvPr/>
            </p:nvSpPr>
            <p:spPr>
              <a:xfrm>
                <a:off x="5360193" y="2295192"/>
                <a:ext cx="4161524" cy="1754326"/>
              </a:xfrm>
              <a:prstGeom prst="rect">
                <a:avLst/>
              </a:prstGeom>
              <a:blipFill>
                <a:blip r:embed="rId3"/>
                <a:stretch>
                  <a:fillRect l="-878" t="-2091" b="-487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625042" y="4230461"/>
                <a:ext cx="2564100"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Stress-strain relationship:</a:t>
                </a:r>
              </a:p>
              <a:p>
                <a14:m>
                  <m:oMathPara xmlns:m="http://schemas.openxmlformats.org/officeDocument/2006/math">
                    <m:oMathParaPr>
                      <m:jc m:val="centerGroup"/>
                    </m:oMathParaPr>
                    <m:oMath xmlns:m="http://schemas.openxmlformats.org/officeDocument/2006/math">
                      <m:r>
                        <a:rPr lang="en-US" i="1"/>
                        <m:t>𝜎</m:t>
                      </m:r>
                      <m:r>
                        <a:rPr lang="en-US" i="1"/>
                        <m:t>=</m:t>
                      </m:r>
                      <m:d>
                        <m:dPr>
                          <m:begChr m:val="["/>
                          <m:endChr m:val="]"/>
                          <m:ctrlPr>
                            <a:rPr lang="en-IN" i="1"/>
                          </m:ctrlPr>
                        </m:dPr>
                        <m:e>
                          <m:r>
                            <a:rPr lang="en-US" i="1"/>
                            <m:t>𝐷</m:t>
                          </m:r>
                        </m:e>
                      </m:d>
                      <m:r>
                        <a:rPr lang="en-US" i="1"/>
                        <m:t>𝜀</m:t>
                      </m:r>
                    </m:oMath>
                  </m:oMathPara>
                </a14:m>
                <a:endParaRPr lang="en-IN" dirty="0"/>
              </a:p>
              <a:p>
                <a:endParaRPr lang="en-IN" dirty="0"/>
              </a:p>
            </p:txBody>
          </p:sp>
        </mc:Choice>
        <mc:Fallback>
          <p:sp>
            <p:nvSpPr>
              <p:cNvPr id="11" name="TextBox 10"/>
              <p:cNvSpPr txBox="1">
                <a:spLocks noRot="1" noChangeAspect="1" noMove="1" noResize="1" noEditPoints="1" noAdjustHandles="1" noChangeArrowheads="1" noChangeShapeType="1" noTextEdit="1"/>
              </p:cNvSpPr>
              <p:nvPr/>
            </p:nvSpPr>
            <p:spPr>
              <a:xfrm>
                <a:off x="5625042" y="4230461"/>
                <a:ext cx="2564100" cy="923330"/>
              </a:xfrm>
              <a:prstGeom prst="rect">
                <a:avLst/>
              </a:prstGeom>
              <a:blipFill>
                <a:blip r:embed="rId4"/>
                <a:stretch>
                  <a:fillRect l="-2143" t="-3974" r="-476"/>
                </a:stretch>
              </a:blipFill>
            </p:spPr>
            <p:txBody>
              <a:bodyPr/>
              <a:lstStyle/>
              <a:p>
                <a:r>
                  <a:rPr lang="en-IN">
                    <a:noFill/>
                  </a:rPr>
                  <a:t> </a:t>
                </a:r>
              </a:p>
            </p:txBody>
          </p:sp>
        </mc:Fallback>
      </mc:AlternateContent>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9532996" y="4135327"/>
            <a:ext cx="2189181" cy="2169598"/>
          </a:xfrm>
          <a:prstGeom prst="rect">
            <a:avLst/>
          </a:prstGeom>
          <a:noFill/>
          <a:ln>
            <a:noFill/>
          </a:ln>
        </p:spPr>
      </p:pic>
      <mc:AlternateContent xmlns:mc="http://schemas.openxmlformats.org/markup-compatibility/2006">
        <mc:Choice xmlns:a14="http://schemas.microsoft.com/office/drawing/2010/main" Requires="a14">
          <p:sp>
            <p:nvSpPr>
              <p:cNvPr id="13" name="TextBox 12"/>
              <p:cNvSpPr txBox="1"/>
              <p:nvPr/>
            </p:nvSpPr>
            <p:spPr>
              <a:xfrm flipH="1">
                <a:off x="5261546" y="5183877"/>
                <a:ext cx="726992" cy="276999"/>
              </a:xfrm>
              <a:prstGeom prst="rect">
                <a:avLst/>
              </a:prstGeom>
              <a:noFill/>
            </p:spPr>
            <p:txBody>
              <a:bodyPr wrap="square" lIns="0" tIns="0" rIns="0" bIns="0" rtlCol="0">
                <a:spAutoFit/>
              </a:bodyPr>
              <a:lstStyle/>
              <a:p>
                <a14:m>
                  <m:oMath xmlns:m="http://schemas.openxmlformats.org/officeDocument/2006/math">
                    <m:r>
                      <a:rPr lang="en-IN" smtClean="0">
                        <a:latin typeface="Cambria Math" panose="02040503050406030204" pitchFamily="18" charset="0"/>
                      </a:rPr>
                      <m:t>∀</m:t>
                    </m:r>
                  </m:oMath>
                </a14:m>
                <a:r>
                  <a:rPr lang="en-IN" dirty="0"/>
                  <a:t>,</a:t>
                </a:r>
              </a:p>
            </p:txBody>
          </p:sp>
        </mc:Choice>
        <mc:Fallback>
          <p:sp>
            <p:nvSpPr>
              <p:cNvPr id="13" name="TextBox 12"/>
              <p:cNvSpPr txBox="1">
                <a:spLocks noRot="1" noChangeAspect="1" noMove="1" noResize="1" noEditPoints="1" noAdjustHandles="1" noChangeArrowheads="1" noChangeShapeType="1" noTextEdit="1"/>
              </p:cNvSpPr>
              <p:nvPr/>
            </p:nvSpPr>
            <p:spPr>
              <a:xfrm flipH="1">
                <a:off x="5261546" y="5183877"/>
                <a:ext cx="726992" cy="276999"/>
              </a:xfrm>
              <a:prstGeom prst="rect">
                <a:avLst/>
              </a:prstGeom>
              <a:blipFill>
                <a:blip r:embed="rId6"/>
                <a:stretch>
                  <a:fillRect l="-10084" t="-28261" b="-500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5625042" y="4840937"/>
                <a:ext cx="3440044" cy="972702"/>
              </a:xfrm>
              <a:prstGeom prst="rect">
                <a:avLst/>
              </a:prstGeom>
              <a:noFill/>
            </p:spPr>
            <p:txBody>
              <a:bodyPr wrap="none" rtlCol="0">
                <a:spAutoFit/>
              </a:bodyPr>
              <a:lstStyle/>
              <a:p>
                <a14:m>
                  <m:oMath xmlns:m="http://schemas.openxmlformats.org/officeDocument/2006/math">
                    <m:d>
                      <m:dPr>
                        <m:begChr m:val="["/>
                        <m:endChr m:val="]"/>
                        <m:ctrlPr>
                          <a:rPr lang="en-IN" i="1"/>
                        </m:ctrlPr>
                      </m:dPr>
                      <m:e>
                        <m:r>
                          <a:rPr lang="en-US" i="1"/>
                          <m:t>𝐷</m:t>
                        </m:r>
                      </m:e>
                    </m:d>
                    <m:r>
                      <a:rPr lang="en-US" i="1"/>
                      <m:t>=</m:t>
                    </m:r>
                    <m:f>
                      <m:fPr>
                        <m:ctrlPr>
                          <a:rPr lang="en-IN" i="1"/>
                        </m:ctrlPr>
                      </m:fPr>
                      <m:num>
                        <m:r>
                          <a:rPr lang="en-US" i="1"/>
                          <m:t>𝐸</m:t>
                        </m:r>
                      </m:num>
                      <m:den>
                        <m:r>
                          <a:rPr lang="en-US" i="1"/>
                          <m:t>1−</m:t>
                        </m:r>
                        <m:sSup>
                          <m:sSupPr>
                            <m:ctrlPr>
                              <a:rPr lang="en-IN" i="1"/>
                            </m:ctrlPr>
                          </m:sSupPr>
                          <m:e>
                            <m:r>
                              <a:rPr lang="en-US" i="1"/>
                              <m:t>𝜈</m:t>
                            </m:r>
                          </m:e>
                          <m:sup>
                            <m:r>
                              <a:rPr lang="en-US" i="1"/>
                              <m:t>2</m:t>
                            </m:r>
                          </m:sup>
                        </m:sSup>
                      </m:den>
                    </m:f>
                    <m:d>
                      <m:dPr>
                        <m:begChr m:val="["/>
                        <m:endChr m:val="]"/>
                        <m:ctrlPr>
                          <a:rPr lang="en-IN" i="1"/>
                        </m:ctrlPr>
                      </m:dPr>
                      <m:e>
                        <m:m>
                          <m:mPr>
                            <m:mcs>
                              <m:mc>
                                <m:mcPr>
                                  <m:count m:val="3"/>
                                  <m:mcJc m:val="center"/>
                                </m:mcPr>
                              </m:mc>
                            </m:mcs>
                            <m:ctrlPr>
                              <a:rPr lang="en-IN" i="1"/>
                            </m:ctrlPr>
                          </m:mPr>
                          <m:mr>
                            <m:e>
                              <m:r>
                                <a:rPr lang="en-US" i="1"/>
                                <m:t>1</m:t>
                              </m:r>
                            </m:e>
                            <m:e>
                              <m:r>
                                <a:rPr lang="en-US" i="1"/>
                                <m:t>𝜈</m:t>
                              </m:r>
                            </m:e>
                            <m:e>
                              <m:r>
                                <a:rPr lang="en-US" i="1"/>
                                <m:t>0</m:t>
                              </m:r>
                            </m:e>
                          </m:mr>
                          <m:mr>
                            <m:e>
                              <m:r>
                                <a:rPr lang="en-US" i="1"/>
                                <m:t>𝜈</m:t>
                              </m:r>
                            </m:e>
                            <m:e>
                              <m:r>
                                <a:rPr lang="en-US" i="1"/>
                                <m:t>1</m:t>
                              </m:r>
                            </m:e>
                            <m:e>
                              <m:r>
                                <a:rPr lang="en-US" i="1"/>
                                <m:t>0</m:t>
                              </m:r>
                            </m:e>
                          </m:mr>
                          <m:mr>
                            <m:e>
                              <m:r>
                                <a:rPr lang="en-US" i="1"/>
                                <m:t>0</m:t>
                              </m:r>
                            </m:e>
                            <m:e>
                              <m:r>
                                <a:rPr lang="en-US" i="1"/>
                                <m:t>0</m:t>
                              </m:r>
                            </m:e>
                            <m:e>
                              <m:d>
                                <m:dPr>
                                  <m:ctrlPr>
                                    <a:rPr lang="en-IN" i="1"/>
                                  </m:ctrlPr>
                                </m:dPr>
                                <m:e>
                                  <m:r>
                                    <a:rPr lang="en-US" i="1"/>
                                    <m:t>1−</m:t>
                                  </m:r>
                                  <m:r>
                                    <a:rPr lang="en-US" i="1"/>
                                    <m:t>𝜈</m:t>
                                  </m:r>
                                </m:e>
                              </m:d>
                              <m:r>
                                <a:rPr lang="en-US" i="1"/>
                                <m:t>/2</m:t>
                              </m:r>
                            </m:e>
                          </m:mr>
                        </m:m>
                      </m:e>
                    </m:d>
                  </m:oMath>
                </a14:m>
                <a:r>
                  <a:rPr lang="en-IN" dirty="0"/>
                  <a:t>     ;</a:t>
                </a:r>
              </a:p>
            </p:txBody>
          </p:sp>
        </mc:Choice>
        <mc:Fallback>
          <p:sp>
            <p:nvSpPr>
              <p:cNvPr id="14" name="TextBox 13"/>
              <p:cNvSpPr txBox="1">
                <a:spLocks noRot="1" noChangeAspect="1" noMove="1" noResize="1" noEditPoints="1" noAdjustHandles="1" noChangeArrowheads="1" noChangeShapeType="1" noTextEdit="1"/>
              </p:cNvSpPr>
              <p:nvPr/>
            </p:nvSpPr>
            <p:spPr>
              <a:xfrm>
                <a:off x="5625042" y="4840937"/>
                <a:ext cx="3440044" cy="972702"/>
              </a:xfrm>
              <a:prstGeom prst="rect">
                <a:avLst/>
              </a:prstGeom>
              <a:blipFill>
                <a:blip r:embed="rId7"/>
                <a:stretch>
                  <a:fillRect r="-709"/>
                </a:stretch>
              </a:blipFill>
            </p:spPr>
            <p:txBody>
              <a:bodyPr/>
              <a:lstStyle/>
              <a:p>
                <a:r>
                  <a:rPr lang="en-IN">
                    <a:noFill/>
                  </a:rPr>
                  <a:t> </a:t>
                </a:r>
              </a:p>
            </p:txBody>
          </p:sp>
        </mc:Fallback>
      </mc:AlternateContent>
    </p:spTree>
    <p:extLst>
      <p:ext uri="{BB962C8B-B14F-4D97-AF65-F5344CB8AC3E}">
        <p14:creationId xmlns:p14="http://schemas.microsoft.com/office/powerpoint/2010/main" val="137394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6/12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Development Framework : </a:t>
            </a:r>
            <a:r>
              <a:rPr lang="en-US" sz="2400" dirty="0">
                <a:solidFill>
                  <a:srgbClr val="C00000"/>
                </a:solidFill>
                <a:latin typeface="Times New Roman" panose="02020603050405020304" pitchFamily="18" charset="0"/>
                <a:cs typeface="Times New Roman" panose="02020603050405020304" pitchFamily="18" charset="0"/>
              </a:rPr>
              <a:t>Full Integration Finite Element Method </a:t>
            </a:r>
            <a:endParaRPr lang="en-IN" sz="2400"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565264" y="1175913"/>
                <a:ext cx="10573789" cy="24570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governing equation for strain energy of any structural problem can be written as,</a:t>
                </a:r>
              </a:p>
              <a:p>
                <a:pPr algn="ctr"/>
                <a:r>
                  <a:rPr lang="en-US" dirty="0">
                    <a:latin typeface="Times New Roman" panose="02020603050405020304" pitchFamily="18" charset="0"/>
                    <a:cs typeface="Times New Roman" panose="02020603050405020304" pitchFamily="18" charset="0"/>
                  </a:rPr>
                  <a:t> U =</a:t>
                </a:r>
                <a14:m>
                  <m:oMath xmlns:m="http://schemas.openxmlformats.org/officeDocument/2006/math">
                    <m:nary>
                      <m:naryPr>
                        <m:supHide m:val="on"/>
                        <m:ctrlPr>
                          <a:rPr lang="en-IN" i="1"/>
                        </m:ctrlPr>
                      </m:naryPr>
                      <m:sub>
                        <m:r>
                          <a:rPr lang="en-US" i="1"/>
                          <m:t>𝑣</m:t>
                        </m:r>
                      </m:sub>
                      <m:sup/>
                      <m:e>
                        <m:d>
                          <m:dPr>
                            <m:ctrlPr>
                              <a:rPr lang="en-IN" i="1"/>
                            </m:ctrlPr>
                          </m:dPr>
                          <m:e>
                            <m:r>
                              <a:rPr lang="en-US" i="1"/>
                              <m:t>𝜀𝜎</m:t>
                            </m:r>
                          </m:e>
                        </m:d>
                        <m:r>
                          <a:rPr lang="en-US" i="1"/>
                          <m:t>𝑑𝑣</m:t>
                        </m:r>
                      </m:e>
                    </m:nary>
                  </m:oMath>
                </a14:m>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Using stress - strain relationship for 2D and using </a:t>
                </a:r>
                <a:r>
                  <a:rPr lang="en-US" dirty="0" err="1">
                    <a:latin typeface="Times New Roman" panose="02020603050405020304" pitchFamily="18" charset="0"/>
                    <a:cs typeface="Times New Roman" panose="02020603050405020304" pitchFamily="18" charset="0"/>
                  </a:rPr>
                  <a:t>iso</a:t>
                </a:r>
                <a:r>
                  <a:rPr lang="en-US" dirty="0">
                    <a:latin typeface="Times New Roman" panose="02020603050405020304" pitchFamily="18" charset="0"/>
                    <a:cs typeface="Times New Roman" panose="02020603050405020304" pitchFamily="18" charset="0"/>
                  </a:rPr>
                  <a:t> – parametrization for a four-</a:t>
                </a:r>
                <a:r>
                  <a:rPr lang="en-US" dirty="0" err="1">
                    <a:latin typeface="Times New Roman" panose="02020603050405020304" pitchFamily="18" charset="0"/>
                    <a:cs typeface="Times New Roman" panose="02020603050405020304" pitchFamily="18" charset="0"/>
                  </a:rPr>
                  <a:t>noded</a:t>
                </a:r>
                <a:r>
                  <a:rPr lang="en-US" dirty="0">
                    <a:latin typeface="Times New Roman" panose="02020603050405020304" pitchFamily="18" charset="0"/>
                    <a:cs typeface="Times New Roman" panose="02020603050405020304" pitchFamily="18" charset="0"/>
                  </a:rPr>
                  <a:t> plane stress                   </a:t>
                </a:r>
              </a:p>
              <a:p>
                <a:r>
                  <a:rPr lang="en-US" dirty="0">
                    <a:latin typeface="Times New Roman" panose="02020603050405020304" pitchFamily="18" charset="0"/>
                    <a:cs typeface="Times New Roman" panose="02020603050405020304" pitchFamily="18" charset="0"/>
                  </a:rPr>
                  <a:t>      quadrilateral element stiffness can be written as, </a:t>
                </a:r>
              </a:p>
              <a:p>
                <a:pPr algn="ctr"/>
                <a:r>
                  <a:rPr lang="en-US"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i="1"/>
                        </m:ctrlPr>
                      </m:dPr>
                      <m:e>
                        <m:r>
                          <a:rPr lang="en-US" i="1"/>
                          <m:t>𝑘</m:t>
                        </m:r>
                      </m:e>
                    </m:d>
                    <m:r>
                      <a:rPr lang="en-US" i="1"/>
                      <m:t>=</m:t>
                    </m:r>
                    <m:nary>
                      <m:naryPr>
                        <m:supHide m:val="on"/>
                        <m:ctrlPr>
                          <a:rPr lang="en-IN" i="1"/>
                        </m:ctrlPr>
                      </m:naryPr>
                      <m:sub>
                        <m:r>
                          <a:rPr lang="en-US" i="1"/>
                          <m:t>𝑣</m:t>
                        </m:r>
                      </m:sub>
                      <m:sup/>
                      <m:e>
                        <m:sSup>
                          <m:sSupPr>
                            <m:ctrlPr>
                              <a:rPr lang="en-IN" i="1"/>
                            </m:ctrlPr>
                          </m:sSupPr>
                          <m:e>
                            <m:d>
                              <m:dPr>
                                <m:begChr m:val="["/>
                                <m:endChr m:val="]"/>
                                <m:ctrlPr>
                                  <a:rPr lang="en-IN" i="1"/>
                                </m:ctrlPr>
                              </m:dPr>
                              <m:e>
                                <m:r>
                                  <a:rPr lang="en-US" i="1"/>
                                  <m:t>𝐵</m:t>
                                </m:r>
                              </m:e>
                            </m:d>
                          </m:e>
                          <m:sup>
                            <m:r>
                              <a:rPr lang="en-US" i="1"/>
                              <m:t>𝑇</m:t>
                            </m:r>
                          </m:sup>
                        </m:sSup>
                        <m:d>
                          <m:dPr>
                            <m:begChr m:val="["/>
                            <m:endChr m:val="]"/>
                            <m:ctrlPr>
                              <a:rPr lang="en-IN" i="1"/>
                            </m:ctrlPr>
                          </m:dPr>
                          <m:e>
                            <m:r>
                              <a:rPr lang="en-US" i="1"/>
                              <m:t>𝐷</m:t>
                            </m:r>
                          </m:e>
                        </m:d>
                        <m:d>
                          <m:dPr>
                            <m:begChr m:val="["/>
                            <m:endChr m:val="]"/>
                            <m:ctrlPr>
                              <a:rPr lang="en-IN" i="1"/>
                            </m:ctrlPr>
                          </m:dPr>
                          <m:e>
                            <m:r>
                              <a:rPr lang="en-US" i="1"/>
                              <m:t>𝐵</m:t>
                            </m:r>
                          </m:e>
                        </m:d>
                        <m:r>
                          <a:rPr lang="en-US" i="1"/>
                          <m:t>𝑑𝑣</m:t>
                        </m:r>
                        <m:r>
                          <a:rPr lang="en-US" i="1"/>
                          <m:t>=</m:t>
                        </m:r>
                        <m:nary>
                          <m:naryPr>
                            <m:chr m:val="∬"/>
                            <m:subHide m:val="on"/>
                            <m:supHide m:val="on"/>
                            <m:ctrlPr>
                              <a:rPr lang="en-IN" i="1"/>
                            </m:ctrlPr>
                          </m:naryPr>
                          <m:sub/>
                          <m:sup/>
                          <m:e>
                            <m:sSup>
                              <m:sSupPr>
                                <m:ctrlPr>
                                  <a:rPr lang="en-IN" i="1"/>
                                </m:ctrlPr>
                              </m:sSupPr>
                              <m:e>
                                <m:d>
                                  <m:dPr>
                                    <m:begChr m:val="["/>
                                    <m:endChr m:val="]"/>
                                    <m:ctrlPr>
                                      <a:rPr lang="en-IN" i="1"/>
                                    </m:ctrlPr>
                                  </m:dPr>
                                  <m:e>
                                    <m:r>
                                      <a:rPr lang="en-US" i="1"/>
                                      <m:t>𝐵</m:t>
                                    </m:r>
                                  </m:e>
                                </m:d>
                              </m:e>
                              <m:sup>
                                <m:r>
                                  <a:rPr lang="en-US" i="1"/>
                                  <m:t>𝑇</m:t>
                                </m:r>
                              </m:sup>
                            </m:sSup>
                            <m:d>
                              <m:dPr>
                                <m:begChr m:val="["/>
                                <m:endChr m:val="]"/>
                                <m:ctrlPr>
                                  <a:rPr lang="en-IN" i="1"/>
                                </m:ctrlPr>
                              </m:dPr>
                              <m:e>
                                <m:r>
                                  <a:rPr lang="en-US" i="1"/>
                                  <m:t>𝐷</m:t>
                                </m:r>
                              </m:e>
                            </m:d>
                            <m:d>
                              <m:dPr>
                                <m:begChr m:val="["/>
                                <m:endChr m:val="]"/>
                                <m:ctrlPr>
                                  <a:rPr lang="en-IN" i="1"/>
                                </m:ctrlPr>
                              </m:dPr>
                              <m:e>
                                <m:r>
                                  <a:rPr lang="en-US" i="1"/>
                                  <m:t>𝐵</m:t>
                                </m:r>
                              </m:e>
                            </m:d>
                            <m:r>
                              <a:rPr lang="en-US" i="1"/>
                              <m:t>𝑡𝑑𝑥𝑑𝑦</m:t>
                            </m:r>
                          </m:e>
                        </m:nary>
                      </m:e>
                    </m:nary>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m:ctrlPr>
                      </m:naryPr>
                      <m:sub>
                        <m:r>
                          <a:rPr lang="en-US" i="1"/>
                          <m:t>−1</m:t>
                        </m:r>
                      </m:sub>
                      <m:sup>
                        <m:r>
                          <a:rPr lang="en-US" i="1"/>
                          <m:t>1</m:t>
                        </m:r>
                      </m:sup>
                      <m:e>
                        <m:nary>
                          <m:naryPr>
                            <m:ctrlPr>
                              <a:rPr lang="en-IN" i="1"/>
                            </m:ctrlPr>
                          </m:naryPr>
                          <m:sub>
                            <m:r>
                              <a:rPr lang="en-US" i="1"/>
                              <m:t>−1</m:t>
                            </m:r>
                          </m:sub>
                          <m:sup>
                            <m:r>
                              <a:rPr lang="en-US" i="1"/>
                              <m:t>1</m:t>
                            </m:r>
                          </m:sup>
                          <m:e>
                            <m:sSup>
                              <m:sSupPr>
                                <m:ctrlPr>
                                  <a:rPr lang="en-IN" i="1"/>
                                </m:ctrlPr>
                              </m:sSupPr>
                              <m:e>
                                <m:d>
                                  <m:dPr>
                                    <m:begChr m:val="["/>
                                    <m:endChr m:val="]"/>
                                    <m:ctrlPr>
                                      <a:rPr lang="en-IN" i="1"/>
                                    </m:ctrlPr>
                                  </m:dPr>
                                  <m:e>
                                    <m:r>
                                      <a:rPr lang="en-US" i="1"/>
                                      <m:t>𝐵</m:t>
                                    </m:r>
                                  </m:e>
                                </m:d>
                              </m:e>
                              <m:sup>
                                <m:r>
                                  <a:rPr lang="en-US" i="1"/>
                                  <m:t>𝑇</m:t>
                                </m:r>
                              </m:sup>
                            </m:sSup>
                            <m:d>
                              <m:dPr>
                                <m:begChr m:val="["/>
                                <m:endChr m:val="]"/>
                                <m:ctrlPr>
                                  <a:rPr lang="en-IN" i="1"/>
                                </m:ctrlPr>
                              </m:dPr>
                              <m:e>
                                <m:r>
                                  <a:rPr lang="en-US" i="1"/>
                                  <m:t>𝐷</m:t>
                                </m:r>
                              </m:e>
                            </m:d>
                            <m:d>
                              <m:dPr>
                                <m:begChr m:val="["/>
                                <m:endChr m:val="]"/>
                                <m:ctrlPr>
                                  <a:rPr lang="en-IN" i="1"/>
                                </m:ctrlPr>
                              </m:dPr>
                              <m:e>
                                <m:r>
                                  <a:rPr lang="en-US" i="1"/>
                                  <m:t>𝐵</m:t>
                                </m:r>
                              </m:e>
                            </m:d>
                            <m:r>
                              <a:rPr lang="en-US" i="1"/>
                              <m:t>𝑡</m:t>
                            </m:r>
                            <m:d>
                              <m:dPr>
                                <m:begChr m:val="|"/>
                                <m:endChr m:val="|"/>
                                <m:ctrlPr>
                                  <a:rPr lang="en-IN" i="1"/>
                                </m:ctrlPr>
                              </m:dPr>
                              <m:e>
                                <m:r>
                                  <a:rPr lang="en-US" i="1"/>
                                  <m:t>𝐽</m:t>
                                </m:r>
                              </m:e>
                            </m:d>
                            <m:r>
                              <a:rPr lang="en-US" i="1"/>
                              <m:t>𝑑</m:t>
                            </m:r>
                            <m:r>
                              <a:rPr lang="en-US" i="1"/>
                              <m:t>𝜉</m:t>
                            </m:r>
                            <m:r>
                              <a:rPr lang="en-US" i="1"/>
                              <m:t>𝑑</m:t>
                            </m:r>
                            <m:r>
                              <a:rPr lang="en-US" i="1"/>
                              <m:t>𝜂</m:t>
                            </m:r>
                          </m:e>
                        </m:nary>
                      </m:e>
                    </m:nary>
                  </m:oMath>
                </a14:m>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where,                    		</a:t>
                </a:r>
                <a14:m>
                  <m:oMath xmlns:m="http://schemas.openxmlformats.org/officeDocument/2006/math">
                    <m:d>
                      <m:dPr>
                        <m:begChr m:val="["/>
                        <m:endChr m:val="]"/>
                        <m:ctrlPr>
                          <a:rPr lang="en-IN" i="1">
                            <a:latin typeface="Cambria Math" panose="02040503050406030204" pitchFamily="18" charset="0"/>
                          </a:rPr>
                        </m:ctrlPr>
                      </m:dPr>
                      <m:e>
                        <m:r>
                          <a:rPr lang="en-US" i="1">
                            <a:latin typeface="Cambria Math" panose="02040503050406030204" pitchFamily="18" charset="0"/>
                          </a:rPr>
                          <m:t>𝐵</m:t>
                        </m:r>
                      </m:e>
                    </m:d>
                    <m:r>
                      <a:rPr lang="en-US" i="1">
                        <a:latin typeface="Cambria Math" panose="02040503050406030204" pitchFamily="18" charset="0"/>
                      </a:rPr>
                      <m:t>=</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e>
                    </m:d>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e>
                    </m:d>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3</m:t>
                            </m:r>
                          </m:sub>
                        </m:sSub>
                      </m:e>
                    </m:d>
                  </m:oMath>
                </a14:m>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565264" y="1175913"/>
                <a:ext cx="10573789" cy="2457019"/>
              </a:xfrm>
              <a:prstGeom prst="rect">
                <a:avLst/>
              </a:prstGeom>
              <a:blipFill>
                <a:blip r:embed="rId3"/>
                <a:stretch>
                  <a:fillRect t="-11166"/>
                </a:stretch>
              </a:blipFill>
            </p:spPr>
            <p:txBody>
              <a:bodyPr/>
              <a:lstStyle/>
              <a:p>
                <a:r>
                  <a:rPr lang="en-IN">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1743481754"/>
              </p:ext>
            </p:extLst>
          </p:nvPr>
        </p:nvGraphicFramePr>
        <p:xfrm>
          <a:off x="1204679" y="4313493"/>
          <a:ext cx="1438752" cy="1119029"/>
        </p:xfrm>
        <a:graphic>
          <a:graphicData uri="http://schemas.openxmlformats.org/presentationml/2006/ole">
            <mc:AlternateContent xmlns:mc="http://schemas.openxmlformats.org/markup-compatibility/2006">
              <mc:Choice xmlns:v="urn:schemas-microsoft-com:vml" Requires="v">
                <p:oleObj spid="_x0000_s1055" name="Equation" r:id="rId4" imgW="914400" imgH="711000" progId="Equation.DSMT4">
                  <p:embed/>
                </p:oleObj>
              </mc:Choice>
              <mc:Fallback>
                <p:oleObj name="Equation" r:id="rId4" imgW="914400" imgH="711000" progId="Equation.DSMT4">
                  <p:embed/>
                  <p:pic>
                    <p:nvPicPr>
                      <p:cNvPr id="0" name=""/>
                      <p:cNvPicPr/>
                      <p:nvPr/>
                    </p:nvPicPr>
                    <p:blipFill>
                      <a:blip r:embed="rId5"/>
                      <a:stretch>
                        <a:fillRect/>
                      </a:stretch>
                    </p:blipFill>
                    <p:spPr>
                      <a:xfrm>
                        <a:off x="1204679" y="4313493"/>
                        <a:ext cx="1438752" cy="1119029"/>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1" name="TextBox 10"/>
              <p:cNvSpPr txBox="1"/>
              <p:nvPr/>
            </p:nvSpPr>
            <p:spPr>
              <a:xfrm>
                <a:off x="393644" y="4773818"/>
                <a:ext cx="71897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0" smtClean="0">
                          <a:latin typeface="Cambria Math" panose="02040503050406030204" pitchFamily="18" charset="0"/>
                        </a:rPr>
                        <m:t>=</m:t>
                      </m:r>
                    </m:oMath>
                  </m:oMathPara>
                </a14:m>
                <a:endParaRPr lang="en-IN" dirty="0"/>
              </a:p>
            </p:txBody>
          </p:sp>
        </mc:Choice>
        <mc:Fallback>
          <p:sp>
            <p:nvSpPr>
              <p:cNvPr id="11" name="TextBox 10"/>
              <p:cNvSpPr txBox="1">
                <a:spLocks noRot="1" noChangeAspect="1" noMove="1" noResize="1" noEditPoints="1" noAdjustHandles="1" noChangeArrowheads="1" noChangeShapeType="1" noTextEdit="1"/>
              </p:cNvSpPr>
              <p:nvPr/>
            </p:nvSpPr>
            <p:spPr>
              <a:xfrm>
                <a:off x="393644" y="4773818"/>
                <a:ext cx="71897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832183" y="4671412"/>
                <a:ext cx="72430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0" smtClean="0">
                          <a:latin typeface="Cambria Math" panose="02040503050406030204" pitchFamily="18" charset="0"/>
                        </a:rPr>
                        <m:t>=</m:t>
                      </m:r>
                    </m:oMath>
                  </m:oMathPara>
                </a14:m>
                <a:endParaRPr lang="en-IN" dirty="0"/>
              </a:p>
            </p:txBody>
          </p:sp>
        </mc:Choice>
        <mc:Fallback>
          <p:sp>
            <p:nvSpPr>
              <p:cNvPr id="12" name="TextBox 11"/>
              <p:cNvSpPr txBox="1">
                <a:spLocks noRot="1" noChangeAspect="1" noMove="1" noResize="1" noEditPoints="1" noAdjustHandles="1" noChangeArrowheads="1" noChangeShapeType="1" noTextEdit="1"/>
              </p:cNvSpPr>
              <p:nvPr/>
            </p:nvSpPr>
            <p:spPr>
              <a:xfrm>
                <a:off x="2832183" y="4671412"/>
                <a:ext cx="724301"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473240" y="4096821"/>
                <a:ext cx="1996316" cy="16662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IN" sz="1200">
                              <a:latin typeface="Cambria Math" panose="02040503050406030204" pitchFamily="18" charset="0"/>
                            </a:rPr>
                          </m:ctrlPr>
                        </m:dPr>
                        <m:e>
                          <m:m>
                            <m:mPr>
                              <m:plcHide m:val="on"/>
                              <m:mcs>
                                <m:mc>
                                  <m:mcPr>
                                    <m:count m:val="4"/>
                                    <m:mcJc m:val="center"/>
                                  </m:mcPr>
                                </m:mc>
                              </m:mcs>
                              <m:ctrlPr>
                                <a:rPr lang="en-IN" sz="1200">
                                  <a:latin typeface="Cambria Math" panose="02040503050406030204" pitchFamily="18" charset="0"/>
                                </a:rPr>
                              </m:ctrlPr>
                            </m:mPr>
                            <m:mr>
                              <m:e>
                                <m:f>
                                  <m:fPr>
                                    <m:ctrlPr>
                                      <a:rPr lang="en-IN" sz="1200">
                                        <a:latin typeface="Cambria Math" panose="02040503050406030204" pitchFamily="18" charset="0"/>
                                      </a:rPr>
                                    </m:ctrlPr>
                                  </m:fPr>
                                  <m:num>
                                    <m:sSub>
                                      <m:sSubPr>
                                        <m:ctrlPr>
                                          <a:rPr lang="en-IN" sz="1200">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22</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e>
                                <m:f>
                                  <m:fPr>
                                    <m:ctrlPr>
                                      <a:rPr lang="en-IN" sz="1200" i="1">
                                        <a:latin typeface="Cambria Math" panose="02040503050406030204" pitchFamily="18" charset="0"/>
                                      </a:rPr>
                                    </m:ctrlPr>
                                  </m:fPr>
                                  <m:num>
                                    <m:r>
                                      <a:rPr lang="en-IN" sz="1200" i="0">
                                        <a:latin typeface="Cambria Math" panose="02040503050406030204" pitchFamily="18" charset="0"/>
                                      </a:rPr>
                                      <m:t>−</m:t>
                                    </m:r>
                                    <m:sSub>
                                      <m:sSubPr>
                                        <m:ctrlPr>
                                          <a:rPr lang="en-IN" sz="1200" i="1">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12</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e>
                                <m:r>
                                  <a:rPr lang="en-IN" sz="1200" i="0">
                                    <a:latin typeface="Cambria Math" panose="02040503050406030204" pitchFamily="18" charset="0"/>
                                  </a:rPr>
                                  <m:t>0</m:t>
                                </m:r>
                              </m:e>
                              <m:e>
                                <m:r>
                                  <a:rPr lang="en-IN" sz="1200" i="0">
                                    <a:latin typeface="Cambria Math" panose="02040503050406030204" pitchFamily="18" charset="0"/>
                                  </a:rPr>
                                  <m:t>0</m:t>
                                </m:r>
                              </m:e>
                            </m:mr>
                            <m:mr>
                              <m:e>
                                <m:f>
                                  <m:fPr>
                                    <m:ctrlPr>
                                      <a:rPr lang="en-IN" sz="1200" i="1">
                                        <a:latin typeface="Cambria Math" panose="02040503050406030204" pitchFamily="18" charset="0"/>
                                      </a:rPr>
                                    </m:ctrlPr>
                                  </m:fPr>
                                  <m:num>
                                    <m:r>
                                      <a:rPr lang="en-IN" sz="1200" i="0">
                                        <a:latin typeface="Cambria Math" panose="02040503050406030204" pitchFamily="18" charset="0"/>
                                      </a:rPr>
                                      <m:t>−</m:t>
                                    </m:r>
                                    <m:sSub>
                                      <m:sSubPr>
                                        <m:ctrlPr>
                                          <a:rPr lang="en-IN" sz="1200" i="1">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21</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e>
                                <m:f>
                                  <m:fPr>
                                    <m:ctrlPr>
                                      <a:rPr lang="en-IN" sz="1200" i="1">
                                        <a:latin typeface="Cambria Math" panose="02040503050406030204" pitchFamily="18" charset="0"/>
                                      </a:rPr>
                                    </m:ctrlPr>
                                  </m:fPr>
                                  <m:num>
                                    <m:sSub>
                                      <m:sSubPr>
                                        <m:ctrlPr>
                                          <a:rPr lang="en-IN" sz="1200" i="1">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11</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e>
                                <m:r>
                                  <a:rPr lang="en-IN" sz="1200" i="0">
                                    <a:latin typeface="Cambria Math" panose="02040503050406030204" pitchFamily="18" charset="0"/>
                                  </a:rPr>
                                  <m:t>0</m:t>
                                </m:r>
                              </m:e>
                              <m:e>
                                <m:r>
                                  <a:rPr lang="en-IN" sz="1200" i="0">
                                    <a:latin typeface="Cambria Math" panose="02040503050406030204" pitchFamily="18" charset="0"/>
                                  </a:rPr>
                                  <m:t>0</m:t>
                                </m:r>
                              </m:e>
                            </m:mr>
                            <m:mr>
                              <m:e>
                                <m:r>
                                  <a:rPr lang="en-IN" sz="1200" i="0">
                                    <a:latin typeface="Cambria Math" panose="02040503050406030204" pitchFamily="18" charset="0"/>
                                  </a:rPr>
                                  <m:t>0</m:t>
                                </m:r>
                              </m:e>
                              <m:e>
                                <m:r>
                                  <a:rPr lang="en-IN" sz="1200" i="0">
                                    <a:latin typeface="Cambria Math" panose="02040503050406030204" pitchFamily="18" charset="0"/>
                                  </a:rPr>
                                  <m:t>0</m:t>
                                </m:r>
                              </m:e>
                              <m:e>
                                <m:f>
                                  <m:fPr>
                                    <m:ctrlPr>
                                      <a:rPr lang="en-IN" sz="1200" i="1">
                                        <a:latin typeface="Cambria Math" panose="02040503050406030204" pitchFamily="18" charset="0"/>
                                      </a:rPr>
                                    </m:ctrlPr>
                                  </m:fPr>
                                  <m:num>
                                    <m:sSub>
                                      <m:sSubPr>
                                        <m:ctrlPr>
                                          <a:rPr lang="en-IN" sz="1200" i="1">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22</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e>
                                <m:f>
                                  <m:fPr>
                                    <m:ctrlPr>
                                      <a:rPr lang="en-IN" sz="1200" i="1">
                                        <a:latin typeface="Cambria Math" panose="02040503050406030204" pitchFamily="18" charset="0"/>
                                      </a:rPr>
                                    </m:ctrlPr>
                                  </m:fPr>
                                  <m:num>
                                    <m:r>
                                      <a:rPr lang="en-IN" sz="1200" i="0">
                                        <a:latin typeface="Cambria Math" panose="02040503050406030204" pitchFamily="18" charset="0"/>
                                      </a:rPr>
                                      <m:t>−</m:t>
                                    </m:r>
                                    <m:sSub>
                                      <m:sSubPr>
                                        <m:ctrlPr>
                                          <a:rPr lang="en-IN" sz="1200" i="1">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12</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mr>
                            <m:mr>
                              <m:e>
                                <m:r>
                                  <a:rPr lang="en-IN" sz="1200" i="0">
                                    <a:latin typeface="Cambria Math" panose="02040503050406030204" pitchFamily="18" charset="0"/>
                                  </a:rPr>
                                  <m:t>0</m:t>
                                </m:r>
                              </m:e>
                              <m:e>
                                <m:r>
                                  <a:rPr lang="en-IN" sz="1200" i="0">
                                    <a:latin typeface="Cambria Math" panose="02040503050406030204" pitchFamily="18" charset="0"/>
                                  </a:rPr>
                                  <m:t>0</m:t>
                                </m:r>
                              </m:e>
                              <m:e>
                                <m:f>
                                  <m:fPr>
                                    <m:ctrlPr>
                                      <a:rPr lang="en-IN" sz="1200" i="1">
                                        <a:latin typeface="Cambria Math" panose="02040503050406030204" pitchFamily="18" charset="0"/>
                                      </a:rPr>
                                    </m:ctrlPr>
                                  </m:fPr>
                                  <m:num>
                                    <m:r>
                                      <a:rPr lang="en-IN" sz="1200" i="0">
                                        <a:latin typeface="Cambria Math" panose="02040503050406030204" pitchFamily="18" charset="0"/>
                                      </a:rPr>
                                      <m:t>−</m:t>
                                    </m:r>
                                    <m:sSub>
                                      <m:sSubPr>
                                        <m:ctrlPr>
                                          <a:rPr lang="en-IN" sz="1200" i="1">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21</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e>
                                <m:f>
                                  <m:fPr>
                                    <m:ctrlPr>
                                      <a:rPr lang="en-IN" sz="1200" i="1">
                                        <a:latin typeface="Cambria Math" panose="02040503050406030204" pitchFamily="18" charset="0"/>
                                      </a:rPr>
                                    </m:ctrlPr>
                                  </m:fPr>
                                  <m:num>
                                    <m:sSub>
                                      <m:sSubPr>
                                        <m:ctrlPr>
                                          <a:rPr lang="en-IN" sz="1200" i="1">
                                            <a:latin typeface="Cambria Math" panose="02040503050406030204" pitchFamily="18" charset="0"/>
                                          </a:rPr>
                                        </m:ctrlPr>
                                      </m:sSubPr>
                                      <m:e>
                                        <m:r>
                                          <a:rPr lang="en-IN" sz="1200" i="1">
                                            <a:latin typeface="Cambria Math" panose="02040503050406030204" pitchFamily="18" charset="0"/>
                                          </a:rPr>
                                          <m:t>𝐽</m:t>
                                        </m:r>
                                      </m:e>
                                      <m:sub>
                                        <m:r>
                                          <a:rPr lang="en-IN" sz="1200" i="0">
                                            <a:latin typeface="Cambria Math" panose="02040503050406030204" pitchFamily="18" charset="0"/>
                                          </a:rPr>
                                          <m:t>11</m:t>
                                        </m:r>
                                      </m:sub>
                                    </m:sSub>
                                  </m:num>
                                  <m:den>
                                    <m:d>
                                      <m:dPr>
                                        <m:begChr m:val="|"/>
                                        <m:endChr m:val="|"/>
                                        <m:ctrlPr>
                                          <a:rPr lang="en-IN" sz="1200" i="1">
                                            <a:latin typeface="Cambria Math" panose="02040503050406030204" pitchFamily="18" charset="0"/>
                                          </a:rPr>
                                        </m:ctrlPr>
                                      </m:dPr>
                                      <m:e>
                                        <m:r>
                                          <a:rPr lang="en-IN" sz="1200" i="1">
                                            <a:latin typeface="Cambria Math" panose="02040503050406030204" pitchFamily="18" charset="0"/>
                                          </a:rPr>
                                          <m:t>𝐽</m:t>
                                        </m:r>
                                      </m:e>
                                    </m:d>
                                  </m:den>
                                </m:f>
                              </m:e>
                            </m:mr>
                          </m:m>
                        </m:e>
                      </m:d>
                    </m:oMath>
                  </m:oMathPara>
                </a14:m>
                <a:endParaRPr lang="en-IN" sz="1200" dirty="0"/>
              </a:p>
            </p:txBody>
          </p:sp>
        </mc:Choice>
        <mc:Fallback>
          <p:sp>
            <p:nvSpPr>
              <p:cNvPr id="13" name="Rectangle 12"/>
              <p:cNvSpPr>
                <a:spLocks noRot="1" noChangeAspect="1" noMove="1" noResize="1" noEditPoints="1" noAdjustHandles="1" noChangeArrowheads="1" noChangeShapeType="1" noTextEdit="1"/>
              </p:cNvSpPr>
              <p:nvPr/>
            </p:nvSpPr>
            <p:spPr>
              <a:xfrm>
                <a:off x="3473240" y="4096821"/>
                <a:ext cx="1996316" cy="166622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5692315" y="4654417"/>
                <a:ext cx="72430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3</m:t>
                          </m:r>
                        </m:sub>
                      </m:sSub>
                      <m:r>
                        <a:rPr lang="en-US" b="0" i="0" smtClean="0">
                          <a:latin typeface="Cambria Math" panose="02040503050406030204" pitchFamily="18" charset="0"/>
                        </a:rPr>
                        <m:t>=</m:t>
                      </m:r>
                    </m:oMath>
                  </m:oMathPara>
                </a14:m>
                <a:endParaRPr lang="en-IN" dirty="0"/>
              </a:p>
            </p:txBody>
          </p:sp>
        </mc:Choice>
        <mc:Fallback>
          <p:sp>
            <p:nvSpPr>
              <p:cNvPr id="14" name="TextBox 13"/>
              <p:cNvSpPr txBox="1">
                <a:spLocks noRot="1" noChangeAspect="1" noMove="1" noResize="1" noEditPoints="1" noAdjustHandles="1" noChangeArrowheads="1" noChangeShapeType="1" noTextEdit="1"/>
              </p:cNvSpPr>
              <p:nvPr/>
            </p:nvSpPr>
            <p:spPr>
              <a:xfrm>
                <a:off x="5692315" y="4654417"/>
                <a:ext cx="724301" cy="369332"/>
              </a:xfrm>
              <a:prstGeom prst="rect">
                <a:avLst/>
              </a:prstGeom>
              <a:blipFill>
                <a:blip r:embed="rId9"/>
                <a:stretch>
                  <a:fillRect/>
                </a:stretch>
              </a:blipFill>
            </p:spPr>
            <p:txBody>
              <a:bodyPr/>
              <a:lstStyle/>
              <a:p>
                <a:r>
                  <a:rPr lang="en-IN">
                    <a:noFill/>
                  </a:rPr>
                  <a:t> </a:t>
                </a:r>
              </a:p>
            </p:txBody>
          </p:sp>
        </mc:Fallback>
      </mc:AlternateContent>
      <p:graphicFrame>
        <p:nvGraphicFramePr>
          <p:cNvPr id="15" name="Object 14"/>
          <p:cNvGraphicFramePr>
            <a:graphicFrameLocks noChangeAspect="1"/>
          </p:cNvGraphicFramePr>
          <p:nvPr>
            <p:extLst>
              <p:ext uri="{D42A27DB-BD31-4B8C-83A1-F6EECF244321}">
                <p14:modId xmlns:p14="http://schemas.microsoft.com/office/powerpoint/2010/main" val="3737176988"/>
              </p:ext>
            </p:extLst>
          </p:nvPr>
        </p:nvGraphicFramePr>
        <p:xfrm>
          <a:off x="6543675" y="4632325"/>
          <a:ext cx="3009900" cy="482600"/>
        </p:xfrm>
        <a:graphic>
          <a:graphicData uri="http://schemas.openxmlformats.org/presentationml/2006/ole">
            <mc:AlternateContent xmlns:mc="http://schemas.openxmlformats.org/markup-compatibility/2006">
              <mc:Choice xmlns:v="urn:schemas-microsoft-com:vml" Requires="v">
                <p:oleObj spid="_x0000_s1056" name="Equation" r:id="rId10" imgW="3009600" imgH="482400" progId="Equation.DSMT4">
                  <p:embed/>
                </p:oleObj>
              </mc:Choice>
              <mc:Fallback>
                <p:oleObj name="Equation" r:id="rId10" imgW="3009600" imgH="482400" progId="Equation.DSMT4">
                  <p:embed/>
                  <p:pic>
                    <p:nvPicPr>
                      <p:cNvPr id="0" name=""/>
                      <p:cNvPicPr/>
                      <p:nvPr/>
                    </p:nvPicPr>
                    <p:blipFill>
                      <a:blip r:embed="rId11"/>
                      <a:stretch>
                        <a:fillRect/>
                      </a:stretch>
                    </p:blipFill>
                    <p:spPr>
                      <a:xfrm>
                        <a:off x="6543675" y="4632325"/>
                        <a:ext cx="3009900" cy="482600"/>
                      </a:xfrm>
                      <a:prstGeom prst="rect">
                        <a:avLst/>
                      </a:prstGeom>
                    </p:spPr>
                  </p:pic>
                </p:oleObj>
              </mc:Fallback>
            </mc:AlternateContent>
          </a:graphicData>
        </a:graphic>
      </p:graphicFrame>
      <p:pic>
        <p:nvPicPr>
          <p:cNvPr id="18" name="Picture 17"/>
          <p:cNvPicPr/>
          <p:nvPr/>
        </p:nvPicPr>
        <p:blipFill>
          <a:blip r:embed="rId12">
            <a:extLst>
              <a:ext uri="{28A0092B-C50C-407E-A947-70E740481C1C}">
                <a14:useLocalDpi xmlns:a14="http://schemas.microsoft.com/office/drawing/2010/main" val="0"/>
              </a:ext>
            </a:extLst>
          </a:blip>
          <a:srcRect/>
          <a:stretch>
            <a:fillRect/>
          </a:stretch>
        </p:blipFill>
        <p:spPr bwMode="auto">
          <a:xfrm>
            <a:off x="9952513" y="3577478"/>
            <a:ext cx="2133600" cy="2392680"/>
          </a:xfrm>
          <a:prstGeom prst="rect">
            <a:avLst/>
          </a:prstGeom>
          <a:noFill/>
          <a:ln>
            <a:noFill/>
          </a:ln>
        </p:spPr>
      </p:pic>
      <mc:AlternateContent xmlns:mc="http://schemas.openxmlformats.org/markup-compatibility/2006">
        <mc:Choice xmlns:a14="http://schemas.microsoft.com/office/drawing/2010/main" Requires="a14">
          <p:sp>
            <p:nvSpPr>
              <p:cNvPr id="21" name="TextBox 20"/>
              <p:cNvSpPr txBox="1"/>
              <p:nvPr/>
            </p:nvSpPr>
            <p:spPr>
              <a:xfrm>
                <a:off x="4851024" y="5875654"/>
                <a:ext cx="3197542" cy="369332"/>
              </a:xfrm>
              <a:prstGeom prst="rect">
                <a:avLst/>
              </a:prstGeom>
              <a:noFill/>
            </p:spPr>
            <p:txBody>
              <a:bodyPr wrap="none" rtlCol="0">
                <a:spAutoFit/>
              </a:bodyPr>
              <a:lstStyle/>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IN" dirty="0">
                    <a:latin typeface="Times New Roman" panose="02020603050405020304" pitchFamily="18" charset="0"/>
                    <a:cs typeface="Times New Roman" panose="02020603050405020304" pitchFamily="18" charset="0"/>
                  </a:rPr>
                  <a:t> are interpolation functions</a:t>
                </a:r>
              </a:p>
            </p:txBody>
          </p:sp>
        </mc:Choice>
        <mc:Fallback>
          <p:sp>
            <p:nvSpPr>
              <p:cNvPr id="21" name="TextBox 20"/>
              <p:cNvSpPr txBox="1">
                <a:spLocks noRot="1" noChangeAspect="1" noMove="1" noResize="1" noEditPoints="1" noAdjustHandles="1" noChangeArrowheads="1" noChangeShapeType="1" noTextEdit="1"/>
              </p:cNvSpPr>
              <p:nvPr/>
            </p:nvSpPr>
            <p:spPr>
              <a:xfrm>
                <a:off x="4851024" y="5875654"/>
                <a:ext cx="3197542" cy="369332"/>
              </a:xfrm>
              <a:prstGeom prst="rect">
                <a:avLst/>
              </a:prstGeom>
              <a:blipFill>
                <a:blip r:embed="rId13"/>
                <a:stretch>
                  <a:fillRect t="-10000" b="-26667"/>
                </a:stretch>
              </a:blipFill>
            </p:spPr>
            <p:txBody>
              <a:bodyPr/>
              <a:lstStyle/>
              <a:p>
                <a:r>
                  <a:rPr lang="en-IN">
                    <a:noFill/>
                  </a:rPr>
                  <a:t> </a:t>
                </a:r>
              </a:p>
            </p:txBody>
          </p:sp>
        </mc:Fallback>
      </mc:AlternateContent>
    </p:spTree>
    <p:extLst>
      <p:ext uri="{BB962C8B-B14F-4D97-AF65-F5344CB8AC3E}">
        <p14:creationId xmlns:p14="http://schemas.microsoft.com/office/powerpoint/2010/main" val="381878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7/12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Development Framework : </a:t>
            </a:r>
            <a:r>
              <a:rPr lang="en-US" sz="2400" dirty="0">
                <a:solidFill>
                  <a:srgbClr val="C00000"/>
                </a:solidFill>
                <a:latin typeface="Times New Roman" panose="02020603050405020304" pitchFamily="18" charset="0"/>
                <a:cs typeface="Times New Roman" panose="02020603050405020304" pitchFamily="18" charset="0"/>
              </a:rPr>
              <a:t>Full Integration Finite Element Method </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07533" y="1433427"/>
            <a:ext cx="1000698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Gauss Quadrature 2x2 integration scheme displacements are obtained. The values of displacement for analytical and full integration finite element method are shown as, </a:t>
            </a:r>
            <a:endParaRPr lang="en-IN" dirty="0">
              <a:latin typeface="Times New Roman" panose="02020603050405020304" pitchFamily="18" charset="0"/>
              <a:cs typeface="Times New Roman" panose="02020603050405020304" pitchFamily="18" charset="0"/>
            </a:endParaRPr>
          </a:p>
        </p:txBody>
      </p:sp>
      <p:pic>
        <p:nvPicPr>
          <p:cNvPr id="16" name="Picture 15"/>
          <p:cNvPicPr/>
          <p:nvPr/>
        </p:nvPicPr>
        <p:blipFill>
          <a:blip r:embed="rId2"/>
          <a:stretch>
            <a:fillRect/>
          </a:stretch>
        </p:blipFill>
        <p:spPr>
          <a:xfrm>
            <a:off x="2491737" y="2450741"/>
            <a:ext cx="7208520" cy="3656215"/>
          </a:xfrm>
          <a:prstGeom prst="rect">
            <a:avLst/>
          </a:prstGeom>
        </p:spPr>
      </p:pic>
      <p:sp>
        <p:nvSpPr>
          <p:cNvPr id="5" name="TextBox 4"/>
          <p:cNvSpPr txBox="1"/>
          <p:nvPr/>
        </p:nvSpPr>
        <p:spPr>
          <a:xfrm>
            <a:off x="7482994" y="4508269"/>
            <a:ext cx="461587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Displacements on nodes when full integration method is used along with analytical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68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rPr>
              <a:t>8/</a:t>
            </a:r>
            <a:r>
              <a:rPr lang="en-US" sz="2200" dirty="0">
                <a:solidFill>
                  <a:schemeClr val="bg1"/>
                </a:solidFill>
                <a:latin typeface="Times New Roman" panose="02020603050405020304" pitchFamily="18" charset="0"/>
                <a:cs typeface="Times New Roman" panose="02020603050405020304" pitchFamily="18" charset="0"/>
              </a:rPr>
              <a:t>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Development Framework : </a:t>
            </a:r>
            <a:r>
              <a:rPr lang="en-US" sz="2400" dirty="0">
                <a:solidFill>
                  <a:srgbClr val="C00000"/>
                </a:solidFill>
                <a:latin typeface="Times New Roman" panose="02020603050405020304" pitchFamily="18" charset="0"/>
                <a:cs typeface="Times New Roman" panose="02020603050405020304" pitchFamily="18" charset="0"/>
              </a:rPr>
              <a:t>Reduced Point Integration Method </a:t>
            </a:r>
            <a:endParaRPr lang="en-IN" sz="2400"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133004" y="1062445"/>
                <a:ext cx="11978640" cy="513730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 arbitrary state of stress can be resolved into a hydrostatic state and a state of pure shear. Let the given state referred to a coordinate system be</a:t>
                </a:r>
                <a:endParaRPr lang="en-IN"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IN" i="1"/>
                          </m:ctrlPr>
                        </m:dPr>
                        <m:e>
                          <m:sSub>
                            <m:sSubPr>
                              <m:ctrlPr>
                                <a:rPr lang="en-IN" i="1"/>
                              </m:ctrlPr>
                            </m:sSubPr>
                            <m:e>
                              <m:r>
                                <a:rPr lang="en-US" i="1"/>
                                <m:t>𝜏</m:t>
                              </m:r>
                            </m:e>
                            <m:sub>
                              <m:r>
                                <a:rPr lang="en-US" i="1"/>
                                <m:t>𝑖𝑗</m:t>
                              </m:r>
                            </m:sub>
                          </m:sSub>
                        </m:e>
                      </m:d>
                      <m:r>
                        <a:rPr lang="en-US" i="1"/>
                        <m:t>=</m:t>
                      </m:r>
                      <m:d>
                        <m:dPr>
                          <m:begChr m:val="["/>
                          <m:endChr m:val="]"/>
                          <m:ctrlPr>
                            <a:rPr lang="en-IN" i="1"/>
                          </m:ctrlPr>
                        </m:dPr>
                        <m:e>
                          <m:m>
                            <m:mPr>
                              <m:mcs>
                                <m:mc>
                                  <m:mcPr>
                                    <m:count m:val="3"/>
                                    <m:mcJc m:val="center"/>
                                  </m:mcPr>
                                </m:mc>
                              </m:mcs>
                              <m:ctrlPr>
                                <a:rPr lang="en-IN" i="1"/>
                              </m:ctrlPr>
                            </m:mPr>
                            <m:mr>
                              <m:e>
                                <m:sSub>
                                  <m:sSubPr>
                                    <m:ctrlPr>
                                      <a:rPr lang="en-IN" i="1"/>
                                    </m:ctrlPr>
                                  </m:sSubPr>
                                  <m:e>
                                    <m:r>
                                      <a:rPr lang="en-US" i="1"/>
                                      <m:t>𝜎</m:t>
                                    </m:r>
                                  </m:e>
                                  <m:sub>
                                    <m:r>
                                      <a:rPr lang="en-US" i="1"/>
                                      <m:t>𝑥</m:t>
                                    </m:r>
                                  </m:sub>
                                </m:sSub>
                              </m:e>
                              <m:e>
                                <m:sSub>
                                  <m:sSubPr>
                                    <m:ctrlPr>
                                      <a:rPr lang="en-IN" i="1"/>
                                    </m:ctrlPr>
                                  </m:sSubPr>
                                  <m:e>
                                    <m:r>
                                      <a:rPr lang="en-US" i="1"/>
                                      <m:t>𝜏</m:t>
                                    </m:r>
                                  </m:e>
                                  <m:sub>
                                    <m:r>
                                      <a:rPr lang="en-US" i="1"/>
                                      <m:t>𝑥𝑦</m:t>
                                    </m:r>
                                  </m:sub>
                                </m:sSub>
                              </m:e>
                              <m:e>
                                <m:sSub>
                                  <m:sSubPr>
                                    <m:ctrlPr>
                                      <a:rPr lang="en-IN" i="1"/>
                                    </m:ctrlPr>
                                  </m:sSubPr>
                                  <m:e>
                                    <m:r>
                                      <a:rPr lang="en-US" i="1"/>
                                      <m:t>𝜏</m:t>
                                    </m:r>
                                  </m:e>
                                  <m:sub>
                                    <m:r>
                                      <a:rPr lang="en-US" i="1"/>
                                      <m:t>𝑥𝑧</m:t>
                                    </m:r>
                                  </m:sub>
                                </m:sSub>
                              </m:e>
                            </m:mr>
                            <m:mr>
                              <m:e>
                                <m:sSub>
                                  <m:sSubPr>
                                    <m:ctrlPr>
                                      <a:rPr lang="en-IN" i="1"/>
                                    </m:ctrlPr>
                                  </m:sSubPr>
                                  <m:e>
                                    <m:r>
                                      <a:rPr lang="en-US" i="1"/>
                                      <m:t>𝜏</m:t>
                                    </m:r>
                                  </m:e>
                                  <m:sub>
                                    <m:r>
                                      <a:rPr lang="en-US" i="1"/>
                                      <m:t>𝑥𝑦</m:t>
                                    </m:r>
                                  </m:sub>
                                </m:sSub>
                              </m:e>
                              <m:e>
                                <m:sSub>
                                  <m:sSubPr>
                                    <m:ctrlPr>
                                      <a:rPr lang="en-IN" i="1"/>
                                    </m:ctrlPr>
                                  </m:sSubPr>
                                  <m:e>
                                    <m:r>
                                      <a:rPr lang="en-US" i="1"/>
                                      <m:t>𝜎</m:t>
                                    </m:r>
                                  </m:e>
                                  <m:sub>
                                    <m:r>
                                      <a:rPr lang="en-US" i="1"/>
                                      <m:t>𝑦</m:t>
                                    </m:r>
                                  </m:sub>
                                </m:sSub>
                              </m:e>
                              <m:e>
                                <m:sSub>
                                  <m:sSubPr>
                                    <m:ctrlPr>
                                      <a:rPr lang="en-IN" i="1"/>
                                    </m:ctrlPr>
                                  </m:sSubPr>
                                  <m:e>
                                    <m:r>
                                      <a:rPr lang="en-US" i="1"/>
                                      <m:t>𝜏</m:t>
                                    </m:r>
                                  </m:e>
                                  <m:sub>
                                    <m:r>
                                      <a:rPr lang="en-US" i="1"/>
                                      <m:t>𝑦𝑧</m:t>
                                    </m:r>
                                  </m:sub>
                                </m:sSub>
                              </m:e>
                            </m:mr>
                            <m:mr>
                              <m:e>
                                <m:sSub>
                                  <m:sSubPr>
                                    <m:ctrlPr>
                                      <a:rPr lang="en-IN" i="1"/>
                                    </m:ctrlPr>
                                  </m:sSubPr>
                                  <m:e>
                                    <m:r>
                                      <a:rPr lang="en-US" i="1"/>
                                      <m:t>𝜏</m:t>
                                    </m:r>
                                  </m:e>
                                  <m:sub>
                                    <m:r>
                                      <a:rPr lang="en-US" i="1"/>
                                      <m:t>𝑥𝑧</m:t>
                                    </m:r>
                                  </m:sub>
                                </m:sSub>
                              </m:e>
                              <m:e>
                                <m:sSub>
                                  <m:sSubPr>
                                    <m:ctrlPr>
                                      <a:rPr lang="en-IN" i="1"/>
                                    </m:ctrlPr>
                                  </m:sSubPr>
                                  <m:e>
                                    <m:r>
                                      <a:rPr lang="en-US" i="1"/>
                                      <m:t>𝜏</m:t>
                                    </m:r>
                                  </m:e>
                                  <m:sub>
                                    <m:r>
                                      <a:rPr lang="en-US" i="1"/>
                                      <m:t>𝑦𝑧</m:t>
                                    </m:r>
                                  </m:sub>
                                </m:sSub>
                              </m:e>
                              <m:e>
                                <m:sSub>
                                  <m:sSubPr>
                                    <m:ctrlPr>
                                      <a:rPr lang="en-IN" i="1"/>
                                    </m:ctrlPr>
                                  </m:sSubPr>
                                  <m:e>
                                    <m:r>
                                      <a:rPr lang="en-US" i="1"/>
                                      <m:t>𝜎</m:t>
                                    </m:r>
                                  </m:e>
                                  <m:sub>
                                    <m:r>
                                      <a:rPr lang="en-US" i="1"/>
                                      <m:t>𝑧</m:t>
                                    </m:r>
                                  </m:sub>
                                </m:sSub>
                              </m:e>
                            </m:mr>
                          </m:m>
                        </m:e>
                      </m:d>
                    </m:oMath>
                  </m:oMathPara>
                </a14:m>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Let  </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m:t>𝑝</m:t>
                    </m:r>
                    <m:r>
                      <a:rPr lang="en-US" i="1"/>
                      <m:t>=1/3(</m:t>
                    </m:r>
                    <m:sSub>
                      <m:sSubPr>
                        <m:ctrlPr>
                          <a:rPr lang="en-IN" i="1"/>
                        </m:ctrlPr>
                      </m:sSubPr>
                      <m:e>
                        <m:r>
                          <a:rPr lang="en-US" i="1"/>
                          <m:t>𝜎</m:t>
                        </m:r>
                      </m:e>
                      <m:sub>
                        <m:r>
                          <a:rPr lang="en-US" i="1"/>
                          <m:t>𝑥</m:t>
                        </m:r>
                      </m:sub>
                    </m:sSub>
                    <m:r>
                      <a:rPr lang="en-US" i="1"/>
                      <m:t>+ </m:t>
                    </m:r>
                    <m:sSub>
                      <m:sSubPr>
                        <m:ctrlPr>
                          <a:rPr lang="en-IN" i="1"/>
                        </m:ctrlPr>
                      </m:sSubPr>
                      <m:e>
                        <m:r>
                          <a:rPr lang="en-US" i="1"/>
                          <m:t>𝜎</m:t>
                        </m:r>
                      </m:e>
                      <m:sub>
                        <m:r>
                          <a:rPr lang="en-US" i="1"/>
                          <m:t>𝑦</m:t>
                        </m:r>
                      </m:sub>
                    </m:sSub>
                    <m:r>
                      <a:rPr lang="en-US" i="1"/>
                      <m:t>+</m:t>
                    </m:r>
                    <m:sSub>
                      <m:sSubPr>
                        <m:ctrlPr>
                          <a:rPr lang="en-IN" i="1"/>
                        </m:ctrlPr>
                      </m:sSubPr>
                      <m:e>
                        <m:r>
                          <a:rPr lang="en-US" i="1"/>
                          <m:t>𝜎</m:t>
                        </m:r>
                      </m:e>
                      <m:sub>
                        <m:r>
                          <a:rPr lang="en-US" i="1"/>
                          <m:t>𝑧</m:t>
                        </m:r>
                      </m:sub>
                    </m:sSub>
                    <m:r>
                      <a:rPr lang="en-US" i="1"/>
                      <m:t>)</m:t>
                    </m:r>
                  </m:oMath>
                </a14:m>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given state can be resolved into two different states, as shown:</a:t>
                </a:r>
                <a:endParaRPr lang="en-IN"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IN" i="1"/>
                          </m:ctrlPr>
                        </m:dPr>
                        <m:e>
                          <m:m>
                            <m:mPr>
                              <m:mcs>
                                <m:mc>
                                  <m:mcPr>
                                    <m:count m:val="3"/>
                                    <m:mcJc m:val="center"/>
                                  </m:mcPr>
                                </m:mc>
                              </m:mcs>
                              <m:ctrlPr>
                                <a:rPr lang="en-IN" i="1"/>
                              </m:ctrlPr>
                            </m:mPr>
                            <m:mr>
                              <m:e>
                                <m:sSub>
                                  <m:sSubPr>
                                    <m:ctrlPr>
                                      <a:rPr lang="en-IN" i="1"/>
                                    </m:ctrlPr>
                                  </m:sSubPr>
                                  <m:e>
                                    <m:r>
                                      <a:rPr lang="en-US" i="1"/>
                                      <m:t>𝜎</m:t>
                                    </m:r>
                                  </m:e>
                                  <m:sub>
                                    <m:r>
                                      <a:rPr lang="en-US" i="1"/>
                                      <m:t>𝑥</m:t>
                                    </m:r>
                                  </m:sub>
                                </m:sSub>
                              </m:e>
                              <m:e>
                                <m:sSub>
                                  <m:sSubPr>
                                    <m:ctrlPr>
                                      <a:rPr lang="en-IN" i="1"/>
                                    </m:ctrlPr>
                                  </m:sSubPr>
                                  <m:e>
                                    <m:r>
                                      <a:rPr lang="en-US" i="1"/>
                                      <m:t>𝜏</m:t>
                                    </m:r>
                                  </m:e>
                                  <m:sub>
                                    <m:r>
                                      <a:rPr lang="en-US" i="1"/>
                                      <m:t>𝑥𝑦</m:t>
                                    </m:r>
                                  </m:sub>
                                </m:sSub>
                              </m:e>
                              <m:e>
                                <m:sSub>
                                  <m:sSubPr>
                                    <m:ctrlPr>
                                      <a:rPr lang="en-IN" i="1"/>
                                    </m:ctrlPr>
                                  </m:sSubPr>
                                  <m:e>
                                    <m:r>
                                      <a:rPr lang="en-US" i="1"/>
                                      <m:t>𝜏</m:t>
                                    </m:r>
                                  </m:e>
                                  <m:sub>
                                    <m:r>
                                      <a:rPr lang="en-US" i="1"/>
                                      <m:t>𝑥𝑧</m:t>
                                    </m:r>
                                  </m:sub>
                                </m:sSub>
                              </m:e>
                            </m:mr>
                            <m:mr>
                              <m:e>
                                <m:sSub>
                                  <m:sSubPr>
                                    <m:ctrlPr>
                                      <a:rPr lang="en-IN" i="1"/>
                                    </m:ctrlPr>
                                  </m:sSubPr>
                                  <m:e>
                                    <m:r>
                                      <a:rPr lang="en-US" i="1"/>
                                      <m:t>𝜏</m:t>
                                    </m:r>
                                  </m:e>
                                  <m:sub>
                                    <m:r>
                                      <a:rPr lang="en-US" i="1"/>
                                      <m:t>𝑥𝑦</m:t>
                                    </m:r>
                                  </m:sub>
                                </m:sSub>
                              </m:e>
                              <m:e>
                                <m:sSub>
                                  <m:sSubPr>
                                    <m:ctrlPr>
                                      <a:rPr lang="en-IN" i="1"/>
                                    </m:ctrlPr>
                                  </m:sSubPr>
                                  <m:e>
                                    <m:r>
                                      <a:rPr lang="en-US" i="1"/>
                                      <m:t>𝜎</m:t>
                                    </m:r>
                                  </m:e>
                                  <m:sub>
                                    <m:r>
                                      <a:rPr lang="en-US" i="1"/>
                                      <m:t>𝑦</m:t>
                                    </m:r>
                                  </m:sub>
                                </m:sSub>
                              </m:e>
                              <m:e>
                                <m:sSub>
                                  <m:sSubPr>
                                    <m:ctrlPr>
                                      <a:rPr lang="en-IN" i="1"/>
                                    </m:ctrlPr>
                                  </m:sSubPr>
                                  <m:e>
                                    <m:r>
                                      <a:rPr lang="en-US" i="1"/>
                                      <m:t>𝜏</m:t>
                                    </m:r>
                                  </m:e>
                                  <m:sub>
                                    <m:r>
                                      <a:rPr lang="en-US" i="1"/>
                                      <m:t>𝑦𝑧</m:t>
                                    </m:r>
                                  </m:sub>
                                </m:sSub>
                              </m:e>
                            </m:mr>
                            <m:mr>
                              <m:e>
                                <m:sSub>
                                  <m:sSubPr>
                                    <m:ctrlPr>
                                      <a:rPr lang="en-IN" i="1"/>
                                    </m:ctrlPr>
                                  </m:sSubPr>
                                  <m:e>
                                    <m:r>
                                      <a:rPr lang="en-US" i="1"/>
                                      <m:t>𝜏</m:t>
                                    </m:r>
                                  </m:e>
                                  <m:sub>
                                    <m:r>
                                      <a:rPr lang="en-US" i="1"/>
                                      <m:t>𝑥𝑧</m:t>
                                    </m:r>
                                  </m:sub>
                                </m:sSub>
                              </m:e>
                              <m:e>
                                <m:sSub>
                                  <m:sSubPr>
                                    <m:ctrlPr>
                                      <a:rPr lang="en-IN" i="1"/>
                                    </m:ctrlPr>
                                  </m:sSubPr>
                                  <m:e>
                                    <m:r>
                                      <a:rPr lang="en-US" i="1"/>
                                      <m:t>𝜏</m:t>
                                    </m:r>
                                  </m:e>
                                  <m:sub>
                                    <m:r>
                                      <a:rPr lang="en-US" i="1"/>
                                      <m:t>𝑦𝑧</m:t>
                                    </m:r>
                                  </m:sub>
                                </m:sSub>
                              </m:e>
                              <m:e>
                                <m:sSub>
                                  <m:sSubPr>
                                    <m:ctrlPr>
                                      <a:rPr lang="en-IN" i="1"/>
                                    </m:ctrlPr>
                                  </m:sSubPr>
                                  <m:e>
                                    <m:r>
                                      <a:rPr lang="en-US" i="1"/>
                                      <m:t>𝜎</m:t>
                                    </m:r>
                                  </m:e>
                                  <m:sub>
                                    <m:r>
                                      <a:rPr lang="en-US" i="1"/>
                                      <m:t>𝑧</m:t>
                                    </m:r>
                                  </m:sub>
                                </m:sSub>
                              </m:e>
                            </m:mr>
                          </m:m>
                        </m:e>
                      </m:d>
                      <m:r>
                        <a:rPr lang="en-US" i="1"/>
                        <m:t>= </m:t>
                      </m:r>
                      <m:d>
                        <m:dPr>
                          <m:begChr m:val="["/>
                          <m:endChr m:val="]"/>
                          <m:ctrlPr>
                            <a:rPr lang="en-IN" i="1"/>
                          </m:ctrlPr>
                        </m:dPr>
                        <m:e>
                          <m:m>
                            <m:mPr>
                              <m:mcs>
                                <m:mc>
                                  <m:mcPr>
                                    <m:count m:val="3"/>
                                    <m:mcJc m:val="center"/>
                                  </m:mcPr>
                                </m:mc>
                              </m:mcs>
                              <m:ctrlPr>
                                <a:rPr lang="en-IN" i="1"/>
                              </m:ctrlPr>
                            </m:mPr>
                            <m:mr>
                              <m:e>
                                <m:r>
                                  <a:rPr lang="en-US" i="1"/>
                                  <m:t>𝑝</m:t>
                                </m:r>
                              </m:e>
                              <m:e>
                                <m:r>
                                  <a:rPr lang="en-US" i="1"/>
                                  <m:t>0</m:t>
                                </m:r>
                              </m:e>
                              <m:e>
                                <m:r>
                                  <a:rPr lang="en-US" i="1"/>
                                  <m:t>0</m:t>
                                </m:r>
                              </m:e>
                            </m:mr>
                            <m:mr>
                              <m:e>
                                <m:r>
                                  <a:rPr lang="en-US" i="1"/>
                                  <m:t>0</m:t>
                                </m:r>
                              </m:e>
                              <m:e>
                                <m:r>
                                  <a:rPr lang="en-US" i="1"/>
                                  <m:t>𝑝</m:t>
                                </m:r>
                              </m:e>
                              <m:e>
                                <m:r>
                                  <a:rPr lang="en-US" i="1"/>
                                  <m:t>0</m:t>
                                </m:r>
                              </m:e>
                            </m:mr>
                            <m:mr>
                              <m:e>
                                <m:r>
                                  <a:rPr lang="en-US" i="1"/>
                                  <m:t>0</m:t>
                                </m:r>
                              </m:e>
                              <m:e>
                                <m:r>
                                  <a:rPr lang="en-US" i="1"/>
                                  <m:t>0</m:t>
                                </m:r>
                              </m:e>
                              <m:e>
                                <m:r>
                                  <a:rPr lang="en-US" i="1"/>
                                  <m:t>𝑝</m:t>
                                </m:r>
                              </m:e>
                            </m:mr>
                          </m:m>
                        </m:e>
                      </m:d>
                      <m:r>
                        <a:rPr lang="en-US" i="1"/>
                        <m:t>+</m:t>
                      </m:r>
                      <m:d>
                        <m:dPr>
                          <m:begChr m:val="["/>
                          <m:endChr m:val="]"/>
                          <m:ctrlPr>
                            <a:rPr lang="en-IN" i="1"/>
                          </m:ctrlPr>
                        </m:dPr>
                        <m:e>
                          <m:m>
                            <m:mPr>
                              <m:mcs>
                                <m:mc>
                                  <m:mcPr>
                                    <m:count m:val="3"/>
                                    <m:mcJc m:val="center"/>
                                  </m:mcPr>
                                </m:mc>
                              </m:mcs>
                              <m:ctrlPr>
                                <a:rPr lang="en-IN" i="1"/>
                              </m:ctrlPr>
                            </m:mPr>
                            <m:mr>
                              <m:e>
                                <m:sSub>
                                  <m:sSubPr>
                                    <m:ctrlPr>
                                      <a:rPr lang="en-IN" i="1"/>
                                    </m:ctrlPr>
                                  </m:sSubPr>
                                  <m:e>
                                    <m:r>
                                      <a:rPr lang="en-US" i="1"/>
                                      <m:t>𝜎</m:t>
                                    </m:r>
                                  </m:e>
                                  <m:sub>
                                    <m:r>
                                      <a:rPr lang="en-US" i="1"/>
                                      <m:t>𝑥</m:t>
                                    </m:r>
                                  </m:sub>
                                </m:sSub>
                                <m:r>
                                  <a:rPr lang="en-US" i="1"/>
                                  <m:t>−</m:t>
                                </m:r>
                                <m:r>
                                  <a:rPr lang="en-US" i="1"/>
                                  <m:t>𝑝</m:t>
                                </m:r>
                              </m:e>
                              <m:e>
                                <m:sSub>
                                  <m:sSubPr>
                                    <m:ctrlPr>
                                      <a:rPr lang="en-IN" i="1"/>
                                    </m:ctrlPr>
                                  </m:sSubPr>
                                  <m:e>
                                    <m:r>
                                      <a:rPr lang="en-US" i="1"/>
                                      <m:t>𝜏</m:t>
                                    </m:r>
                                  </m:e>
                                  <m:sub>
                                    <m:r>
                                      <a:rPr lang="en-US" i="1"/>
                                      <m:t>𝑥𝑦</m:t>
                                    </m:r>
                                  </m:sub>
                                </m:sSub>
                              </m:e>
                              <m:e>
                                <m:sSub>
                                  <m:sSubPr>
                                    <m:ctrlPr>
                                      <a:rPr lang="en-IN" i="1"/>
                                    </m:ctrlPr>
                                  </m:sSubPr>
                                  <m:e>
                                    <m:r>
                                      <a:rPr lang="en-US" i="1"/>
                                      <m:t>𝜏</m:t>
                                    </m:r>
                                  </m:e>
                                  <m:sub>
                                    <m:r>
                                      <a:rPr lang="en-US" i="1"/>
                                      <m:t>𝑥𝑧</m:t>
                                    </m:r>
                                  </m:sub>
                                </m:sSub>
                              </m:e>
                            </m:mr>
                            <m:mr>
                              <m:e>
                                <m:sSub>
                                  <m:sSubPr>
                                    <m:ctrlPr>
                                      <a:rPr lang="en-IN" i="1"/>
                                    </m:ctrlPr>
                                  </m:sSubPr>
                                  <m:e>
                                    <m:r>
                                      <a:rPr lang="en-US" i="1"/>
                                      <m:t>𝜏</m:t>
                                    </m:r>
                                  </m:e>
                                  <m:sub>
                                    <m:r>
                                      <a:rPr lang="en-US" i="1"/>
                                      <m:t>𝑥𝑦</m:t>
                                    </m:r>
                                  </m:sub>
                                </m:sSub>
                              </m:e>
                              <m:e>
                                <m:sSub>
                                  <m:sSubPr>
                                    <m:ctrlPr>
                                      <a:rPr lang="en-IN" i="1"/>
                                    </m:ctrlPr>
                                  </m:sSubPr>
                                  <m:e>
                                    <m:r>
                                      <a:rPr lang="en-US" i="1"/>
                                      <m:t>𝜎</m:t>
                                    </m:r>
                                  </m:e>
                                  <m:sub>
                                    <m:r>
                                      <a:rPr lang="en-US" i="1"/>
                                      <m:t>𝑦</m:t>
                                    </m:r>
                                  </m:sub>
                                </m:sSub>
                                <m:r>
                                  <a:rPr lang="en-US" i="1"/>
                                  <m:t>−</m:t>
                                </m:r>
                                <m:r>
                                  <a:rPr lang="en-US" i="1"/>
                                  <m:t>𝑝</m:t>
                                </m:r>
                              </m:e>
                              <m:e>
                                <m:sSub>
                                  <m:sSubPr>
                                    <m:ctrlPr>
                                      <a:rPr lang="en-IN" i="1"/>
                                    </m:ctrlPr>
                                  </m:sSubPr>
                                  <m:e>
                                    <m:r>
                                      <a:rPr lang="en-US" i="1"/>
                                      <m:t>𝜏</m:t>
                                    </m:r>
                                  </m:e>
                                  <m:sub>
                                    <m:r>
                                      <a:rPr lang="en-US" i="1"/>
                                      <m:t>𝑦𝑧</m:t>
                                    </m:r>
                                  </m:sub>
                                </m:sSub>
                              </m:e>
                            </m:mr>
                            <m:mr>
                              <m:e>
                                <m:sSub>
                                  <m:sSubPr>
                                    <m:ctrlPr>
                                      <a:rPr lang="en-IN" i="1"/>
                                    </m:ctrlPr>
                                  </m:sSubPr>
                                  <m:e>
                                    <m:r>
                                      <a:rPr lang="en-US" i="1"/>
                                      <m:t>𝜏</m:t>
                                    </m:r>
                                  </m:e>
                                  <m:sub>
                                    <m:r>
                                      <a:rPr lang="en-US" i="1"/>
                                      <m:t>𝑥𝑧</m:t>
                                    </m:r>
                                  </m:sub>
                                </m:sSub>
                              </m:e>
                              <m:e>
                                <m:sSub>
                                  <m:sSubPr>
                                    <m:ctrlPr>
                                      <a:rPr lang="en-IN" i="1"/>
                                    </m:ctrlPr>
                                  </m:sSubPr>
                                  <m:e>
                                    <m:r>
                                      <a:rPr lang="en-US" i="1"/>
                                      <m:t>𝜏</m:t>
                                    </m:r>
                                  </m:e>
                                  <m:sub>
                                    <m:r>
                                      <a:rPr lang="en-US" i="1"/>
                                      <m:t>𝑦𝑧</m:t>
                                    </m:r>
                                  </m:sub>
                                </m:sSub>
                              </m:e>
                              <m:e>
                                <m:sSub>
                                  <m:sSubPr>
                                    <m:ctrlPr>
                                      <a:rPr lang="en-IN" i="1"/>
                                    </m:ctrlPr>
                                  </m:sSubPr>
                                  <m:e>
                                    <m:r>
                                      <a:rPr lang="en-US" i="1"/>
                                      <m:t>𝜎</m:t>
                                    </m:r>
                                  </m:e>
                                  <m:sub>
                                    <m:r>
                                      <a:rPr lang="en-US" i="1"/>
                                      <m:t>𝑧</m:t>
                                    </m:r>
                                  </m:sub>
                                </m:sSub>
                                <m:r>
                                  <a:rPr lang="en-US" i="1"/>
                                  <m:t>−</m:t>
                                </m:r>
                                <m:r>
                                  <a:rPr lang="en-US" i="1"/>
                                  <m:t>𝑝</m:t>
                                </m:r>
                              </m:e>
                            </m:mr>
                          </m:m>
                        </m:e>
                      </m:d>
                      <m:r>
                        <a:rPr lang="en-IN" i="1"/>
                        <m:t> </m:t>
                      </m:r>
                    </m:oMath>
                  </m:oMathPara>
                </a14:m>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state on the right-hand side of the above equation is a hydrostatic state. The second state is a state of pure shear since the first invariant for this state is Zero.</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given state is referred to the principal axes, the decomposition into a hydrostatic state and a pure shear state can once again be done as above, i.e.</a:t>
                </a:r>
              </a:p>
              <a:p>
                <a14:m>
                  <m:oMathPara xmlns:m="http://schemas.openxmlformats.org/officeDocument/2006/math">
                    <m:oMathParaPr>
                      <m:jc m:val="centerGroup"/>
                    </m:oMathParaPr>
                    <m:oMath xmlns:m="http://schemas.openxmlformats.org/officeDocument/2006/math">
                      <m:d>
                        <m:dPr>
                          <m:begChr m:val="["/>
                          <m:endChr m:val="]"/>
                          <m:ctrlPr>
                            <a:rPr lang="en-IN" i="1"/>
                          </m:ctrlPr>
                        </m:dPr>
                        <m:e>
                          <m:m>
                            <m:mPr>
                              <m:mcs>
                                <m:mc>
                                  <m:mcPr>
                                    <m:count m:val="3"/>
                                    <m:mcJc m:val="center"/>
                                  </m:mcPr>
                                </m:mc>
                              </m:mcs>
                              <m:ctrlPr>
                                <a:rPr lang="en-IN" i="1"/>
                              </m:ctrlPr>
                            </m:mPr>
                            <m:mr>
                              <m:e>
                                <m:sSub>
                                  <m:sSubPr>
                                    <m:ctrlPr>
                                      <a:rPr lang="en-IN" i="1"/>
                                    </m:ctrlPr>
                                  </m:sSubPr>
                                  <m:e>
                                    <m:r>
                                      <a:rPr lang="en-US" i="1"/>
                                      <m:t>𝜎</m:t>
                                    </m:r>
                                  </m:e>
                                  <m:sub>
                                    <m:r>
                                      <a:rPr lang="en-US" i="1"/>
                                      <m:t>1</m:t>
                                    </m:r>
                                  </m:sub>
                                </m:sSub>
                              </m:e>
                              <m:e>
                                <m:r>
                                  <a:rPr lang="en-US" i="1"/>
                                  <m:t>0</m:t>
                                </m:r>
                              </m:e>
                              <m:e>
                                <m:r>
                                  <a:rPr lang="en-US" i="1"/>
                                  <m:t>0</m:t>
                                </m:r>
                              </m:e>
                            </m:mr>
                            <m:mr>
                              <m:e>
                                <m:r>
                                  <a:rPr lang="en-US" i="1"/>
                                  <m:t>0</m:t>
                                </m:r>
                              </m:e>
                              <m:e>
                                <m:sSub>
                                  <m:sSubPr>
                                    <m:ctrlPr>
                                      <a:rPr lang="en-IN" i="1"/>
                                    </m:ctrlPr>
                                  </m:sSubPr>
                                  <m:e>
                                    <m:r>
                                      <a:rPr lang="en-US" i="1"/>
                                      <m:t>𝜎</m:t>
                                    </m:r>
                                  </m:e>
                                  <m:sub>
                                    <m:r>
                                      <a:rPr lang="en-US" i="1"/>
                                      <m:t>2</m:t>
                                    </m:r>
                                  </m:sub>
                                </m:sSub>
                              </m:e>
                              <m:e>
                                <m:r>
                                  <a:rPr lang="en-US" i="1"/>
                                  <m:t>0</m:t>
                                </m:r>
                              </m:e>
                            </m:mr>
                            <m:mr>
                              <m:e>
                                <m:r>
                                  <a:rPr lang="en-US" i="1"/>
                                  <m:t>0</m:t>
                                </m:r>
                              </m:e>
                              <m:e>
                                <m:r>
                                  <a:rPr lang="en-US" i="1"/>
                                  <m:t>0</m:t>
                                </m:r>
                              </m:e>
                              <m:e>
                                <m:sSub>
                                  <m:sSubPr>
                                    <m:ctrlPr>
                                      <a:rPr lang="en-IN" i="1"/>
                                    </m:ctrlPr>
                                  </m:sSubPr>
                                  <m:e>
                                    <m:r>
                                      <a:rPr lang="en-US" i="1"/>
                                      <m:t>𝜎</m:t>
                                    </m:r>
                                  </m:e>
                                  <m:sub>
                                    <m:r>
                                      <a:rPr lang="en-US" i="1"/>
                                      <m:t>3</m:t>
                                    </m:r>
                                  </m:sub>
                                </m:sSub>
                              </m:e>
                            </m:mr>
                          </m:m>
                        </m:e>
                      </m:d>
                      <m:r>
                        <a:rPr lang="en-US" i="1"/>
                        <m:t>=</m:t>
                      </m:r>
                      <m:d>
                        <m:dPr>
                          <m:begChr m:val="["/>
                          <m:endChr m:val="]"/>
                          <m:ctrlPr>
                            <a:rPr lang="en-IN" i="1"/>
                          </m:ctrlPr>
                        </m:dPr>
                        <m:e>
                          <m:m>
                            <m:mPr>
                              <m:mcs>
                                <m:mc>
                                  <m:mcPr>
                                    <m:count m:val="3"/>
                                    <m:mcJc m:val="center"/>
                                  </m:mcPr>
                                </m:mc>
                              </m:mcs>
                              <m:ctrlPr>
                                <a:rPr lang="en-IN" i="1"/>
                              </m:ctrlPr>
                            </m:mPr>
                            <m:mr>
                              <m:e>
                                <m:r>
                                  <a:rPr lang="en-US" i="1"/>
                                  <m:t>𝑝</m:t>
                                </m:r>
                              </m:e>
                              <m:e>
                                <m:r>
                                  <a:rPr lang="en-US" i="1"/>
                                  <m:t>0</m:t>
                                </m:r>
                              </m:e>
                              <m:e>
                                <m:r>
                                  <a:rPr lang="en-US" i="1"/>
                                  <m:t>0</m:t>
                                </m:r>
                              </m:e>
                            </m:mr>
                            <m:mr>
                              <m:e>
                                <m:r>
                                  <a:rPr lang="en-US" i="1"/>
                                  <m:t>0</m:t>
                                </m:r>
                              </m:e>
                              <m:e>
                                <m:r>
                                  <a:rPr lang="en-US" i="1"/>
                                  <m:t>𝑝</m:t>
                                </m:r>
                              </m:e>
                              <m:e>
                                <m:r>
                                  <a:rPr lang="en-US" i="1"/>
                                  <m:t>0</m:t>
                                </m:r>
                              </m:e>
                            </m:mr>
                            <m:mr>
                              <m:e>
                                <m:r>
                                  <a:rPr lang="en-US" i="1"/>
                                  <m:t>0</m:t>
                                </m:r>
                              </m:e>
                              <m:e>
                                <m:r>
                                  <a:rPr lang="en-US" i="1"/>
                                  <m:t>0</m:t>
                                </m:r>
                              </m:e>
                              <m:e>
                                <m:r>
                                  <a:rPr lang="en-US" i="1"/>
                                  <m:t>𝑝</m:t>
                                </m:r>
                              </m:e>
                            </m:mr>
                          </m:m>
                        </m:e>
                      </m:d>
                      <m:r>
                        <a:rPr lang="en-US" i="1"/>
                        <m:t>+</m:t>
                      </m:r>
                      <m:d>
                        <m:dPr>
                          <m:begChr m:val="["/>
                          <m:endChr m:val="]"/>
                          <m:ctrlPr>
                            <a:rPr lang="en-IN" i="1"/>
                          </m:ctrlPr>
                        </m:dPr>
                        <m:e>
                          <m:m>
                            <m:mPr>
                              <m:mcs>
                                <m:mc>
                                  <m:mcPr>
                                    <m:count m:val="3"/>
                                    <m:mcJc m:val="center"/>
                                  </m:mcPr>
                                </m:mc>
                              </m:mcs>
                              <m:ctrlPr>
                                <a:rPr lang="en-IN" i="1"/>
                              </m:ctrlPr>
                            </m:mPr>
                            <m:mr>
                              <m:e>
                                <m:sSub>
                                  <m:sSubPr>
                                    <m:ctrlPr>
                                      <a:rPr lang="en-IN" i="1"/>
                                    </m:ctrlPr>
                                  </m:sSubPr>
                                  <m:e>
                                    <m:r>
                                      <a:rPr lang="en-US" i="1"/>
                                      <m:t>𝜎</m:t>
                                    </m:r>
                                  </m:e>
                                  <m:sub>
                                    <m:r>
                                      <a:rPr lang="en-US" i="1"/>
                                      <m:t>1</m:t>
                                    </m:r>
                                  </m:sub>
                                </m:sSub>
                                <m:r>
                                  <a:rPr lang="en-US" i="1"/>
                                  <m:t>−</m:t>
                                </m:r>
                                <m:r>
                                  <a:rPr lang="en-US" i="1"/>
                                  <m:t>𝑝</m:t>
                                </m:r>
                              </m:e>
                              <m:e>
                                <m:r>
                                  <a:rPr lang="en-US" i="1"/>
                                  <m:t>0</m:t>
                                </m:r>
                              </m:e>
                              <m:e>
                                <m:r>
                                  <a:rPr lang="en-US" i="1"/>
                                  <m:t>0</m:t>
                                </m:r>
                              </m:e>
                            </m:mr>
                            <m:mr>
                              <m:e>
                                <m:r>
                                  <a:rPr lang="en-US" i="1"/>
                                  <m:t>0</m:t>
                                </m:r>
                              </m:e>
                              <m:e>
                                <m:sSub>
                                  <m:sSubPr>
                                    <m:ctrlPr>
                                      <a:rPr lang="en-IN" i="1"/>
                                    </m:ctrlPr>
                                  </m:sSubPr>
                                  <m:e>
                                    <m:r>
                                      <a:rPr lang="en-US" i="1"/>
                                      <m:t>𝜎</m:t>
                                    </m:r>
                                  </m:e>
                                  <m:sub>
                                    <m:r>
                                      <a:rPr lang="en-US" i="1"/>
                                      <m:t>2</m:t>
                                    </m:r>
                                  </m:sub>
                                </m:sSub>
                                <m:r>
                                  <a:rPr lang="en-US" i="1"/>
                                  <m:t>−</m:t>
                                </m:r>
                                <m:r>
                                  <a:rPr lang="en-US" i="1"/>
                                  <m:t>𝑝</m:t>
                                </m:r>
                              </m:e>
                              <m:e>
                                <m:r>
                                  <a:rPr lang="en-US" i="1"/>
                                  <m:t>0</m:t>
                                </m:r>
                              </m:e>
                            </m:mr>
                            <m:mr>
                              <m:e>
                                <m:r>
                                  <a:rPr lang="en-US" i="1"/>
                                  <m:t>0</m:t>
                                </m:r>
                              </m:e>
                              <m:e>
                                <m:r>
                                  <a:rPr lang="en-US" i="1"/>
                                  <m:t>0</m:t>
                                </m:r>
                              </m:e>
                              <m:e>
                                <m:sSub>
                                  <m:sSubPr>
                                    <m:ctrlPr>
                                      <a:rPr lang="en-IN" i="1"/>
                                    </m:ctrlPr>
                                  </m:sSubPr>
                                  <m:e>
                                    <m:r>
                                      <a:rPr lang="en-US" i="1"/>
                                      <m:t>𝜎</m:t>
                                    </m:r>
                                  </m:e>
                                  <m:sub>
                                    <m:r>
                                      <a:rPr lang="en-US" i="1"/>
                                      <m:t>3</m:t>
                                    </m:r>
                                  </m:sub>
                                </m:sSub>
                                <m:r>
                                  <a:rPr lang="en-US" i="1"/>
                                  <m:t>−</m:t>
                                </m:r>
                                <m:r>
                                  <a:rPr lang="en-US" i="1"/>
                                  <m:t>𝑝</m:t>
                                </m:r>
                              </m:e>
                            </m:mr>
                          </m:m>
                        </m:e>
                      </m:d>
                    </m:oMath>
                  </m:oMathPara>
                </a14:m>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pure shear state of stress is also known as the deviatoric state of stress or simply as stress deviator.</a:t>
                </a:r>
                <a:endParaRPr lang="en-IN"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33004" y="1062445"/>
                <a:ext cx="11978640" cy="5137304"/>
              </a:xfrm>
              <a:prstGeom prst="rect">
                <a:avLst/>
              </a:prstGeom>
              <a:blipFill>
                <a:blip r:embed="rId2"/>
                <a:stretch>
                  <a:fillRect l="-458" t="-593" r="-814" b="-949"/>
                </a:stretch>
              </a:blipFill>
            </p:spPr>
            <p:txBody>
              <a:bodyPr/>
              <a:lstStyle/>
              <a:p>
                <a:r>
                  <a:rPr lang="en-IN">
                    <a:noFill/>
                  </a:rPr>
                  <a:t> </a:t>
                </a:r>
              </a:p>
            </p:txBody>
          </p:sp>
        </mc:Fallback>
      </mc:AlternateContent>
    </p:spTree>
    <p:extLst>
      <p:ext uri="{BB962C8B-B14F-4D97-AF65-F5344CB8AC3E}">
        <p14:creationId xmlns:p14="http://schemas.microsoft.com/office/powerpoint/2010/main" val="30606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52DCD8-A0AF-4978-8C7A-20721127825B}"/>
              </a:ext>
            </a:extLst>
          </p:cNvPr>
          <p:cNvSpPr>
            <a:spLocks noGrp="1"/>
          </p:cNvSpPr>
          <p:nvPr>
            <p:ph type="body" idx="1"/>
          </p:nvPr>
        </p:nvSpPr>
        <p:spPr>
          <a:xfrm>
            <a:off x="0" y="3900"/>
            <a:ext cx="6096000" cy="564495"/>
          </a:xfrm>
          <a:solidFill>
            <a:srgbClr val="800000"/>
          </a:solidFill>
        </p:spPr>
        <p:txBody>
          <a:bodyPr>
            <a:normAutofit/>
          </a:bodyPr>
          <a:lstStyle/>
          <a:p>
            <a:pPr algn="r"/>
            <a:r>
              <a:rPr lang="en-US" sz="20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Finite Element Analysis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2AC6D6B-84C9-413B-A9CC-EADA447FDE08}"/>
              </a:ext>
            </a:extLst>
          </p:cNvPr>
          <p:cNvSpPr>
            <a:spLocks noGrp="1"/>
          </p:cNvSpPr>
          <p:nvPr>
            <p:ph type="body" sz="quarter" idx="3"/>
          </p:nvPr>
        </p:nvSpPr>
        <p:spPr>
          <a:xfrm>
            <a:off x="6095999" y="-1863"/>
            <a:ext cx="6096000" cy="570258"/>
          </a:xfrm>
          <a:solidFill>
            <a:schemeClr val="tx1"/>
          </a:solidFill>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Indian Institute of Technology Roorkee</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06B74EF-B01F-488B-B19B-0A7F8F0503AB}"/>
              </a:ext>
            </a:extLst>
          </p:cNvPr>
          <p:cNvSpPr>
            <a:spLocks noGrp="1"/>
          </p:cNvSpPr>
          <p:nvPr>
            <p:ph sz="quarter" idx="4"/>
          </p:nvPr>
        </p:nvSpPr>
        <p:spPr>
          <a:xfrm>
            <a:off x="1" y="6284427"/>
            <a:ext cx="12191999" cy="564495"/>
          </a:xfrm>
          <a:solidFill>
            <a:schemeClr val="tx1"/>
          </a:solidFill>
        </p:spPr>
        <p:txBody>
          <a:bodyPr>
            <a:normAutofit fontScale="92500"/>
          </a:bodyPr>
          <a:lstStyle/>
          <a:p>
            <a:pPr marL="0" indent="0">
              <a:buNone/>
            </a:pPr>
            <a:r>
              <a:rPr lang="en-US" sz="2200" dirty="0">
                <a:solidFill>
                  <a:schemeClr val="bg1"/>
                </a:solidFill>
                <a:latin typeface="Times New Roman" panose="02020603050405020304" pitchFamily="18" charset="0"/>
                <a:cs typeface="Times New Roman" panose="02020603050405020304" pitchFamily="18" charset="0"/>
              </a:rPr>
              <a:t>25-Nov-2019</a:t>
            </a:r>
            <a:r>
              <a:rPr lang="en-US" dirty="0">
                <a:solidFill>
                  <a:schemeClr val="bg1"/>
                </a:solidFill>
              </a:rPr>
              <a:t>                                                                                                                                     </a:t>
            </a:r>
            <a:r>
              <a:rPr lang="en-US" sz="2200" dirty="0">
                <a:solidFill>
                  <a:schemeClr val="bg1"/>
                </a:solidFill>
                <a:latin typeface="Times New Roman" panose="02020603050405020304" pitchFamily="18" charset="0"/>
                <a:cs typeface="Times New Roman" panose="02020603050405020304" pitchFamily="18" charset="0"/>
              </a:rPr>
              <a:t>9/12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 y="568395"/>
            <a:ext cx="12191999" cy="49405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Development Framework : </a:t>
            </a:r>
            <a:r>
              <a:rPr lang="en-US" sz="2400" dirty="0">
                <a:solidFill>
                  <a:srgbClr val="C00000"/>
                </a:solidFill>
                <a:latin typeface="Times New Roman" panose="02020603050405020304" pitchFamily="18" charset="0"/>
                <a:cs typeface="Times New Roman" panose="02020603050405020304" pitchFamily="18" charset="0"/>
              </a:rPr>
              <a:t>Reduced Point Integration Method </a:t>
            </a:r>
            <a:endParaRPr lang="en-IN" sz="2400"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TextBox 10"/>
              <p:cNvSpPr txBox="1"/>
              <p:nvPr/>
            </p:nvSpPr>
            <p:spPr>
              <a:xfrm>
                <a:off x="384695" y="1396076"/>
                <a:ext cx="11104572" cy="322145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Now, strain energy of any structural problem can also be written as,</a:t>
                </a:r>
              </a:p>
              <a:p>
                <a:endParaRPr lang="en-IN"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nary>
                        <m:naryPr>
                          <m:supHide m:val="on"/>
                          <m:ctrlPr>
                            <a:rPr lang="en-IN" i="1"/>
                          </m:ctrlPr>
                        </m:naryPr>
                        <m:sub>
                          <m:r>
                            <a:rPr lang="en-US" i="1"/>
                            <m:t>𝑣</m:t>
                          </m:r>
                        </m:sub>
                        <m:sup/>
                        <m:e>
                          <m:d>
                            <m:dPr>
                              <m:ctrlPr>
                                <a:rPr lang="en-IN" i="1"/>
                              </m:ctrlPr>
                            </m:dPr>
                            <m:e>
                              <m:r>
                                <a:rPr lang="en-US" i="1"/>
                                <m:t>𝜀𝜎</m:t>
                              </m:r>
                              <m:r>
                                <a:rPr lang="en-US" i="1"/>
                                <m:t>−</m:t>
                              </m:r>
                              <m:f>
                                <m:fPr>
                                  <m:ctrlPr>
                                    <a:rPr lang="en-IN" i="1"/>
                                  </m:ctrlPr>
                                </m:fPr>
                                <m:num>
                                  <m:sSub>
                                    <m:sSubPr>
                                      <m:ctrlPr>
                                        <a:rPr lang="en-IN" i="1"/>
                                      </m:ctrlPr>
                                    </m:sSubPr>
                                    <m:e>
                                      <m:r>
                                        <a:rPr lang="en-US" i="1"/>
                                        <m:t>𝜀</m:t>
                                      </m:r>
                                    </m:e>
                                    <m:sub>
                                      <m:r>
                                        <a:rPr lang="en-US" i="1"/>
                                        <m:t>𝑞𝑞</m:t>
                                      </m:r>
                                    </m:sub>
                                  </m:sSub>
                                  <m:sSub>
                                    <m:sSubPr>
                                      <m:ctrlPr>
                                        <a:rPr lang="en-IN" i="1"/>
                                      </m:ctrlPr>
                                    </m:sSubPr>
                                    <m:e>
                                      <m:r>
                                        <a:rPr lang="en-US" i="1"/>
                                        <m:t>𝜎</m:t>
                                      </m:r>
                                    </m:e>
                                    <m:sub>
                                      <m:r>
                                        <a:rPr lang="en-US" i="1"/>
                                        <m:t>𝑘𝑘</m:t>
                                      </m:r>
                                    </m:sub>
                                  </m:sSub>
                                </m:num>
                                <m:den>
                                  <m:r>
                                    <a:rPr lang="en-US" i="1"/>
                                    <m:t>3</m:t>
                                  </m:r>
                                </m:den>
                              </m:f>
                            </m:e>
                          </m:d>
                          <m:r>
                            <a:rPr lang="en-US" i="1"/>
                            <m:t>𝑑𝑣</m:t>
                          </m:r>
                        </m:e>
                      </m:nary>
                      <m:r>
                        <a:rPr lang="en-US" i="1"/>
                        <m:t>+</m:t>
                      </m:r>
                      <m:nary>
                        <m:naryPr>
                          <m:supHide m:val="on"/>
                          <m:ctrlPr>
                            <a:rPr lang="en-IN" i="1"/>
                          </m:ctrlPr>
                        </m:naryPr>
                        <m:sub>
                          <m:r>
                            <a:rPr lang="en-US" i="1"/>
                            <m:t>𝑣</m:t>
                          </m:r>
                        </m:sub>
                        <m:sup/>
                        <m:e>
                          <m:d>
                            <m:dPr>
                              <m:ctrlPr>
                                <a:rPr lang="en-IN" i="1"/>
                              </m:ctrlPr>
                            </m:dPr>
                            <m:e>
                              <m:f>
                                <m:fPr>
                                  <m:ctrlPr>
                                    <a:rPr lang="en-IN" i="1"/>
                                  </m:ctrlPr>
                                </m:fPr>
                                <m:num>
                                  <m:sSub>
                                    <m:sSubPr>
                                      <m:ctrlPr>
                                        <a:rPr lang="en-IN" i="1"/>
                                      </m:ctrlPr>
                                    </m:sSubPr>
                                    <m:e>
                                      <m:r>
                                        <a:rPr lang="en-US" i="1"/>
                                        <m:t>𝜀</m:t>
                                      </m:r>
                                    </m:e>
                                    <m:sub>
                                      <m:r>
                                        <a:rPr lang="en-US" i="1"/>
                                        <m:t>𝑞𝑞</m:t>
                                      </m:r>
                                    </m:sub>
                                  </m:sSub>
                                  <m:sSub>
                                    <m:sSubPr>
                                      <m:ctrlPr>
                                        <a:rPr lang="en-IN" i="1"/>
                                      </m:ctrlPr>
                                    </m:sSubPr>
                                    <m:e>
                                      <m:r>
                                        <a:rPr lang="en-US" i="1"/>
                                        <m:t>𝜎</m:t>
                                      </m:r>
                                    </m:e>
                                    <m:sub>
                                      <m:r>
                                        <a:rPr lang="en-US" i="1"/>
                                        <m:t>𝑘𝑘</m:t>
                                      </m:r>
                                    </m:sub>
                                  </m:sSub>
                                </m:num>
                                <m:den>
                                  <m:r>
                                    <a:rPr lang="en-US" i="1"/>
                                    <m:t>3</m:t>
                                  </m:r>
                                </m:den>
                              </m:f>
                            </m:e>
                          </m:d>
                          <m:r>
                            <a:rPr lang="en-US" i="1"/>
                            <m:t>𝑑𝑣</m:t>
                          </m:r>
                        </m:e>
                      </m:nary>
                    </m:oMath>
                  </m:oMathPara>
                </a14:m>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initial term in bracket represents deviatoric part of stress and other term represents hydrostatic part of strain energy.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Stiffness equation can be formulated as: </a:t>
                </a:r>
                <a:endParaRPr lang="en-I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nary>
                        <m:naryPr>
                          <m:supHide m:val="on"/>
                          <m:ctrlPr>
                            <a:rPr lang="en-IN" i="1"/>
                          </m:ctrlPr>
                        </m:naryPr>
                        <m:sub>
                          <m:r>
                            <a:rPr lang="en-US" i="1"/>
                            <m:t>𝑣</m:t>
                          </m:r>
                        </m:sub>
                        <m:sup/>
                        <m:e>
                          <m:d>
                            <m:dPr>
                              <m:ctrlPr>
                                <a:rPr lang="en-IN" i="1"/>
                              </m:ctrlPr>
                            </m:dPr>
                            <m:e>
                              <m:sSup>
                                <m:sSupPr>
                                  <m:ctrlPr>
                                    <a:rPr lang="en-IN" i="1"/>
                                  </m:ctrlPr>
                                </m:sSupPr>
                                <m:e>
                                  <m:sSub>
                                    <m:sSubPr>
                                      <m:ctrlPr>
                                        <a:rPr lang="en-IN" i="1"/>
                                      </m:ctrlPr>
                                    </m:sSubPr>
                                    <m:e>
                                      <m:sSup>
                                        <m:sSupPr>
                                          <m:ctrlPr>
                                            <a:rPr lang="en-IN" i="1"/>
                                          </m:ctrlPr>
                                        </m:sSupPr>
                                        <m:e>
                                          <m:r>
                                            <a:rPr lang="en-US" i="1"/>
                                            <m:t>𝑁</m:t>
                                          </m:r>
                                        </m:e>
                                        <m:sup>
                                          <m:r>
                                            <a:rPr lang="en-US" i="1"/>
                                            <m:t>′</m:t>
                                          </m:r>
                                        </m:sup>
                                      </m:sSup>
                                    </m:e>
                                    <m:sub>
                                      <m:r>
                                        <a:rPr lang="en-US" i="1"/>
                                        <m:t>1</m:t>
                                      </m:r>
                                    </m:sub>
                                  </m:sSub>
                                </m:e>
                                <m:sup>
                                  <m:r>
                                    <a:rPr lang="en-US" i="1"/>
                                    <m:t>𝑇</m:t>
                                  </m:r>
                                </m:sup>
                              </m:sSup>
                              <m:d>
                                <m:dPr>
                                  <m:begChr m:val="["/>
                                  <m:endChr m:val="]"/>
                                  <m:ctrlPr>
                                    <a:rPr lang="en-IN" i="1"/>
                                  </m:ctrlPr>
                                </m:dPr>
                                <m:e>
                                  <m:sSub>
                                    <m:sSubPr>
                                      <m:ctrlPr>
                                        <a:rPr lang="en-IN" i="1"/>
                                      </m:ctrlPr>
                                    </m:sSubPr>
                                    <m:e>
                                      <m:r>
                                        <a:rPr lang="en-US" i="1"/>
                                        <m:t>𝐷</m:t>
                                      </m:r>
                                    </m:e>
                                    <m:sub>
                                      <m:r>
                                        <a:rPr lang="en-US" i="1"/>
                                        <m:t>1</m:t>
                                      </m:r>
                                    </m:sub>
                                  </m:sSub>
                                </m:e>
                              </m:d>
                              <m:sSub>
                                <m:sSubPr>
                                  <m:ctrlPr>
                                    <a:rPr lang="en-IN" i="1"/>
                                  </m:ctrlPr>
                                </m:sSubPr>
                                <m:e>
                                  <m:sSup>
                                    <m:sSupPr>
                                      <m:ctrlPr>
                                        <a:rPr lang="en-IN" i="1"/>
                                      </m:ctrlPr>
                                    </m:sSupPr>
                                    <m:e>
                                      <m:r>
                                        <a:rPr lang="en-US" i="1"/>
                                        <m:t>𝑁</m:t>
                                      </m:r>
                                    </m:e>
                                    <m:sup>
                                      <m:r>
                                        <a:rPr lang="en-US" i="1"/>
                                        <m:t>′</m:t>
                                      </m:r>
                                    </m:sup>
                                  </m:sSup>
                                </m:e>
                                <m:sub>
                                  <m:r>
                                    <a:rPr lang="en-US" i="1"/>
                                    <m:t>1</m:t>
                                  </m:r>
                                </m:sub>
                              </m:sSub>
                              <m:r>
                                <a:rPr lang="en-US" i="1"/>
                                <m:t>−</m:t>
                              </m:r>
                              <m:f>
                                <m:fPr>
                                  <m:ctrlPr>
                                    <a:rPr lang="en-IN" i="1"/>
                                  </m:ctrlPr>
                                </m:fPr>
                                <m:num>
                                  <m:r>
                                    <a:rPr lang="en-US" i="1"/>
                                    <m:t>1</m:t>
                                  </m:r>
                                </m:num>
                                <m:den>
                                  <m:r>
                                    <a:rPr lang="en-US" i="1"/>
                                    <m:t>3</m:t>
                                  </m:r>
                                </m:den>
                              </m:f>
                              <m:sSup>
                                <m:sSupPr>
                                  <m:ctrlPr>
                                    <a:rPr lang="en-IN" i="1"/>
                                  </m:ctrlPr>
                                </m:sSupPr>
                                <m:e>
                                  <m:sSub>
                                    <m:sSubPr>
                                      <m:ctrlPr>
                                        <a:rPr lang="en-IN" i="1"/>
                                      </m:ctrlPr>
                                    </m:sSubPr>
                                    <m:e>
                                      <m:sSup>
                                        <m:sSupPr>
                                          <m:ctrlPr>
                                            <a:rPr lang="en-IN" i="1"/>
                                          </m:ctrlPr>
                                        </m:sSupPr>
                                        <m:e>
                                          <m:r>
                                            <a:rPr lang="en-US" i="1"/>
                                            <m:t>𝑁</m:t>
                                          </m:r>
                                        </m:e>
                                        <m:sup>
                                          <m:r>
                                            <a:rPr lang="en-US" i="1"/>
                                            <m:t>′</m:t>
                                          </m:r>
                                        </m:sup>
                                      </m:sSup>
                                    </m:e>
                                    <m:sub>
                                      <m:r>
                                        <a:rPr lang="en-US" i="1"/>
                                        <m:t>2</m:t>
                                      </m:r>
                                    </m:sub>
                                  </m:sSub>
                                </m:e>
                                <m:sup>
                                  <m:r>
                                    <a:rPr lang="en-US" i="1"/>
                                    <m:t>𝑇</m:t>
                                  </m:r>
                                </m:sup>
                              </m:sSup>
                              <m:d>
                                <m:dPr>
                                  <m:begChr m:val="["/>
                                  <m:endChr m:val="]"/>
                                  <m:ctrlPr>
                                    <a:rPr lang="en-IN" i="1"/>
                                  </m:ctrlPr>
                                </m:dPr>
                                <m:e>
                                  <m:sSub>
                                    <m:sSubPr>
                                      <m:ctrlPr>
                                        <a:rPr lang="en-IN" i="1"/>
                                      </m:ctrlPr>
                                    </m:sSubPr>
                                    <m:e>
                                      <m:r>
                                        <a:rPr lang="en-US" i="1"/>
                                        <m:t>𝐷</m:t>
                                      </m:r>
                                    </m:e>
                                    <m:sub>
                                      <m:r>
                                        <a:rPr lang="en-US" i="1"/>
                                        <m:t>2</m:t>
                                      </m:r>
                                    </m:sub>
                                  </m:sSub>
                                </m:e>
                              </m:d>
                              <m:sSub>
                                <m:sSubPr>
                                  <m:ctrlPr>
                                    <a:rPr lang="en-IN" i="1"/>
                                  </m:ctrlPr>
                                </m:sSubPr>
                                <m:e>
                                  <m:sSup>
                                    <m:sSupPr>
                                      <m:ctrlPr>
                                        <a:rPr lang="en-IN" i="1"/>
                                      </m:ctrlPr>
                                    </m:sSupPr>
                                    <m:e>
                                      <m:r>
                                        <a:rPr lang="en-US" i="1"/>
                                        <m:t>𝑁</m:t>
                                      </m:r>
                                    </m:e>
                                    <m:sup>
                                      <m:r>
                                        <a:rPr lang="en-US" i="1"/>
                                        <m:t>′</m:t>
                                      </m:r>
                                    </m:sup>
                                  </m:sSup>
                                </m:e>
                                <m:sub>
                                  <m:r>
                                    <a:rPr lang="en-US" i="1"/>
                                    <m:t>2</m:t>
                                  </m:r>
                                </m:sub>
                              </m:sSub>
                            </m:e>
                          </m:d>
                        </m:e>
                      </m:nary>
                      <m:r>
                        <a:rPr lang="en-US" i="1"/>
                        <m:t>𝑑𝑣</m:t>
                      </m:r>
                      <m:r>
                        <a:rPr lang="en-US" i="1"/>
                        <m:t>+</m:t>
                      </m:r>
                      <m:nary>
                        <m:naryPr>
                          <m:supHide m:val="on"/>
                          <m:ctrlPr>
                            <a:rPr lang="en-IN" i="1"/>
                          </m:ctrlPr>
                        </m:naryPr>
                        <m:sub>
                          <m:r>
                            <a:rPr lang="en-US" i="1"/>
                            <m:t>𝑣</m:t>
                          </m:r>
                        </m:sub>
                        <m:sup/>
                        <m:e>
                          <m:d>
                            <m:dPr>
                              <m:ctrlPr>
                                <a:rPr lang="en-IN" i="1"/>
                              </m:ctrlPr>
                            </m:dPr>
                            <m:e>
                              <m:f>
                                <m:fPr>
                                  <m:ctrlPr>
                                    <a:rPr lang="en-IN" i="1"/>
                                  </m:ctrlPr>
                                </m:fPr>
                                <m:num>
                                  <m:r>
                                    <a:rPr lang="en-US" i="1"/>
                                    <m:t>1</m:t>
                                  </m:r>
                                </m:num>
                                <m:den>
                                  <m:r>
                                    <a:rPr lang="en-US" i="1"/>
                                    <m:t>3</m:t>
                                  </m:r>
                                </m:den>
                              </m:f>
                              <m:sSup>
                                <m:sSupPr>
                                  <m:ctrlPr>
                                    <a:rPr lang="en-IN" i="1"/>
                                  </m:ctrlPr>
                                </m:sSupPr>
                                <m:e>
                                  <m:sSub>
                                    <m:sSubPr>
                                      <m:ctrlPr>
                                        <a:rPr lang="en-IN" i="1"/>
                                      </m:ctrlPr>
                                    </m:sSubPr>
                                    <m:e>
                                      <m:sSup>
                                        <m:sSupPr>
                                          <m:ctrlPr>
                                            <a:rPr lang="en-IN" i="1"/>
                                          </m:ctrlPr>
                                        </m:sSupPr>
                                        <m:e>
                                          <m:r>
                                            <a:rPr lang="en-US" i="1"/>
                                            <m:t>𝑁</m:t>
                                          </m:r>
                                        </m:e>
                                        <m:sup>
                                          <m:r>
                                            <a:rPr lang="en-US" i="1"/>
                                            <m:t>′</m:t>
                                          </m:r>
                                        </m:sup>
                                      </m:sSup>
                                    </m:e>
                                    <m:sub>
                                      <m:r>
                                        <a:rPr lang="en-US" i="1"/>
                                        <m:t>2</m:t>
                                      </m:r>
                                    </m:sub>
                                  </m:sSub>
                                </m:e>
                                <m:sup>
                                  <m:r>
                                    <a:rPr lang="en-US" i="1"/>
                                    <m:t>𝑇</m:t>
                                  </m:r>
                                </m:sup>
                              </m:sSup>
                              <m:d>
                                <m:dPr>
                                  <m:begChr m:val="["/>
                                  <m:endChr m:val="]"/>
                                  <m:ctrlPr>
                                    <a:rPr lang="en-IN" i="1"/>
                                  </m:ctrlPr>
                                </m:dPr>
                                <m:e>
                                  <m:sSub>
                                    <m:sSubPr>
                                      <m:ctrlPr>
                                        <a:rPr lang="en-IN" i="1"/>
                                      </m:ctrlPr>
                                    </m:sSubPr>
                                    <m:e>
                                      <m:r>
                                        <a:rPr lang="en-US" i="1"/>
                                        <m:t>𝐷</m:t>
                                      </m:r>
                                    </m:e>
                                    <m:sub>
                                      <m:r>
                                        <a:rPr lang="en-US" i="1"/>
                                        <m:t>2</m:t>
                                      </m:r>
                                    </m:sub>
                                  </m:sSub>
                                </m:e>
                              </m:d>
                              <m:sSub>
                                <m:sSubPr>
                                  <m:ctrlPr>
                                    <a:rPr lang="en-IN" i="1"/>
                                  </m:ctrlPr>
                                </m:sSubPr>
                                <m:e>
                                  <m:sSup>
                                    <m:sSupPr>
                                      <m:ctrlPr>
                                        <a:rPr lang="en-IN" i="1"/>
                                      </m:ctrlPr>
                                    </m:sSupPr>
                                    <m:e>
                                      <m:r>
                                        <a:rPr lang="en-US" i="1"/>
                                        <m:t>𝑁</m:t>
                                      </m:r>
                                    </m:e>
                                    <m:sup>
                                      <m:r>
                                        <a:rPr lang="en-US" i="1"/>
                                        <m:t>′</m:t>
                                      </m:r>
                                    </m:sup>
                                  </m:sSup>
                                </m:e>
                                <m:sub>
                                  <m:r>
                                    <a:rPr lang="en-US" i="1"/>
                                    <m:t>2</m:t>
                                  </m:r>
                                </m:sub>
                              </m:sSub>
                            </m:e>
                          </m:d>
                        </m:e>
                      </m:nary>
                      <m:r>
                        <a:rPr lang="en-US" i="1"/>
                        <m:t>𝑑𝑣</m:t>
                      </m:r>
                    </m:oMath>
                  </m:oMathPara>
                </a14:m>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384695" y="1396076"/>
                <a:ext cx="11104572" cy="3221459"/>
              </a:xfrm>
              <a:prstGeom prst="rect">
                <a:avLst/>
              </a:prstGeom>
              <a:blipFill>
                <a:blip r:embed="rId3"/>
                <a:stretch>
                  <a:fillRect l="-439" t="-9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769642" y="4507647"/>
                <a:ext cx="2334678" cy="8870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i="1" smtClean="0"/>
                          </m:ctrlPr>
                        </m:dPr>
                        <m:e>
                          <m:sSub>
                            <m:sSubPr>
                              <m:ctrlPr>
                                <a:rPr lang="en-IN" i="1"/>
                              </m:ctrlPr>
                            </m:sSubPr>
                            <m:e>
                              <m:r>
                                <a:rPr lang="en-US" i="1"/>
                                <m:t>𝐷</m:t>
                              </m:r>
                            </m:e>
                            <m:sub>
                              <m:r>
                                <a:rPr lang="en-US" i="1"/>
                                <m:t>2</m:t>
                              </m:r>
                            </m:sub>
                          </m:sSub>
                        </m:e>
                      </m:d>
                      <m:r>
                        <a:rPr lang="en-US" i="1"/>
                        <m:t>=</m:t>
                      </m:r>
                      <m:f>
                        <m:fPr>
                          <m:ctrlPr>
                            <a:rPr lang="en-IN" i="1"/>
                          </m:ctrlPr>
                        </m:fPr>
                        <m:num>
                          <m:r>
                            <a:rPr lang="en-US" i="1"/>
                            <m:t>𝐸</m:t>
                          </m:r>
                        </m:num>
                        <m:den>
                          <m:r>
                            <a:rPr lang="en-US" i="1"/>
                            <m:t>1−</m:t>
                          </m:r>
                          <m:sSup>
                            <m:sSupPr>
                              <m:ctrlPr>
                                <a:rPr lang="en-IN" i="1"/>
                              </m:ctrlPr>
                            </m:sSupPr>
                            <m:e>
                              <m:r>
                                <a:rPr lang="en-US" i="1"/>
                                <m:t>𝜈</m:t>
                              </m:r>
                            </m:e>
                            <m:sup>
                              <m:r>
                                <a:rPr lang="en-US" i="1"/>
                                <m:t>2</m:t>
                              </m:r>
                            </m:sup>
                          </m:sSup>
                        </m:den>
                      </m:f>
                      <m:d>
                        <m:dPr>
                          <m:begChr m:val="["/>
                          <m:endChr m:val="]"/>
                          <m:ctrlPr>
                            <a:rPr lang="en-IN" i="1"/>
                          </m:ctrlPr>
                        </m:dPr>
                        <m:e>
                          <m:m>
                            <m:mPr>
                              <m:mcs>
                                <m:mc>
                                  <m:mcPr>
                                    <m:count m:val="2"/>
                                    <m:mcJc m:val="center"/>
                                  </m:mcPr>
                                </m:mc>
                              </m:mcs>
                              <m:ctrlPr>
                                <a:rPr lang="en-IN" i="1"/>
                              </m:ctrlPr>
                            </m:mPr>
                            <m:mr>
                              <m:e>
                                <m:r>
                                  <a:rPr lang="en-US" i="1"/>
                                  <m:t>1</m:t>
                                </m:r>
                              </m:e>
                              <m:e>
                                <m:r>
                                  <a:rPr lang="en-US" i="1"/>
                                  <m:t>𝜈</m:t>
                                </m:r>
                              </m:e>
                            </m:mr>
                            <m:mr>
                              <m:e>
                                <m:r>
                                  <a:rPr lang="en-US" i="1"/>
                                  <m:t>𝜈</m:t>
                                </m:r>
                              </m:e>
                              <m:e>
                                <m:r>
                                  <a:rPr lang="en-US" i="1"/>
                                  <m:t>1</m:t>
                                </m:r>
                              </m:e>
                            </m:mr>
                          </m:m>
                        </m:e>
                      </m:d>
                    </m:oMath>
                  </m:oMathPara>
                </a14:m>
                <a:endParaRPr lang="en-IN" dirty="0"/>
              </a:p>
              <a:p>
                <a:endParaRPr lang="en-IN" dirty="0"/>
              </a:p>
            </p:txBody>
          </p:sp>
        </mc:Choice>
        <mc:Fallback>
          <p:sp>
            <p:nvSpPr>
              <p:cNvPr id="12" name="TextBox 11"/>
              <p:cNvSpPr txBox="1">
                <a:spLocks noRot="1" noChangeAspect="1" noMove="1" noResize="1" noEditPoints="1" noAdjustHandles="1" noChangeArrowheads="1" noChangeShapeType="1" noTextEdit="1"/>
              </p:cNvSpPr>
              <p:nvPr/>
            </p:nvSpPr>
            <p:spPr>
              <a:xfrm>
                <a:off x="4769642" y="4507647"/>
                <a:ext cx="2334678" cy="88703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3380038" y="5409658"/>
                <a:ext cx="795089" cy="390941"/>
              </a:xfrm>
              <a:prstGeom prst="rect">
                <a:avLst/>
              </a:prstGeom>
              <a:noFill/>
            </p:spPr>
            <p:txBody>
              <a:bodyPr wrap="none" rtlCol="0">
                <a:spAutoFit/>
              </a:bodyPr>
              <a:lstStyle/>
              <a:p>
                <a14:m>
                  <m:oMath xmlns:m="http://schemas.openxmlformats.org/officeDocument/2006/math">
                    <m:sSub>
                      <m:sSubPr>
                        <m:ctrlPr>
                          <a:rPr lang="en-IN" i="1"/>
                        </m:ctrlPr>
                      </m:sSubPr>
                      <m:e>
                        <m:sSup>
                          <m:sSupPr>
                            <m:ctrlPr>
                              <a:rPr lang="en-IN" i="1"/>
                            </m:ctrlPr>
                          </m:sSupPr>
                          <m:e>
                            <m:r>
                              <a:rPr lang="en-US" i="1"/>
                              <m:t>𝑁</m:t>
                            </m:r>
                          </m:e>
                          <m:sup>
                            <m:r>
                              <a:rPr lang="en-US" i="1"/>
                              <m:t>′</m:t>
                            </m:r>
                          </m:sup>
                        </m:sSup>
                      </m:e>
                      <m:sub>
                        <m:r>
                          <a:rPr lang="en-US" i="1"/>
                          <m:t>2</m:t>
                        </m:r>
                      </m:sub>
                    </m:sSub>
                  </m:oMath>
                </a14:m>
                <a:r>
                  <a:rPr lang="en-IN" dirty="0"/>
                  <a:t> =  </a:t>
                </a:r>
              </a:p>
            </p:txBody>
          </p:sp>
        </mc:Choice>
        <mc:Fallback>
          <p:sp>
            <p:nvSpPr>
              <p:cNvPr id="13" name="TextBox 12"/>
              <p:cNvSpPr txBox="1">
                <a:spLocks noRot="1" noChangeAspect="1" noMove="1" noResize="1" noEditPoints="1" noAdjustHandles="1" noChangeArrowheads="1" noChangeShapeType="1" noTextEdit="1"/>
              </p:cNvSpPr>
              <p:nvPr/>
            </p:nvSpPr>
            <p:spPr>
              <a:xfrm>
                <a:off x="3380038" y="5409658"/>
                <a:ext cx="795089" cy="390941"/>
              </a:xfrm>
              <a:prstGeom prst="rect">
                <a:avLst/>
              </a:prstGeom>
              <a:blipFill>
                <a:blip r:embed="rId5"/>
                <a:stretch>
                  <a:fillRect t="-1538" r="-6107" b="-23077"/>
                </a:stretch>
              </a:blipFill>
            </p:spPr>
            <p:txBody>
              <a:bodyPr/>
              <a:lstStyle/>
              <a:p>
                <a:r>
                  <a:rPr lang="en-IN">
                    <a:noFill/>
                  </a:rPr>
                  <a:t> </a:t>
                </a:r>
              </a:p>
            </p:txBody>
          </p:sp>
        </mc:Fallback>
      </mc:AlternateContent>
      <p:graphicFrame>
        <p:nvGraphicFramePr>
          <p:cNvPr id="23" name="Object 22"/>
          <p:cNvGraphicFramePr>
            <a:graphicFrameLocks noChangeAspect="1"/>
          </p:cNvGraphicFramePr>
          <p:nvPr>
            <p:extLst>
              <p:ext uri="{D42A27DB-BD31-4B8C-83A1-F6EECF244321}">
                <p14:modId xmlns:p14="http://schemas.microsoft.com/office/powerpoint/2010/main" val="2441976311"/>
              </p:ext>
            </p:extLst>
          </p:nvPr>
        </p:nvGraphicFramePr>
        <p:xfrm>
          <a:off x="4258542" y="5246954"/>
          <a:ext cx="4467762" cy="716350"/>
        </p:xfrm>
        <a:graphic>
          <a:graphicData uri="http://schemas.openxmlformats.org/presentationml/2006/ole">
            <mc:AlternateContent xmlns:mc="http://schemas.openxmlformats.org/markup-compatibility/2006">
              <mc:Choice xmlns:v="urn:schemas-microsoft-com:vml" Requires="v">
                <p:oleObj spid="_x0000_s2054" name="Equation" r:id="rId6" imgW="3009600" imgH="482400" progId="Equation.DSMT4">
                  <p:embed/>
                </p:oleObj>
              </mc:Choice>
              <mc:Fallback>
                <p:oleObj name="Equation" r:id="rId6" imgW="3009600" imgH="482400" progId="Equation.DSMT4">
                  <p:embed/>
                  <p:pic>
                    <p:nvPicPr>
                      <p:cNvPr id="0" name=""/>
                      <p:cNvPicPr/>
                      <p:nvPr/>
                    </p:nvPicPr>
                    <p:blipFill>
                      <a:blip r:embed="rId7"/>
                      <a:stretch>
                        <a:fillRect/>
                      </a:stretch>
                    </p:blipFill>
                    <p:spPr>
                      <a:xfrm>
                        <a:off x="4258542" y="5246954"/>
                        <a:ext cx="4467762" cy="716350"/>
                      </a:xfrm>
                      <a:prstGeom prst="rect">
                        <a:avLst/>
                      </a:prstGeom>
                    </p:spPr>
                  </p:pic>
                </p:oleObj>
              </mc:Fallback>
            </mc:AlternateContent>
          </a:graphicData>
        </a:graphic>
      </p:graphicFrame>
    </p:spTree>
    <p:extLst>
      <p:ext uri="{BB962C8B-B14F-4D97-AF65-F5344CB8AC3E}">
        <p14:creationId xmlns:p14="http://schemas.microsoft.com/office/powerpoint/2010/main" val="2213276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861</Words>
  <Application>Microsoft Office PowerPoint</Application>
  <PresentationFormat>Widescreen</PresentationFormat>
  <Paragraphs>120</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Times New Roman</vt:lpstr>
      <vt:lpstr>Wingdings</vt:lpstr>
      <vt:lpstr>Office Theme</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dc:creator>
  <cp:lastModifiedBy>Ankur Gaur</cp:lastModifiedBy>
  <cp:revision>72</cp:revision>
  <dcterms:created xsi:type="dcterms:W3CDTF">2019-11-23T14:39:23Z</dcterms:created>
  <dcterms:modified xsi:type="dcterms:W3CDTF">2019-11-25T02:01:06Z</dcterms:modified>
</cp:coreProperties>
</file>