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>
        <p:scale>
          <a:sx n="76" d="100"/>
          <a:sy n="76" d="100"/>
        </p:scale>
        <p:origin x="-47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6F224-1442-4F0E-ABCD-B06932C6BE7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195B4-41A1-4659-9438-8D8D673E5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4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Vision problem, handicapped people, slower reaction times, fear of speed, diseased and ill.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Long distance, people can relax and work, enjoy time with family, utilize time in doing something productive.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 need to rely on drivers. Children and elderly need not rely on adults to drive them to certain places.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195B4-41A1-4659-9438-8D8D673E53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0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9FF0-91DC-4829-B138-B0DC6C2D4DD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A4F5-93AA-4805-8DCB-1E9F9B422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8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9FF0-91DC-4829-B138-B0DC6C2D4DD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A4F5-93AA-4805-8DCB-1E9F9B422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9FF0-91DC-4829-B138-B0DC6C2D4DD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A4F5-93AA-4805-8DCB-1E9F9B422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9FF0-91DC-4829-B138-B0DC6C2D4DD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A4F5-93AA-4805-8DCB-1E9F9B422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7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9FF0-91DC-4829-B138-B0DC6C2D4DD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A4F5-93AA-4805-8DCB-1E9F9B422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7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9FF0-91DC-4829-B138-B0DC6C2D4DD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A4F5-93AA-4805-8DCB-1E9F9B422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9FF0-91DC-4829-B138-B0DC6C2D4DD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A4F5-93AA-4805-8DCB-1E9F9B422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0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9FF0-91DC-4829-B138-B0DC6C2D4DD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A4F5-93AA-4805-8DCB-1E9F9B422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1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9FF0-91DC-4829-B138-B0DC6C2D4DD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A4F5-93AA-4805-8DCB-1E9F9B422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1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9FF0-91DC-4829-B138-B0DC6C2D4DD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A4F5-93AA-4805-8DCB-1E9F9B422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9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9FF0-91DC-4829-B138-B0DC6C2D4DD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A4F5-93AA-4805-8DCB-1E9F9B422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6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B9FF0-91DC-4829-B138-B0DC6C2D4DD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8A4F5-93AA-4805-8DCB-1E9F9B422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6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Need of Autonomous Vehicles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Physically Challenged/ Aged people</a:t>
            </a:r>
          </a:p>
          <a:p>
            <a:pPr marL="457200" indent="-457200">
              <a:buAutoNum type="arabicPeriod"/>
            </a:pPr>
            <a:r>
              <a:rPr lang="en-US" dirty="0" smtClean="0"/>
              <a:t>Comfort and convenience</a:t>
            </a:r>
          </a:p>
          <a:p>
            <a:pPr marL="457200" indent="-457200">
              <a:buAutoNum type="arabicPeriod"/>
            </a:pPr>
            <a:r>
              <a:rPr lang="en-US" dirty="0" smtClean="0"/>
              <a:t>Independence and better time utility</a:t>
            </a:r>
          </a:p>
          <a:p>
            <a:pPr marL="457200" indent="-457200">
              <a:buAutoNum type="arabicPeriod"/>
            </a:pPr>
            <a:r>
              <a:rPr lang="en-US" dirty="0" smtClean="0"/>
              <a:t>Safety</a:t>
            </a:r>
          </a:p>
          <a:p>
            <a:pPr marL="457200" indent="-4572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252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issues, Society and culture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638956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/>
          <a:lstStyle/>
          <a:p>
            <a:r>
              <a:rPr lang="en-US" dirty="0" smtClean="0"/>
              <a:t>Employment issues in transportation industry.</a:t>
            </a:r>
          </a:p>
          <a:p>
            <a:r>
              <a:rPr lang="en-US" dirty="0" smtClean="0"/>
              <a:t>Vunerabilities in the system(Hacking, complete control or silent modification in system)</a:t>
            </a:r>
          </a:p>
          <a:p>
            <a:r>
              <a:rPr lang="en-US" dirty="0" smtClean="0"/>
              <a:t>Can be used for illegal activities and terrorism.</a:t>
            </a:r>
          </a:p>
          <a:p>
            <a:r>
              <a:rPr lang="en-US" dirty="0" smtClean="0"/>
              <a:t>Privacy Issues (Location tracking)</a:t>
            </a:r>
          </a:p>
          <a:p>
            <a:r>
              <a:rPr lang="en-US" dirty="0" smtClean="0"/>
              <a:t>Handing over your life to a computer.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0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Politics and societal control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How, if at all, should the use of AVs be regulated, and at </a:t>
            </a:r>
            <a:r>
              <a:rPr lang="en-US" dirty="0" smtClean="0"/>
              <a:t>what level?</a:t>
            </a:r>
          </a:p>
          <a:p>
            <a:r>
              <a:rPr lang="en-US" dirty="0"/>
              <a:t>How should the safety of AVs be tested, and by whom? To </a:t>
            </a:r>
            <a:r>
              <a:rPr lang="en-US" dirty="0" smtClean="0"/>
              <a:t>what safety </a:t>
            </a:r>
            <a:r>
              <a:rPr lang="en-US" dirty="0"/>
              <a:t>standards should AVs be held</a:t>
            </a:r>
            <a:r>
              <a:rPr lang="en-US" dirty="0" smtClean="0"/>
              <a:t>?</a:t>
            </a:r>
          </a:p>
          <a:p>
            <a:r>
              <a:rPr lang="en-US" dirty="0"/>
              <a:t>To what extent should policymakers encourage the adoption </a:t>
            </a:r>
            <a:r>
              <a:rPr lang="en-US" dirty="0" smtClean="0"/>
              <a:t>of </a:t>
            </a:r>
            <a:r>
              <a:rPr lang="en-US" dirty="0" err="1" smtClean="0"/>
              <a:t>Avs</a:t>
            </a:r>
            <a:endParaRPr lang="en-US" dirty="0" smtClean="0"/>
          </a:p>
          <a:p>
            <a:r>
              <a:rPr lang="en-US" dirty="0"/>
              <a:t>question of who bears responsibility for an autonomous car that crashes</a:t>
            </a:r>
            <a:r>
              <a:rPr lang="en-US" dirty="0" smtClean="0"/>
              <a:t>.</a:t>
            </a:r>
          </a:p>
          <a:p>
            <a:r>
              <a:rPr lang="en-US" dirty="0"/>
              <a:t>an increase in the number of cyber attacks and </a:t>
            </a:r>
            <a:r>
              <a:rPr lang="en-US"/>
              <a:t>the </a:t>
            </a:r>
            <a:r>
              <a:rPr lang="en-US" smtClean="0"/>
              <a:t>government needs </a:t>
            </a:r>
            <a:r>
              <a:rPr lang="en-US" dirty="0"/>
              <a:t>to prepare for coping up with such attacks.</a:t>
            </a:r>
          </a:p>
        </p:txBody>
      </p:sp>
    </p:spTree>
    <p:extLst>
      <p:ext uri="{BB962C8B-B14F-4D97-AF65-F5344CB8AC3E}">
        <p14:creationId xmlns:p14="http://schemas.microsoft.com/office/powerpoint/2010/main" val="195367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Safety!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 the United States in 2011, there were more than 5.3 million automobile crashes, resulting in more than 2.2 million injuries and more than 32,000 fatalities.</a:t>
            </a:r>
          </a:p>
          <a:p>
            <a:r>
              <a:rPr lang="en-US" sz="1800" dirty="0" smtClean="0"/>
              <a:t>Of the more than 2 million roadway injuries in 2011, 69,000 were pedestrians and 48,000 were cyclists, demonstrating that crash risks are not limited to occupants of the vehicles. </a:t>
            </a:r>
          </a:p>
          <a:p>
            <a:r>
              <a:rPr lang="en-US" sz="1800" dirty="0" smtClean="0"/>
              <a:t>1.25 million people died in 2015 in car accidents. It is the 8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leading cause of death globally and the number one cause for young people. </a:t>
            </a:r>
            <a:endParaRPr lang="en-US" sz="1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0" y="1825625"/>
            <a:ext cx="4768460" cy="4351338"/>
          </a:xfrm>
        </p:spPr>
      </p:pic>
    </p:spTree>
    <p:extLst>
      <p:ext uri="{BB962C8B-B14F-4D97-AF65-F5344CB8AC3E}">
        <p14:creationId xmlns:p14="http://schemas.microsoft.com/office/powerpoint/2010/main" val="378224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and Technology!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Audio: 3-51</a:t>
            </a:r>
          </a:p>
          <a:p>
            <a:r>
              <a:rPr lang="en-US" dirty="0" smtClean="0"/>
              <a:t>Video:4-51 (when ony cars is there no company logo)</a:t>
            </a:r>
          </a:p>
          <a:p>
            <a:r>
              <a:rPr lang="en-US" dirty="0" smtClean="0"/>
              <a:t>Extend the 4</a:t>
            </a:r>
            <a:r>
              <a:rPr lang="en-US" baseline="30000" dirty="0" smtClean="0"/>
              <a:t>th</a:t>
            </a:r>
            <a:r>
              <a:rPr lang="en-US" dirty="0" smtClean="0"/>
              <a:t> sec to fill 3</a:t>
            </a:r>
            <a:r>
              <a:rPr lang="en-US" baseline="30000" dirty="0" smtClean="0"/>
              <a:t>rd</a:t>
            </a:r>
            <a:r>
              <a:rPr lang="en-US" dirty="0" smtClean="0"/>
              <a:t> sec space.</a:t>
            </a:r>
          </a:p>
          <a:p>
            <a:r>
              <a:rPr lang="en-US" dirty="0" smtClean="0"/>
              <a:t>Remove watermarks and logo</a:t>
            </a:r>
          </a:p>
          <a:p>
            <a:r>
              <a:rPr lang="en-US" dirty="0" smtClean="0"/>
              <a:t>https://www.youtube.com/watch?v=rmY1irCK3iw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Road Paint detector</a:t>
            </a:r>
          </a:p>
          <a:p>
            <a:r>
              <a:rPr lang="en-US" dirty="0" smtClean="0"/>
              <a:t>Obstacle Detector</a:t>
            </a:r>
          </a:p>
          <a:p>
            <a:r>
              <a:rPr lang="en-US" dirty="0" smtClean="0"/>
              <a:t> Fast vehicle detector uses millimeter wave radar to detect fast approaching vehicles.</a:t>
            </a:r>
          </a:p>
          <a:p>
            <a:r>
              <a:rPr lang="en-US" dirty="0" smtClean="0"/>
              <a:t>Minimal reliance on GPS</a:t>
            </a:r>
          </a:p>
          <a:p>
            <a:r>
              <a:rPr lang="en-US" dirty="0" smtClean="0"/>
              <a:t>radars, cameras, laser scanner,ultrasonic sensors monitor complete 360 degree surroundings</a:t>
            </a:r>
          </a:p>
          <a:p>
            <a:r>
              <a:rPr lang="en-US" dirty="0" smtClean="0"/>
              <a:t>3-D Digital maps.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3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Technological Aspects!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Innovation in sensors, cameras, Ultrasonic RADAR technology.</a:t>
            </a:r>
          </a:p>
          <a:p>
            <a:r>
              <a:rPr lang="en-US" dirty="0" smtClean="0"/>
              <a:t>Powerful Data centres and cloud</a:t>
            </a:r>
            <a:r>
              <a:rPr lang="en-US" dirty="0"/>
              <a:t> </a:t>
            </a:r>
            <a:r>
              <a:rPr lang="en-US" dirty="0" smtClean="0"/>
              <a:t>computing servers.</a:t>
            </a:r>
          </a:p>
          <a:p>
            <a:r>
              <a:rPr lang="en-US" dirty="0" smtClean="0"/>
              <a:t>Rapid evolution of Self learning algorithms.</a:t>
            </a:r>
          </a:p>
          <a:p>
            <a:r>
              <a:rPr lang="en-US" dirty="0" smtClean="0"/>
              <a:t>Higher precision in GPS navigation, sattelite imaging and 3-D digital maps.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 better alternative?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Complete automation in airplanes and metro networks.</a:t>
            </a:r>
          </a:p>
          <a:p>
            <a:r>
              <a:rPr lang="en-US" dirty="0" smtClean="0"/>
              <a:t>Last mile connectivity.</a:t>
            </a:r>
          </a:p>
          <a:p>
            <a:r>
              <a:rPr lang="en-US" dirty="0" smtClean="0"/>
              <a:t>Highly efficient and reliable.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1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Autonomous Vehicles!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0: The human driver is in complete control of all functions of the car. </a:t>
            </a:r>
          </a:p>
          <a:p>
            <a:r>
              <a:rPr lang="en-US" dirty="0" smtClean="0"/>
              <a:t>Level 1: One function is automated. </a:t>
            </a:r>
          </a:p>
          <a:p>
            <a:r>
              <a:rPr lang="en-US" dirty="0" smtClean="0"/>
              <a:t>Level 2: More than one function is automated at the same time (e.g., steering and acceleration), but the driver must remain constantly attentive.</a:t>
            </a:r>
          </a:p>
          <a:p>
            <a:r>
              <a:rPr lang="en-US" dirty="0" smtClean="0"/>
              <a:t>Level 3: The driving functions are sufficiently automated that the driver can safely engage in other activities.</a:t>
            </a:r>
          </a:p>
          <a:p>
            <a:r>
              <a:rPr lang="en-US" dirty="0" smtClean="0"/>
              <a:t>Level 4: The car can drive itself without a human driver.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6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3796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Insurance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156346"/>
            <a:ext cx="5157787" cy="4033317"/>
          </a:xfrm>
        </p:spPr>
        <p:txBody>
          <a:bodyPr/>
          <a:lstStyle/>
          <a:p>
            <a:r>
              <a:rPr lang="en-US" dirty="0" smtClean="0"/>
              <a:t>United States Automobile Insurance Market: </a:t>
            </a:r>
          </a:p>
          <a:p>
            <a:pPr lvl="1"/>
            <a:r>
              <a:rPr lang="en-US" dirty="0" smtClean="0"/>
              <a:t>Revenue: $220 billion </a:t>
            </a:r>
          </a:p>
          <a:p>
            <a:pPr lvl="1"/>
            <a:r>
              <a:rPr lang="en-US" dirty="0" smtClean="0"/>
              <a:t>Annual Growth: 1.9%</a:t>
            </a:r>
          </a:p>
          <a:p>
            <a:pPr lvl="1"/>
            <a:r>
              <a:rPr lang="en-US" dirty="0" smtClean="0"/>
              <a:t>Employment: 277,383</a:t>
            </a:r>
          </a:p>
          <a:p>
            <a:r>
              <a:rPr lang="en-US" dirty="0" smtClean="0"/>
              <a:t>Autonomous vehicles: lower chances of accidents.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75183"/>
          </a:xfrm>
        </p:spPr>
        <p:txBody>
          <a:bodyPr/>
          <a:lstStyle/>
          <a:p>
            <a:r>
              <a:rPr lang="en-US" dirty="0" smtClean="0"/>
              <a:t>Ticket Money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156346"/>
            <a:ext cx="5183188" cy="4033317"/>
          </a:xfrm>
        </p:spPr>
        <p:txBody>
          <a:bodyPr>
            <a:normAutofit/>
          </a:bodyPr>
          <a:lstStyle/>
          <a:p>
            <a:r>
              <a:rPr lang="en-US" dirty="0"/>
              <a:t> Autonomous cars are programmed to be saints. They don't speed. They don't drive drunk, run red lights, or park where they're not supposed </a:t>
            </a:r>
            <a:r>
              <a:rPr lang="en-US" dirty="0" smtClean="0"/>
              <a:t>to.</a:t>
            </a:r>
          </a:p>
          <a:p>
            <a:r>
              <a:rPr lang="en-US" dirty="0" smtClean="0"/>
              <a:t>Speeding tickets, red light violations, parking violations contribute huge money to city and state treasuries.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0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Parking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Cars can be programmed to park efficiently, with minimum space wastage</a:t>
            </a:r>
          </a:p>
          <a:p>
            <a:endParaRPr lang="en-US" dirty="0" smtClean="0"/>
          </a:p>
          <a:p>
            <a:r>
              <a:rPr lang="en-US" dirty="0" smtClean="0"/>
              <a:t>They can park themselves in a distant place, with no need for us to drive till there.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Oil Demand/ Fuel Efficiency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Oil demand decreases, due to economically efficient driving.</a:t>
            </a:r>
          </a:p>
          <a:p>
            <a:r>
              <a:rPr lang="en-US" dirty="0" smtClean="0"/>
              <a:t>Each </a:t>
            </a:r>
            <a:r>
              <a:rPr lang="en-US" dirty="0"/>
              <a:t>day 420,000 barrels of fuel is lost due to </a:t>
            </a:r>
            <a:r>
              <a:rPr lang="en-US" dirty="0" smtClean="0"/>
              <a:t>traffic.</a:t>
            </a:r>
          </a:p>
          <a:p>
            <a:r>
              <a:rPr lang="en-US" dirty="0" smtClean="0"/>
              <a:t>Hybrid cars (Electric cars) which would impact companies like British Petroleum, Indian Oil Corp and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6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Life!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official value of a statistical life used by the Department of Transportation is $9.2 million, so if autonomous cars can save 30,000 lives a year this is a yearly benefit of $276 billion. In addition to the lost lives, the CDC estimates that the deadly crashes in 2005 also lead to $41 billion in medical and work loss costs. So the total cost of deadly crashes per year is around $317 billion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More lives saved is more contribution to a nation’s wealth.</a:t>
            </a:r>
          </a:p>
          <a:p>
            <a:r>
              <a:rPr lang="en-US" dirty="0" smtClean="0"/>
              <a:t>Time is money! More time can be used to do something productive (obviously).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7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issues, Society and culture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337728" cy="611661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9788" y="2483893"/>
            <a:ext cx="10337728" cy="3705770"/>
          </a:xfrm>
        </p:spPr>
        <p:txBody>
          <a:bodyPr/>
          <a:lstStyle/>
          <a:p>
            <a:r>
              <a:rPr lang="en-US" dirty="0" smtClean="0"/>
              <a:t>Expansion of Suburbs, resulting in City expansion.</a:t>
            </a:r>
            <a:endParaRPr lang="en-US" dirty="0"/>
          </a:p>
          <a:p>
            <a:r>
              <a:rPr lang="en-US" dirty="0" smtClean="0"/>
              <a:t>Inclintion towards Sustainable Energy.</a:t>
            </a:r>
          </a:p>
          <a:p>
            <a:r>
              <a:rPr lang="en-US" dirty="0"/>
              <a:t>L</a:t>
            </a:r>
            <a:r>
              <a:rPr lang="en-US" dirty="0" smtClean="0"/>
              <a:t>ess traffic, Less accidents, More comfort, Convenient.</a:t>
            </a:r>
          </a:p>
          <a:p>
            <a:r>
              <a:rPr lang="en-US" dirty="0" smtClean="0"/>
              <a:t>Better Implementation of Emergency systems.</a:t>
            </a:r>
          </a:p>
          <a:p>
            <a:r>
              <a:rPr lang="en-US" dirty="0" smtClean="0"/>
              <a:t>Anyone can use it</a:t>
            </a:r>
          </a:p>
          <a:p>
            <a:r>
              <a:rPr lang="en-US" dirty="0" smtClean="0"/>
              <a:t>Faster transportation with lower risk</a:t>
            </a:r>
          </a:p>
          <a:p>
            <a:r>
              <a:rPr lang="en-US" dirty="0" smtClean="0"/>
              <a:t>Police officers can focus on heinous crimes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6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710</Words>
  <Application>Microsoft Office PowerPoint</Application>
  <PresentationFormat>Custom</PresentationFormat>
  <Paragraphs>85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Need of Autonomous Vehicles</vt:lpstr>
      <vt:lpstr>Safety! </vt:lpstr>
      <vt:lpstr>Science and Technology! </vt:lpstr>
      <vt:lpstr>PowerPoint Presentation</vt:lpstr>
      <vt:lpstr>Levels of Autonomous Vehicles!</vt:lpstr>
      <vt:lpstr>ECONOMY</vt:lpstr>
      <vt:lpstr>PowerPoint Presentation</vt:lpstr>
      <vt:lpstr>Life! </vt:lpstr>
      <vt:lpstr>Social issues, Society and culture</vt:lpstr>
      <vt:lpstr>Social issues, Society and culture</vt:lpstr>
      <vt:lpstr>Politics and societal control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Autonomous Vehicles</dc:title>
  <dc:creator>Prateek</dc:creator>
  <cp:lastModifiedBy>user</cp:lastModifiedBy>
  <cp:revision>25</cp:revision>
  <dcterms:created xsi:type="dcterms:W3CDTF">2015-11-27T21:09:35Z</dcterms:created>
  <dcterms:modified xsi:type="dcterms:W3CDTF">2015-11-28T02:43:37Z</dcterms:modified>
</cp:coreProperties>
</file>