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embeddedFont>
    <p:embeddedFont>
      <p:font typeface="Karl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025F993-46BD-46A2-8F33-FDD69DED059E}">
  <a:tblStyle styleId="{F025F993-46BD-46A2-8F33-FDD69DED059E}"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Karla-regular.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Karla-italic.fntdata"/><Relationship Id="rId25" Type="http://schemas.openxmlformats.org/officeDocument/2006/relationships/font" Target="fonts/Karla-bold.fntdata"/><Relationship Id="rId27" Type="http://schemas.openxmlformats.org/officeDocument/2006/relationships/font" Target="fonts/Karl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 name="Shape 26"/>
        <p:cNvGrpSpPr/>
        <p:nvPr/>
      </p:nvGrpSpPr>
      <p:grpSpPr>
        <a:xfrm>
          <a:off x="0" y="0"/>
          <a:ext cx="0" cy="0"/>
          <a:chOff x="0" y="0"/>
          <a:chExt cx="0" cy="0"/>
        </a:xfrm>
      </p:grpSpPr>
      <p:sp>
        <p:nvSpPr>
          <p:cNvPr id="27" name="Shape 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 name="Shape 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Anaconda was helpful</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Documentation, youtube tutorials, </a:t>
            </a: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Sample examples, documentation, stackoverflow, google mailing groups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Anaconda was helpful</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Documentation, youtube tutorials, </a:t>
            </a: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Sample examples, documentation, stackoverflow, google mailing groups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Anaconda was helpful</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Documentation, youtube tutorials, </a:t>
            </a: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Sample examples, documentation, stackoverflow, google mailing groups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8" name="Shape 8"/>
        <p:cNvGrpSpPr/>
        <p:nvPr/>
      </p:nvGrpSpPr>
      <p:grpSpPr>
        <a:xfrm>
          <a:off x="0" y="0"/>
          <a:ext cx="0" cy="0"/>
          <a:chOff x="0" y="0"/>
          <a:chExt cx="0" cy="0"/>
        </a:xfrm>
      </p:grpSpPr>
      <p:sp>
        <p:nvSpPr>
          <p:cNvPr id="9" name="Shape 9"/>
          <p:cNvSpPr/>
          <p:nvPr/>
        </p:nvSpPr>
        <p:spPr>
          <a:xfrm>
            <a:off x="228600" y="-10437"/>
            <a:ext cx="8229314" cy="5164386"/>
          </a:xfrm>
          <a:custGeom>
            <a:pathLst>
              <a:path extrusionOk="0" h="120000" w="120000">
                <a:moveTo>
                  <a:pt x="0" y="0"/>
                </a:moveTo>
                <a:lnTo>
                  <a:pt x="0" y="120000"/>
                </a:lnTo>
                <a:lnTo>
                  <a:pt x="120000" y="120000"/>
                </a:lnTo>
                <a:lnTo>
                  <a:pt x="99854" y="192"/>
                </a:lnTo>
                <a:close/>
              </a:path>
            </a:pathLst>
          </a:custGeom>
          <a:solidFill>
            <a:srgbClr val="000000">
              <a:alpha val="7058"/>
            </a:srgbClr>
          </a:solidFill>
          <a:ln>
            <a:noFill/>
          </a:ln>
        </p:spPr>
      </p:sp>
      <p:sp>
        <p:nvSpPr>
          <p:cNvPr id="10" name="Shape 10"/>
          <p:cNvSpPr/>
          <p:nvPr/>
        </p:nvSpPr>
        <p:spPr>
          <a:xfrm>
            <a:off x="0" y="-10437"/>
            <a:ext cx="8229314" cy="5164386"/>
          </a:xfrm>
          <a:custGeom>
            <a:pathLst>
              <a:path extrusionOk="0" h="120000" w="120000">
                <a:moveTo>
                  <a:pt x="0" y="0"/>
                </a:moveTo>
                <a:lnTo>
                  <a:pt x="0" y="120000"/>
                </a:lnTo>
                <a:lnTo>
                  <a:pt x="120000" y="120000"/>
                </a:lnTo>
                <a:lnTo>
                  <a:pt x="99854" y="192"/>
                </a:lnTo>
                <a:close/>
              </a:path>
            </a:pathLst>
          </a:custGeom>
          <a:solidFill>
            <a:srgbClr val="FFFFFF"/>
          </a:solidFill>
          <a:ln>
            <a:noFill/>
          </a:ln>
        </p:spPr>
      </p:sp>
      <p:sp>
        <p:nvSpPr>
          <p:cNvPr id="11" name="Shape 11"/>
          <p:cNvSpPr txBox="1"/>
          <p:nvPr>
            <p:ph type="title"/>
          </p:nvPr>
        </p:nvSpPr>
        <p:spPr>
          <a:xfrm>
            <a:off x="841000" y="969700"/>
            <a:ext cx="4801498" cy="409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999999"/>
              </a:buClr>
              <a:buFont typeface="Montserrat"/>
              <a:buNone/>
              <a:defRPr b="1" i="0" sz="2400" u="none" cap="none" strike="noStrike">
                <a:solidFill>
                  <a:srgbClr val="999999"/>
                </a:solidFill>
                <a:latin typeface="Montserrat"/>
                <a:ea typeface="Montserrat"/>
                <a:cs typeface="Montserrat"/>
                <a:sym typeface="Montserrat"/>
              </a:defRPr>
            </a:lvl1pPr>
            <a:lvl2pPr indent="0" lvl="1">
              <a:spcBef>
                <a:spcPts val="0"/>
              </a:spcBef>
              <a:buClr>
                <a:srgbClr val="999999"/>
              </a:buClr>
              <a:buFont typeface="Montserrat"/>
              <a:buNone/>
              <a:defRPr b="1" sz="2400">
                <a:solidFill>
                  <a:srgbClr val="999999"/>
                </a:solidFill>
                <a:latin typeface="Montserrat"/>
                <a:ea typeface="Montserrat"/>
                <a:cs typeface="Montserrat"/>
                <a:sym typeface="Montserrat"/>
              </a:defRPr>
            </a:lvl2pPr>
            <a:lvl3pPr indent="0" lvl="2">
              <a:spcBef>
                <a:spcPts val="0"/>
              </a:spcBef>
              <a:buClr>
                <a:srgbClr val="999999"/>
              </a:buClr>
              <a:buFont typeface="Montserrat"/>
              <a:buNone/>
              <a:defRPr b="1" sz="2400">
                <a:solidFill>
                  <a:srgbClr val="999999"/>
                </a:solidFill>
                <a:latin typeface="Montserrat"/>
                <a:ea typeface="Montserrat"/>
                <a:cs typeface="Montserrat"/>
                <a:sym typeface="Montserrat"/>
              </a:defRPr>
            </a:lvl3pPr>
            <a:lvl4pPr indent="0" lvl="3">
              <a:spcBef>
                <a:spcPts val="0"/>
              </a:spcBef>
              <a:buClr>
                <a:srgbClr val="999999"/>
              </a:buClr>
              <a:buFont typeface="Montserrat"/>
              <a:buNone/>
              <a:defRPr b="1" sz="2400">
                <a:solidFill>
                  <a:srgbClr val="999999"/>
                </a:solidFill>
                <a:latin typeface="Montserrat"/>
                <a:ea typeface="Montserrat"/>
                <a:cs typeface="Montserrat"/>
                <a:sym typeface="Montserrat"/>
              </a:defRPr>
            </a:lvl4pPr>
            <a:lvl5pPr indent="0" lvl="4">
              <a:spcBef>
                <a:spcPts val="0"/>
              </a:spcBef>
              <a:buClr>
                <a:srgbClr val="999999"/>
              </a:buClr>
              <a:buFont typeface="Montserrat"/>
              <a:buNone/>
              <a:defRPr b="1" sz="2400">
                <a:solidFill>
                  <a:srgbClr val="999999"/>
                </a:solidFill>
                <a:latin typeface="Montserrat"/>
                <a:ea typeface="Montserrat"/>
                <a:cs typeface="Montserrat"/>
                <a:sym typeface="Montserrat"/>
              </a:defRPr>
            </a:lvl5pPr>
            <a:lvl6pPr indent="0" lvl="5">
              <a:spcBef>
                <a:spcPts val="0"/>
              </a:spcBef>
              <a:buClr>
                <a:srgbClr val="999999"/>
              </a:buClr>
              <a:buFont typeface="Montserrat"/>
              <a:buNone/>
              <a:defRPr b="1" sz="2400">
                <a:solidFill>
                  <a:srgbClr val="999999"/>
                </a:solidFill>
                <a:latin typeface="Montserrat"/>
                <a:ea typeface="Montserrat"/>
                <a:cs typeface="Montserrat"/>
                <a:sym typeface="Montserrat"/>
              </a:defRPr>
            </a:lvl6pPr>
            <a:lvl7pPr indent="0" lvl="6">
              <a:spcBef>
                <a:spcPts val="0"/>
              </a:spcBef>
              <a:buClr>
                <a:srgbClr val="999999"/>
              </a:buClr>
              <a:buFont typeface="Montserrat"/>
              <a:buNone/>
              <a:defRPr b="1" sz="2400">
                <a:solidFill>
                  <a:srgbClr val="999999"/>
                </a:solidFill>
                <a:latin typeface="Montserrat"/>
                <a:ea typeface="Montserrat"/>
                <a:cs typeface="Montserrat"/>
                <a:sym typeface="Montserrat"/>
              </a:defRPr>
            </a:lvl7pPr>
            <a:lvl8pPr indent="0" lvl="7">
              <a:spcBef>
                <a:spcPts val="0"/>
              </a:spcBef>
              <a:buClr>
                <a:srgbClr val="999999"/>
              </a:buClr>
              <a:buFont typeface="Montserrat"/>
              <a:buNone/>
              <a:defRPr b="1" sz="2400">
                <a:solidFill>
                  <a:srgbClr val="999999"/>
                </a:solidFill>
                <a:latin typeface="Montserrat"/>
                <a:ea typeface="Montserrat"/>
                <a:cs typeface="Montserrat"/>
                <a:sym typeface="Montserrat"/>
              </a:defRPr>
            </a:lvl8pPr>
            <a:lvl9pPr indent="0" lvl="8">
              <a:spcBef>
                <a:spcPts val="0"/>
              </a:spcBef>
              <a:buClr>
                <a:srgbClr val="999999"/>
              </a:buClr>
              <a:buFont typeface="Montserrat"/>
              <a:buNone/>
              <a:defRPr b="1" sz="2400">
                <a:solidFill>
                  <a:srgbClr val="999999"/>
                </a:solidFill>
                <a:latin typeface="Montserrat"/>
                <a:ea typeface="Montserrat"/>
                <a:cs typeface="Montserrat"/>
                <a:sym typeface="Montserrat"/>
              </a:defRPr>
            </a:lvl9pPr>
          </a:lstStyle>
          <a:p/>
        </p:txBody>
      </p:sp>
      <p:sp>
        <p:nvSpPr>
          <p:cNvPr id="12" name="Shape 12"/>
          <p:cNvSpPr txBox="1"/>
          <p:nvPr>
            <p:ph idx="1" type="body"/>
          </p:nvPr>
        </p:nvSpPr>
        <p:spPr>
          <a:xfrm>
            <a:off x="841000" y="1578025"/>
            <a:ext cx="2671800" cy="2433300"/>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1pPr>
            <a:lvl2pPr indent="127000" lvl="1" marL="457200" marR="0" rtl="0" algn="l">
              <a:lnSpc>
                <a:spcPct val="100000"/>
              </a:lnSpc>
              <a:spcBef>
                <a:spcPts val="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2pPr>
            <a:lvl3pPr indent="127000" lvl="2" marL="914400" marR="0" rtl="0" algn="l">
              <a:lnSpc>
                <a:spcPct val="100000"/>
              </a:lnSpc>
              <a:spcBef>
                <a:spcPts val="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3pPr>
            <a:lvl4pPr indent="0" lvl="3" marL="13716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4pPr>
            <a:lvl5pPr indent="0" lvl="4" marL="18288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5pPr>
            <a:lvl6pPr indent="0" lvl="5" marL="22860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6pPr>
            <a:lvl7pPr indent="0" lvl="6" marL="27432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7pPr>
            <a:lvl8pPr indent="0" lvl="7" marL="32004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8pPr>
            <a:lvl9pPr indent="0" lvl="8" marL="36576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9pPr>
          </a:lstStyle>
          <a:p/>
        </p:txBody>
      </p:sp>
      <p:sp>
        <p:nvSpPr>
          <p:cNvPr id="13" name="Shape 13"/>
          <p:cNvSpPr txBox="1"/>
          <p:nvPr>
            <p:ph idx="2" type="body"/>
          </p:nvPr>
        </p:nvSpPr>
        <p:spPr>
          <a:xfrm>
            <a:off x="3673842" y="1578025"/>
            <a:ext cx="2671800" cy="2433300"/>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1pPr>
            <a:lvl2pPr indent="127000" lvl="1" marL="457200" marR="0" rtl="0" algn="l">
              <a:lnSpc>
                <a:spcPct val="100000"/>
              </a:lnSpc>
              <a:spcBef>
                <a:spcPts val="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2pPr>
            <a:lvl3pPr indent="127000" lvl="2" marL="914400" marR="0" rtl="0" algn="l">
              <a:lnSpc>
                <a:spcPct val="100000"/>
              </a:lnSpc>
              <a:spcBef>
                <a:spcPts val="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3pPr>
            <a:lvl4pPr indent="0" lvl="3" marL="13716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4pPr>
            <a:lvl5pPr indent="0" lvl="4" marL="18288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5pPr>
            <a:lvl6pPr indent="0" lvl="5" marL="22860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6pPr>
            <a:lvl7pPr indent="0" lvl="6" marL="27432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7pPr>
            <a:lvl8pPr indent="0" lvl="7" marL="32004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8pPr>
            <a:lvl9pPr indent="0" lvl="8" marL="36576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14" name="Shape 14"/>
        <p:cNvGrpSpPr/>
        <p:nvPr/>
      </p:nvGrpSpPr>
      <p:grpSpPr>
        <a:xfrm>
          <a:off x="0" y="0"/>
          <a:ext cx="0" cy="0"/>
          <a:chOff x="0" y="0"/>
          <a:chExt cx="0" cy="0"/>
        </a:xfrm>
      </p:grpSpPr>
      <p:sp>
        <p:nvSpPr>
          <p:cNvPr id="15" name="Shape 15"/>
          <p:cNvSpPr/>
          <p:nvPr/>
        </p:nvSpPr>
        <p:spPr>
          <a:xfrm>
            <a:off x="228600" y="-10437"/>
            <a:ext cx="8229314" cy="5164386"/>
          </a:xfrm>
          <a:custGeom>
            <a:pathLst>
              <a:path extrusionOk="0" h="120000" w="120000">
                <a:moveTo>
                  <a:pt x="0" y="0"/>
                </a:moveTo>
                <a:lnTo>
                  <a:pt x="0" y="120000"/>
                </a:lnTo>
                <a:lnTo>
                  <a:pt x="120000" y="120000"/>
                </a:lnTo>
                <a:lnTo>
                  <a:pt x="99854" y="192"/>
                </a:lnTo>
                <a:close/>
              </a:path>
            </a:pathLst>
          </a:custGeom>
          <a:solidFill>
            <a:srgbClr val="000000">
              <a:alpha val="7058"/>
            </a:srgbClr>
          </a:solidFill>
          <a:ln>
            <a:noFill/>
          </a:ln>
        </p:spPr>
      </p:sp>
      <p:sp>
        <p:nvSpPr>
          <p:cNvPr id="16" name="Shape 16"/>
          <p:cNvSpPr/>
          <p:nvPr/>
        </p:nvSpPr>
        <p:spPr>
          <a:xfrm>
            <a:off x="0" y="-10437"/>
            <a:ext cx="8229314" cy="5164386"/>
          </a:xfrm>
          <a:custGeom>
            <a:pathLst>
              <a:path extrusionOk="0" h="120000" w="120000">
                <a:moveTo>
                  <a:pt x="0" y="0"/>
                </a:moveTo>
                <a:lnTo>
                  <a:pt x="0" y="120000"/>
                </a:lnTo>
                <a:lnTo>
                  <a:pt x="120000" y="120000"/>
                </a:lnTo>
                <a:lnTo>
                  <a:pt x="99854" y="192"/>
                </a:lnTo>
                <a:close/>
              </a:path>
            </a:pathLst>
          </a:custGeom>
          <a:solidFill>
            <a:srgbClr val="FFFFFF"/>
          </a:solidFill>
          <a:ln>
            <a:noFill/>
          </a:ln>
        </p:spPr>
      </p:sp>
      <p:sp>
        <p:nvSpPr>
          <p:cNvPr id="17" name="Shape 17"/>
          <p:cNvSpPr txBox="1"/>
          <p:nvPr>
            <p:ph type="title"/>
          </p:nvPr>
        </p:nvSpPr>
        <p:spPr>
          <a:xfrm>
            <a:off x="838350" y="893500"/>
            <a:ext cx="5324100" cy="48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999999"/>
              </a:buClr>
              <a:buFont typeface="Montserrat"/>
              <a:buNone/>
              <a:defRPr b="1" i="0" sz="2400" u="none" cap="none" strike="noStrike">
                <a:solidFill>
                  <a:srgbClr val="999999"/>
                </a:solidFill>
                <a:latin typeface="Montserrat"/>
                <a:ea typeface="Montserrat"/>
                <a:cs typeface="Montserrat"/>
                <a:sym typeface="Montserrat"/>
              </a:defRPr>
            </a:lvl1pPr>
            <a:lvl2pPr indent="0" lvl="1">
              <a:spcBef>
                <a:spcPts val="0"/>
              </a:spcBef>
              <a:buClr>
                <a:srgbClr val="999999"/>
              </a:buClr>
              <a:buFont typeface="Montserrat"/>
              <a:buNone/>
              <a:defRPr b="1" sz="2400">
                <a:solidFill>
                  <a:srgbClr val="999999"/>
                </a:solidFill>
                <a:latin typeface="Montserrat"/>
                <a:ea typeface="Montserrat"/>
                <a:cs typeface="Montserrat"/>
                <a:sym typeface="Montserrat"/>
              </a:defRPr>
            </a:lvl2pPr>
            <a:lvl3pPr indent="0" lvl="2">
              <a:spcBef>
                <a:spcPts val="0"/>
              </a:spcBef>
              <a:buClr>
                <a:srgbClr val="999999"/>
              </a:buClr>
              <a:buFont typeface="Montserrat"/>
              <a:buNone/>
              <a:defRPr b="1" sz="2400">
                <a:solidFill>
                  <a:srgbClr val="999999"/>
                </a:solidFill>
                <a:latin typeface="Montserrat"/>
                <a:ea typeface="Montserrat"/>
                <a:cs typeface="Montserrat"/>
                <a:sym typeface="Montserrat"/>
              </a:defRPr>
            </a:lvl3pPr>
            <a:lvl4pPr indent="0" lvl="3">
              <a:spcBef>
                <a:spcPts val="0"/>
              </a:spcBef>
              <a:buClr>
                <a:srgbClr val="999999"/>
              </a:buClr>
              <a:buFont typeface="Montserrat"/>
              <a:buNone/>
              <a:defRPr b="1" sz="2400">
                <a:solidFill>
                  <a:srgbClr val="999999"/>
                </a:solidFill>
                <a:latin typeface="Montserrat"/>
                <a:ea typeface="Montserrat"/>
                <a:cs typeface="Montserrat"/>
                <a:sym typeface="Montserrat"/>
              </a:defRPr>
            </a:lvl4pPr>
            <a:lvl5pPr indent="0" lvl="4">
              <a:spcBef>
                <a:spcPts val="0"/>
              </a:spcBef>
              <a:buClr>
                <a:srgbClr val="999999"/>
              </a:buClr>
              <a:buFont typeface="Montserrat"/>
              <a:buNone/>
              <a:defRPr b="1" sz="2400">
                <a:solidFill>
                  <a:srgbClr val="999999"/>
                </a:solidFill>
                <a:latin typeface="Montserrat"/>
                <a:ea typeface="Montserrat"/>
                <a:cs typeface="Montserrat"/>
                <a:sym typeface="Montserrat"/>
              </a:defRPr>
            </a:lvl5pPr>
            <a:lvl6pPr indent="0" lvl="5">
              <a:spcBef>
                <a:spcPts val="0"/>
              </a:spcBef>
              <a:buClr>
                <a:srgbClr val="999999"/>
              </a:buClr>
              <a:buFont typeface="Montserrat"/>
              <a:buNone/>
              <a:defRPr b="1" sz="2400">
                <a:solidFill>
                  <a:srgbClr val="999999"/>
                </a:solidFill>
                <a:latin typeface="Montserrat"/>
                <a:ea typeface="Montserrat"/>
                <a:cs typeface="Montserrat"/>
                <a:sym typeface="Montserrat"/>
              </a:defRPr>
            </a:lvl6pPr>
            <a:lvl7pPr indent="0" lvl="6">
              <a:spcBef>
                <a:spcPts val="0"/>
              </a:spcBef>
              <a:buClr>
                <a:srgbClr val="999999"/>
              </a:buClr>
              <a:buFont typeface="Montserrat"/>
              <a:buNone/>
              <a:defRPr b="1" sz="2400">
                <a:solidFill>
                  <a:srgbClr val="999999"/>
                </a:solidFill>
                <a:latin typeface="Montserrat"/>
                <a:ea typeface="Montserrat"/>
                <a:cs typeface="Montserrat"/>
                <a:sym typeface="Montserrat"/>
              </a:defRPr>
            </a:lvl7pPr>
            <a:lvl8pPr indent="0" lvl="7">
              <a:spcBef>
                <a:spcPts val="0"/>
              </a:spcBef>
              <a:buClr>
                <a:srgbClr val="999999"/>
              </a:buClr>
              <a:buFont typeface="Montserrat"/>
              <a:buNone/>
              <a:defRPr b="1" sz="2400">
                <a:solidFill>
                  <a:srgbClr val="999999"/>
                </a:solidFill>
                <a:latin typeface="Montserrat"/>
                <a:ea typeface="Montserrat"/>
                <a:cs typeface="Montserrat"/>
                <a:sym typeface="Montserrat"/>
              </a:defRPr>
            </a:lvl8pPr>
            <a:lvl9pPr indent="0" lvl="8">
              <a:spcBef>
                <a:spcPts val="0"/>
              </a:spcBef>
              <a:buClr>
                <a:srgbClr val="999999"/>
              </a:buClr>
              <a:buFont typeface="Montserrat"/>
              <a:buNone/>
              <a:defRPr b="1" sz="2400">
                <a:solidFill>
                  <a:srgbClr val="999999"/>
                </a:solidFill>
                <a:latin typeface="Montserrat"/>
                <a:ea typeface="Montserrat"/>
                <a:cs typeface="Montserrat"/>
                <a:sym typeface="Montserrat"/>
              </a:defRPr>
            </a:lvl9pPr>
          </a:lstStyle>
          <a:p/>
        </p:txBody>
      </p:sp>
      <p:sp>
        <p:nvSpPr>
          <p:cNvPr id="18" name="Shape 18"/>
          <p:cNvSpPr txBox="1"/>
          <p:nvPr>
            <p:ph idx="1" type="body"/>
          </p:nvPr>
        </p:nvSpPr>
        <p:spPr>
          <a:xfrm>
            <a:off x="838250" y="1504950"/>
            <a:ext cx="5324100" cy="2255700"/>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1pPr>
            <a:lvl2pPr indent="127000" lvl="1" marL="457200" marR="0" rtl="0" algn="l">
              <a:lnSpc>
                <a:spcPct val="100000"/>
              </a:lnSpc>
              <a:spcBef>
                <a:spcPts val="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2pPr>
            <a:lvl3pPr indent="127000" lvl="2" marL="914400" marR="0" rtl="0" algn="l">
              <a:lnSpc>
                <a:spcPct val="100000"/>
              </a:lnSpc>
              <a:spcBef>
                <a:spcPts val="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3pPr>
            <a:lvl4pPr indent="0" lvl="3" marL="13716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4pPr>
            <a:lvl5pPr indent="0" lvl="4" marL="18288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5pPr>
            <a:lvl6pPr indent="0" lvl="5" marL="22860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6pPr>
            <a:lvl7pPr indent="0" lvl="6" marL="27432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7pPr>
            <a:lvl8pPr indent="0" lvl="7" marL="32004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8pPr>
            <a:lvl9pPr indent="0" lvl="8" marL="3657600" marR="0" rtl="0" algn="l">
              <a:lnSpc>
                <a:spcPct val="100000"/>
              </a:lnSpc>
              <a:spcBef>
                <a:spcPts val="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 name="Shape 19"/>
        <p:cNvGrpSpPr/>
        <p:nvPr/>
      </p:nvGrpSpPr>
      <p:grpSpPr>
        <a:xfrm>
          <a:off x="0" y="0"/>
          <a:ext cx="0" cy="0"/>
          <a:chOff x="0" y="0"/>
          <a:chExt cx="0" cy="0"/>
        </a:xfrm>
      </p:grpSpPr>
      <p:sp>
        <p:nvSpPr>
          <p:cNvPr id="20" name="Shape 20"/>
          <p:cNvSpPr/>
          <p:nvPr/>
        </p:nvSpPr>
        <p:spPr>
          <a:xfrm>
            <a:off x="228600" y="-10437"/>
            <a:ext cx="8229314" cy="5164386"/>
          </a:xfrm>
          <a:custGeom>
            <a:pathLst>
              <a:path extrusionOk="0" h="120000" w="120000">
                <a:moveTo>
                  <a:pt x="0" y="0"/>
                </a:moveTo>
                <a:lnTo>
                  <a:pt x="0" y="120000"/>
                </a:lnTo>
                <a:lnTo>
                  <a:pt x="120000" y="120000"/>
                </a:lnTo>
                <a:lnTo>
                  <a:pt x="99854" y="192"/>
                </a:lnTo>
                <a:close/>
              </a:path>
            </a:pathLst>
          </a:custGeom>
          <a:solidFill>
            <a:srgbClr val="000000">
              <a:alpha val="7058"/>
            </a:srgbClr>
          </a:solidFill>
          <a:ln>
            <a:noFill/>
          </a:ln>
        </p:spPr>
      </p:sp>
      <p:sp>
        <p:nvSpPr>
          <p:cNvPr id="21" name="Shape 21"/>
          <p:cNvSpPr/>
          <p:nvPr/>
        </p:nvSpPr>
        <p:spPr>
          <a:xfrm>
            <a:off x="0" y="-10437"/>
            <a:ext cx="8229314" cy="5164386"/>
          </a:xfrm>
          <a:custGeom>
            <a:pathLst>
              <a:path extrusionOk="0" h="120000" w="120000">
                <a:moveTo>
                  <a:pt x="0" y="0"/>
                </a:moveTo>
                <a:lnTo>
                  <a:pt x="0" y="120000"/>
                </a:lnTo>
                <a:lnTo>
                  <a:pt x="120000" y="120000"/>
                </a:lnTo>
                <a:lnTo>
                  <a:pt x="99854" y="192"/>
                </a:lnTo>
                <a:close/>
              </a:path>
            </a:pathLst>
          </a:custGeom>
          <a:solidFill>
            <a:srgbClr val="FFFFFF"/>
          </a:solidFill>
          <a:ln>
            <a:noFill/>
          </a:ln>
        </p:spPr>
      </p:sp>
      <p:sp>
        <p:nvSpPr>
          <p:cNvPr id="22" name="Shape 22"/>
          <p:cNvSpPr txBox="1"/>
          <p:nvPr>
            <p:ph type="title"/>
          </p:nvPr>
        </p:nvSpPr>
        <p:spPr>
          <a:xfrm>
            <a:off x="841000" y="969700"/>
            <a:ext cx="4801498" cy="409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999999"/>
              </a:buClr>
              <a:buFont typeface="Montserrat"/>
              <a:buNone/>
              <a:defRPr b="1" i="0" sz="2400" u="none" cap="none" strike="noStrike">
                <a:solidFill>
                  <a:srgbClr val="999999"/>
                </a:solidFill>
                <a:latin typeface="Montserrat"/>
                <a:ea typeface="Montserrat"/>
                <a:cs typeface="Montserrat"/>
                <a:sym typeface="Montserrat"/>
              </a:defRPr>
            </a:lvl1pPr>
            <a:lvl2pPr indent="0" lvl="1">
              <a:spcBef>
                <a:spcPts val="0"/>
              </a:spcBef>
              <a:buClr>
                <a:srgbClr val="999999"/>
              </a:buClr>
              <a:buFont typeface="Montserrat"/>
              <a:buNone/>
              <a:defRPr b="1" sz="2400">
                <a:solidFill>
                  <a:srgbClr val="999999"/>
                </a:solidFill>
                <a:latin typeface="Montserrat"/>
                <a:ea typeface="Montserrat"/>
                <a:cs typeface="Montserrat"/>
                <a:sym typeface="Montserrat"/>
              </a:defRPr>
            </a:lvl2pPr>
            <a:lvl3pPr indent="0" lvl="2">
              <a:spcBef>
                <a:spcPts val="0"/>
              </a:spcBef>
              <a:buClr>
                <a:srgbClr val="999999"/>
              </a:buClr>
              <a:buFont typeface="Montserrat"/>
              <a:buNone/>
              <a:defRPr b="1" sz="2400">
                <a:solidFill>
                  <a:srgbClr val="999999"/>
                </a:solidFill>
                <a:latin typeface="Montserrat"/>
                <a:ea typeface="Montserrat"/>
                <a:cs typeface="Montserrat"/>
                <a:sym typeface="Montserrat"/>
              </a:defRPr>
            </a:lvl3pPr>
            <a:lvl4pPr indent="0" lvl="3">
              <a:spcBef>
                <a:spcPts val="0"/>
              </a:spcBef>
              <a:buClr>
                <a:srgbClr val="999999"/>
              </a:buClr>
              <a:buFont typeface="Montserrat"/>
              <a:buNone/>
              <a:defRPr b="1" sz="2400">
                <a:solidFill>
                  <a:srgbClr val="999999"/>
                </a:solidFill>
                <a:latin typeface="Montserrat"/>
                <a:ea typeface="Montserrat"/>
                <a:cs typeface="Montserrat"/>
                <a:sym typeface="Montserrat"/>
              </a:defRPr>
            </a:lvl4pPr>
            <a:lvl5pPr indent="0" lvl="4">
              <a:spcBef>
                <a:spcPts val="0"/>
              </a:spcBef>
              <a:buClr>
                <a:srgbClr val="999999"/>
              </a:buClr>
              <a:buFont typeface="Montserrat"/>
              <a:buNone/>
              <a:defRPr b="1" sz="2400">
                <a:solidFill>
                  <a:srgbClr val="999999"/>
                </a:solidFill>
                <a:latin typeface="Montserrat"/>
                <a:ea typeface="Montserrat"/>
                <a:cs typeface="Montserrat"/>
                <a:sym typeface="Montserrat"/>
              </a:defRPr>
            </a:lvl5pPr>
            <a:lvl6pPr indent="0" lvl="5">
              <a:spcBef>
                <a:spcPts val="0"/>
              </a:spcBef>
              <a:buClr>
                <a:srgbClr val="999999"/>
              </a:buClr>
              <a:buFont typeface="Montserrat"/>
              <a:buNone/>
              <a:defRPr b="1" sz="2400">
                <a:solidFill>
                  <a:srgbClr val="999999"/>
                </a:solidFill>
                <a:latin typeface="Montserrat"/>
                <a:ea typeface="Montserrat"/>
                <a:cs typeface="Montserrat"/>
                <a:sym typeface="Montserrat"/>
              </a:defRPr>
            </a:lvl6pPr>
            <a:lvl7pPr indent="0" lvl="6">
              <a:spcBef>
                <a:spcPts val="0"/>
              </a:spcBef>
              <a:buClr>
                <a:srgbClr val="999999"/>
              </a:buClr>
              <a:buFont typeface="Montserrat"/>
              <a:buNone/>
              <a:defRPr b="1" sz="2400">
                <a:solidFill>
                  <a:srgbClr val="999999"/>
                </a:solidFill>
                <a:latin typeface="Montserrat"/>
                <a:ea typeface="Montserrat"/>
                <a:cs typeface="Montserrat"/>
                <a:sym typeface="Montserrat"/>
              </a:defRPr>
            </a:lvl7pPr>
            <a:lvl8pPr indent="0" lvl="7">
              <a:spcBef>
                <a:spcPts val="0"/>
              </a:spcBef>
              <a:buClr>
                <a:srgbClr val="999999"/>
              </a:buClr>
              <a:buFont typeface="Montserrat"/>
              <a:buNone/>
              <a:defRPr b="1" sz="2400">
                <a:solidFill>
                  <a:srgbClr val="999999"/>
                </a:solidFill>
                <a:latin typeface="Montserrat"/>
                <a:ea typeface="Montserrat"/>
                <a:cs typeface="Montserrat"/>
                <a:sym typeface="Montserrat"/>
              </a:defRPr>
            </a:lvl8pPr>
            <a:lvl9pPr indent="0" lvl="8">
              <a:spcBef>
                <a:spcPts val="0"/>
              </a:spcBef>
              <a:buClr>
                <a:srgbClr val="999999"/>
              </a:buClr>
              <a:buFont typeface="Montserrat"/>
              <a:buNone/>
              <a:defRPr b="1" sz="2400">
                <a:solidFill>
                  <a:srgbClr val="999999"/>
                </a:solidFill>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3" name="Shape 23"/>
        <p:cNvGrpSpPr/>
        <p:nvPr/>
      </p:nvGrpSpPr>
      <p:grpSpPr>
        <a:xfrm>
          <a:off x="0" y="0"/>
          <a:ext cx="0" cy="0"/>
          <a:chOff x="0" y="0"/>
          <a:chExt cx="0" cy="0"/>
        </a:xfrm>
      </p:grpSpPr>
      <p:sp>
        <p:nvSpPr>
          <p:cNvPr id="24" name="Shape 24"/>
          <p:cNvSpPr/>
          <p:nvPr/>
        </p:nvSpPr>
        <p:spPr>
          <a:xfrm>
            <a:off x="228600" y="-10437"/>
            <a:ext cx="8229314" cy="5164386"/>
          </a:xfrm>
          <a:custGeom>
            <a:pathLst>
              <a:path extrusionOk="0" h="120000" w="120000">
                <a:moveTo>
                  <a:pt x="0" y="0"/>
                </a:moveTo>
                <a:lnTo>
                  <a:pt x="0" y="120000"/>
                </a:lnTo>
                <a:lnTo>
                  <a:pt x="120000" y="120000"/>
                </a:lnTo>
                <a:lnTo>
                  <a:pt x="99854" y="192"/>
                </a:lnTo>
                <a:close/>
              </a:path>
            </a:pathLst>
          </a:custGeom>
          <a:solidFill>
            <a:srgbClr val="000000">
              <a:alpha val="7058"/>
            </a:srgbClr>
          </a:solidFill>
          <a:ln>
            <a:noFill/>
          </a:ln>
        </p:spPr>
      </p:sp>
      <p:sp>
        <p:nvSpPr>
          <p:cNvPr id="25" name="Shape 25"/>
          <p:cNvSpPr/>
          <p:nvPr/>
        </p:nvSpPr>
        <p:spPr>
          <a:xfrm>
            <a:off x="0" y="-10437"/>
            <a:ext cx="8229314" cy="5164386"/>
          </a:xfrm>
          <a:custGeom>
            <a:pathLst>
              <a:path extrusionOk="0" h="120000" w="120000">
                <a:moveTo>
                  <a:pt x="0" y="0"/>
                </a:moveTo>
                <a:lnTo>
                  <a:pt x="0" y="120000"/>
                </a:lnTo>
                <a:lnTo>
                  <a:pt x="120000" y="120000"/>
                </a:lnTo>
                <a:lnTo>
                  <a:pt x="99854" y="192"/>
                </a:lnTo>
                <a:close/>
              </a:path>
            </a:pathLst>
          </a:custGeom>
          <a:solidFill>
            <a:srgbClr val="FFFFF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BC34A"/>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741100"/>
            <a:ext cx="5185198" cy="4745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999999"/>
              </a:buClr>
              <a:buFont typeface="Montserrat"/>
              <a:buNone/>
              <a:defRPr b="1" i="0" sz="2400" u="none" cap="none" strike="noStrike">
                <a:solidFill>
                  <a:srgbClr val="999999"/>
                </a:solidFill>
                <a:latin typeface="Montserrat"/>
                <a:ea typeface="Montserrat"/>
                <a:cs typeface="Montserrat"/>
                <a:sym typeface="Montserrat"/>
              </a:defRPr>
            </a:lvl1pPr>
            <a:lvl2pPr indent="0" lvl="1">
              <a:spcBef>
                <a:spcPts val="0"/>
              </a:spcBef>
              <a:buClr>
                <a:srgbClr val="999999"/>
              </a:buClr>
              <a:buFont typeface="Montserrat"/>
              <a:buNone/>
              <a:defRPr b="1" sz="2400">
                <a:solidFill>
                  <a:srgbClr val="999999"/>
                </a:solidFill>
                <a:latin typeface="Montserrat"/>
                <a:ea typeface="Montserrat"/>
                <a:cs typeface="Montserrat"/>
                <a:sym typeface="Montserrat"/>
              </a:defRPr>
            </a:lvl2pPr>
            <a:lvl3pPr indent="0" lvl="2">
              <a:spcBef>
                <a:spcPts val="0"/>
              </a:spcBef>
              <a:buClr>
                <a:srgbClr val="999999"/>
              </a:buClr>
              <a:buFont typeface="Montserrat"/>
              <a:buNone/>
              <a:defRPr b="1" sz="2400">
                <a:solidFill>
                  <a:srgbClr val="999999"/>
                </a:solidFill>
                <a:latin typeface="Montserrat"/>
                <a:ea typeface="Montserrat"/>
                <a:cs typeface="Montserrat"/>
                <a:sym typeface="Montserrat"/>
              </a:defRPr>
            </a:lvl3pPr>
            <a:lvl4pPr indent="0" lvl="3">
              <a:spcBef>
                <a:spcPts val="0"/>
              </a:spcBef>
              <a:buClr>
                <a:srgbClr val="999999"/>
              </a:buClr>
              <a:buFont typeface="Montserrat"/>
              <a:buNone/>
              <a:defRPr b="1" sz="2400">
                <a:solidFill>
                  <a:srgbClr val="999999"/>
                </a:solidFill>
                <a:latin typeface="Montserrat"/>
                <a:ea typeface="Montserrat"/>
                <a:cs typeface="Montserrat"/>
                <a:sym typeface="Montserrat"/>
              </a:defRPr>
            </a:lvl4pPr>
            <a:lvl5pPr indent="0" lvl="4">
              <a:spcBef>
                <a:spcPts val="0"/>
              </a:spcBef>
              <a:buClr>
                <a:srgbClr val="999999"/>
              </a:buClr>
              <a:buFont typeface="Montserrat"/>
              <a:buNone/>
              <a:defRPr b="1" sz="2400">
                <a:solidFill>
                  <a:srgbClr val="999999"/>
                </a:solidFill>
                <a:latin typeface="Montserrat"/>
                <a:ea typeface="Montserrat"/>
                <a:cs typeface="Montserrat"/>
                <a:sym typeface="Montserrat"/>
              </a:defRPr>
            </a:lvl5pPr>
            <a:lvl6pPr indent="0" lvl="5">
              <a:spcBef>
                <a:spcPts val="0"/>
              </a:spcBef>
              <a:buClr>
                <a:srgbClr val="999999"/>
              </a:buClr>
              <a:buFont typeface="Montserrat"/>
              <a:buNone/>
              <a:defRPr b="1" sz="2400">
                <a:solidFill>
                  <a:srgbClr val="999999"/>
                </a:solidFill>
                <a:latin typeface="Montserrat"/>
                <a:ea typeface="Montserrat"/>
                <a:cs typeface="Montserrat"/>
                <a:sym typeface="Montserrat"/>
              </a:defRPr>
            </a:lvl6pPr>
            <a:lvl7pPr indent="0" lvl="6">
              <a:spcBef>
                <a:spcPts val="0"/>
              </a:spcBef>
              <a:buClr>
                <a:srgbClr val="999999"/>
              </a:buClr>
              <a:buFont typeface="Montserrat"/>
              <a:buNone/>
              <a:defRPr b="1" sz="2400">
                <a:solidFill>
                  <a:srgbClr val="999999"/>
                </a:solidFill>
                <a:latin typeface="Montserrat"/>
                <a:ea typeface="Montserrat"/>
                <a:cs typeface="Montserrat"/>
                <a:sym typeface="Montserrat"/>
              </a:defRPr>
            </a:lvl7pPr>
            <a:lvl8pPr indent="0" lvl="7">
              <a:spcBef>
                <a:spcPts val="0"/>
              </a:spcBef>
              <a:buClr>
                <a:srgbClr val="999999"/>
              </a:buClr>
              <a:buFont typeface="Montserrat"/>
              <a:buNone/>
              <a:defRPr b="1" sz="2400">
                <a:solidFill>
                  <a:srgbClr val="999999"/>
                </a:solidFill>
                <a:latin typeface="Montserrat"/>
                <a:ea typeface="Montserrat"/>
                <a:cs typeface="Montserrat"/>
                <a:sym typeface="Montserrat"/>
              </a:defRPr>
            </a:lvl8pPr>
            <a:lvl9pPr indent="0" lvl="8">
              <a:spcBef>
                <a:spcPts val="0"/>
              </a:spcBef>
              <a:buClr>
                <a:srgbClr val="999999"/>
              </a:buClr>
              <a:buFont typeface="Montserrat"/>
              <a:buNone/>
              <a:defRPr b="1" sz="2400">
                <a:solidFill>
                  <a:srgbClr val="999999"/>
                </a:solidFill>
                <a:latin typeface="Montserrat"/>
                <a:ea typeface="Montserrat"/>
                <a:cs typeface="Montserrat"/>
                <a:sym typeface="Montserrat"/>
              </a:defRPr>
            </a:lvl9pPr>
          </a:lstStyle>
          <a:p/>
        </p:txBody>
      </p:sp>
      <p:sp>
        <p:nvSpPr>
          <p:cNvPr id="7" name="Shape 7"/>
          <p:cNvSpPr txBox="1"/>
          <p:nvPr>
            <p:ph idx="1" type="body"/>
          </p:nvPr>
        </p:nvSpPr>
        <p:spPr>
          <a:xfrm>
            <a:off x="457200" y="1352550"/>
            <a:ext cx="5185198" cy="2255700"/>
          </a:xfrm>
          <a:prstGeom prst="rect">
            <a:avLst/>
          </a:prstGeom>
          <a:noFill/>
          <a:ln>
            <a:noFill/>
          </a:ln>
        </p:spPr>
        <p:txBody>
          <a:bodyPr anchorCtr="0" anchor="t" bIns="91425" lIns="91425" rIns="91425" tIns="91425"/>
          <a:lstStyle>
            <a:lvl1pPr indent="127000" lvl="0" marL="0" marR="0" rtl="0" algn="l">
              <a:lnSpc>
                <a:spcPct val="100000"/>
              </a:lnSpc>
              <a:spcBef>
                <a:spcPts val="60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1pPr>
            <a:lvl2pPr indent="127000" lvl="1" marL="457200" marR="0" rtl="0" algn="l">
              <a:lnSpc>
                <a:spcPct val="100000"/>
              </a:lnSpc>
              <a:spcBef>
                <a:spcPts val="48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2pPr>
            <a:lvl3pPr indent="127000" lvl="2" marL="914400" marR="0" rtl="0" algn="l">
              <a:lnSpc>
                <a:spcPct val="100000"/>
              </a:lnSpc>
              <a:spcBef>
                <a:spcPts val="480"/>
              </a:spcBef>
              <a:spcAft>
                <a:spcPts val="0"/>
              </a:spcAft>
              <a:buClr>
                <a:srgbClr val="666666"/>
              </a:buClr>
              <a:buSzPct val="100000"/>
              <a:buFont typeface="Karla"/>
              <a:buChar char="▹"/>
              <a:defRPr b="0" i="0" sz="2000" u="none" cap="none" strike="noStrike">
                <a:solidFill>
                  <a:srgbClr val="666666"/>
                </a:solidFill>
                <a:latin typeface="Karla"/>
                <a:ea typeface="Karla"/>
                <a:cs typeface="Karla"/>
                <a:sym typeface="Karla"/>
              </a:defRPr>
            </a:lvl3pPr>
            <a:lvl4pPr indent="0" lvl="3" marL="1371600" marR="0" rtl="0" algn="l">
              <a:lnSpc>
                <a:spcPct val="100000"/>
              </a:lnSpc>
              <a:spcBef>
                <a:spcPts val="36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4pPr>
            <a:lvl5pPr indent="0" lvl="4" marL="1828800" marR="0" rtl="0" algn="l">
              <a:lnSpc>
                <a:spcPct val="100000"/>
              </a:lnSpc>
              <a:spcBef>
                <a:spcPts val="36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5pPr>
            <a:lvl6pPr indent="0" lvl="5" marL="2286000" marR="0" rtl="0" algn="l">
              <a:lnSpc>
                <a:spcPct val="100000"/>
              </a:lnSpc>
              <a:spcBef>
                <a:spcPts val="36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6pPr>
            <a:lvl7pPr indent="0" lvl="6" marL="2743200" marR="0" rtl="0" algn="l">
              <a:lnSpc>
                <a:spcPct val="100000"/>
              </a:lnSpc>
              <a:spcBef>
                <a:spcPts val="36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7pPr>
            <a:lvl8pPr indent="0" lvl="7" marL="3200400" marR="0" rtl="0" algn="l">
              <a:lnSpc>
                <a:spcPct val="100000"/>
              </a:lnSpc>
              <a:spcBef>
                <a:spcPts val="36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8pPr>
            <a:lvl9pPr indent="0" lvl="8" marL="3657600" marR="0" rtl="0" algn="l">
              <a:lnSpc>
                <a:spcPct val="100000"/>
              </a:lnSpc>
              <a:spcBef>
                <a:spcPts val="360"/>
              </a:spcBef>
              <a:spcAft>
                <a:spcPts val="0"/>
              </a:spcAft>
              <a:buClr>
                <a:srgbClr val="666666"/>
              </a:buClr>
              <a:buFont typeface="Karla"/>
              <a:buNone/>
              <a:defRPr b="0" i="0" sz="2000" u="none" cap="none" strike="noStrike">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91E63"/>
        </a:solidFill>
      </p:bgPr>
    </p:bg>
    <p:spTree>
      <p:nvGrpSpPr>
        <p:cNvPr id="29" name="Shape 29"/>
        <p:cNvGrpSpPr/>
        <p:nvPr/>
      </p:nvGrpSpPr>
      <p:grpSpPr>
        <a:xfrm>
          <a:off x="0" y="0"/>
          <a:ext cx="0" cy="0"/>
          <a:chOff x="0" y="0"/>
          <a:chExt cx="0" cy="0"/>
        </a:xfrm>
      </p:grpSpPr>
      <p:sp>
        <p:nvSpPr>
          <p:cNvPr id="30" name="Shape 30"/>
          <p:cNvSpPr/>
          <p:nvPr/>
        </p:nvSpPr>
        <p:spPr>
          <a:xfrm>
            <a:off x="270376" y="723225"/>
            <a:ext cx="485675" cy="441808"/>
          </a:xfrm>
          <a:custGeom>
            <a:pathLst>
              <a:path extrusionOk="0" fill="none" h="120000" w="120000">
                <a:moveTo>
                  <a:pt x="60003" y="8"/>
                </a:moveTo>
                <a:lnTo>
                  <a:pt x="60003" y="8"/>
                </a:lnTo>
                <a:lnTo>
                  <a:pt x="56924" y="8"/>
                </a:lnTo>
                <a:lnTo>
                  <a:pt x="53852" y="203"/>
                </a:lnTo>
                <a:lnTo>
                  <a:pt x="50780" y="603"/>
                </a:lnTo>
                <a:lnTo>
                  <a:pt x="47894" y="995"/>
                </a:lnTo>
                <a:lnTo>
                  <a:pt x="45000" y="1590"/>
                </a:lnTo>
                <a:lnTo>
                  <a:pt x="42107" y="2390"/>
                </a:lnTo>
                <a:lnTo>
                  <a:pt x="39398" y="3385"/>
                </a:lnTo>
                <a:lnTo>
                  <a:pt x="36690" y="4372"/>
                </a:lnTo>
                <a:lnTo>
                  <a:pt x="33975" y="5367"/>
                </a:lnTo>
                <a:lnTo>
                  <a:pt x="31445" y="6762"/>
                </a:lnTo>
                <a:lnTo>
                  <a:pt x="28914" y="7953"/>
                </a:lnTo>
                <a:lnTo>
                  <a:pt x="26392" y="9543"/>
                </a:lnTo>
                <a:lnTo>
                  <a:pt x="24040" y="11126"/>
                </a:lnTo>
                <a:lnTo>
                  <a:pt x="21873" y="12717"/>
                </a:lnTo>
                <a:lnTo>
                  <a:pt x="19699" y="14503"/>
                </a:lnTo>
                <a:lnTo>
                  <a:pt x="17532" y="16298"/>
                </a:lnTo>
                <a:lnTo>
                  <a:pt x="15544" y="18280"/>
                </a:lnTo>
                <a:lnTo>
                  <a:pt x="13741" y="20270"/>
                </a:lnTo>
                <a:lnTo>
                  <a:pt x="11930" y="22456"/>
                </a:lnTo>
                <a:lnTo>
                  <a:pt x="10306" y="24642"/>
                </a:lnTo>
                <a:lnTo>
                  <a:pt x="8681" y="26820"/>
                </a:lnTo>
                <a:lnTo>
                  <a:pt x="7234" y="29210"/>
                </a:lnTo>
                <a:lnTo>
                  <a:pt x="5965" y="31592"/>
                </a:lnTo>
                <a:lnTo>
                  <a:pt x="4704" y="34178"/>
                </a:lnTo>
                <a:lnTo>
                  <a:pt x="3620" y="36756"/>
                </a:lnTo>
                <a:lnTo>
                  <a:pt x="2715" y="39341"/>
                </a:lnTo>
                <a:lnTo>
                  <a:pt x="1810" y="41919"/>
                </a:lnTo>
                <a:lnTo>
                  <a:pt x="1268" y="44701"/>
                </a:lnTo>
                <a:lnTo>
                  <a:pt x="727" y="47482"/>
                </a:lnTo>
                <a:lnTo>
                  <a:pt x="363" y="50264"/>
                </a:lnTo>
                <a:lnTo>
                  <a:pt x="7" y="53046"/>
                </a:lnTo>
                <a:lnTo>
                  <a:pt x="7" y="56031"/>
                </a:lnTo>
                <a:lnTo>
                  <a:pt x="7" y="56031"/>
                </a:lnTo>
                <a:lnTo>
                  <a:pt x="7" y="59008"/>
                </a:lnTo>
                <a:lnTo>
                  <a:pt x="363" y="62190"/>
                </a:lnTo>
                <a:lnTo>
                  <a:pt x="727" y="65167"/>
                </a:lnTo>
                <a:lnTo>
                  <a:pt x="1454" y="67949"/>
                </a:lnTo>
                <a:lnTo>
                  <a:pt x="2173" y="70926"/>
                </a:lnTo>
                <a:lnTo>
                  <a:pt x="3079" y="73708"/>
                </a:lnTo>
                <a:lnTo>
                  <a:pt x="4162" y="76489"/>
                </a:lnTo>
                <a:lnTo>
                  <a:pt x="5423" y="79271"/>
                </a:lnTo>
                <a:lnTo>
                  <a:pt x="6692" y="81857"/>
                </a:lnTo>
                <a:lnTo>
                  <a:pt x="8139" y="84239"/>
                </a:lnTo>
                <a:lnTo>
                  <a:pt x="9942" y="86824"/>
                </a:lnTo>
                <a:lnTo>
                  <a:pt x="11567" y="89206"/>
                </a:lnTo>
                <a:lnTo>
                  <a:pt x="13555" y="91392"/>
                </a:lnTo>
                <a:lnTo>
                  <a:pt x="15544" y="93578"/>
                </a:lnTo>
                <a:lnTo>
                  <a:pt x="17710" y="95765"/>
                </a:lnTo>
                <a:lnTo>
                  <a:pt x="19884" y="97747"/>
                </a:lnTo>
                <a:lnTo>
                  <a:pt x="19884" y="97747"/>
                </a:lnTo>
                <a:lnTo>
                  <a:pt x="18438" y="100732"/>
                </a:lnTo>
                <a:lnTo>
                  <a:pt x="16813" y="103710"/>
                </a:lnTo>
                <a:lnTo>
                  <a:pt x="15002" y="106891"/>
                </a:lnTo>
                <a:lnTo>
                  <a:pt x="12658" y="109868"/>
                </a:lnTo>
                <a:lnTo>
                  <a:pt x="10127" y="112846"/>
                </a:lnTo>
                <a:lnTo>
                  <a:pt x="8681" y="114241"/>
                </a:lnTo>
                <a:lnTo>
                  <a:pt x="7056" y="115431"/>
                </a:lnTo>
                <a:lnTo>
                  <a:pt x="5423" y="116622"/>
                </a:lnTo>
                <a:lnTo>
                  <a:pt x="3798" y="117813"/>
                </a:lnTo>
                <a:lnTo>
                  <a:pt x="1995" y="118605"/>
                </a:lnTo>
                <a:lnTo>
                  <a:pt x="7" y="119600"/>
                </a:lnTo>
                <a:lnTo>
                  <a:pt x="7" y="119600"/>
                </a:lnTo>
                <a:lnTo>
                  <a:pt x="905" y="119600"/>
                </a:lnTo>
                <a:lnTo>
                  <a:pt x="3620" y="120000"/>
                </a:lnTo>
                <a:lnTo>
                  <a:pt x="7597" y="120000"/>
                </a:lnTo>
                <a:lnTo>
                  <a:pt x="10127" y="120000"/>
                </a:lnTo>
                <a:lnTo>
                  <a:pt x="12658" y="119804"/>
                </a:lnTo>
                <a:lnTo>
                  <a:pt x="15544" y="119208"/>
                </a:lnTo>
                <a:lnTo>
                  <a:pt x="18438" y="118605"/>
                </a:lnTo>
                <a:lnTo>
                  <a:pt x="21509" y="117618"/>
                </a:lnTo>
                <a:lnTo>
                  <a:pt x="24581" y="116427"/>
                </a:lnTo>
                <a:lnTo>
                  <a:pt x="27831" y="114836"/>
                </a:lnTo>
                <a:lnTo>
                  <a:pt x="30903" y="112846"/>
                </a:lnTo>
                <a:lnTo>
                  <a:pt x="33975" y="110660"/>
                </a:lnTo>
                <a:lnTo>
                  <a:pt x="36868" y="107682"/>
                </a:lnTo>
                <a:lnTo>
                  <a:pt x="36868" y="107682"/>
                </a:lnTo>
                <a:lnTo>
                  <a:pt x="39577" y="108677"/>
                </a:lnTo>
                <a:lnTo>
                  <a:pt x="42292" y="109664"/>
                </a:lnTo>
                <a:lnTo>
                  <a:pt x="45179" y="110268"/>
                </a:lnTo>
                <a:lnTo>
                  <a:pt x="48072" y="110863"/>
                </a:lnTo>
                <a:lnTo>
                  <a:pt x="50966" y="111459"/>
                </a:lnTo>
                <a:lnTo>
                  <a:pt x="53852" y="111850"/>
                </a:lnTo>
                <a:lnTo>
                  <a:pt x="56924" y="112054"/>
                </a:lnTo>
                <a:lnTo>
                  <a:pt x="60003" y="112054"/>
                </a:lnTo>
                <a:lnTo>
                  <a:pt x="60003" y="112054"/>
                </a:lnTo>
                <a:lnTo>
                  <a:pt x="63075" y="112054"/>
                </a:lnTo>
                <a:lnTo>
                  <a:pt x="66147" y="111850"/>
                </a:lnTo>
                <a:lnTo>
                  <a:pt x="69219" y="111459"/>
                </a:lnTo>
                <a:lnTo>
                  <a:pt x="72105" y="110863"/>
                </a:lnTo>
                <a:lnTo>
                  <a:pt x="74999" y="110268"/>
                </a:lnTo>
                <a:lnTo>
                  <a:pt x="77892" y="109469"/>
                </a:lnTo>
                <a:lnTo>
                  <a:pt x="80601" y="108677"/>
                </a:lnTo>
                <a:lnTo>
                  <a:pt x="83309" y="107682"/>
                </a:lnTo>
                <a:lnTo>
                  <a:pt x="86024" y="106491"/>
                </a:lnTo>
                <a:lnTo>
                  <a:pt x="88554" y="105300"/>
                </a:lnTo>
                <a:lnTo>
                  <a:pt x="91085" y="103905"/>
                </a:lnTo>
                <a:lnTo>
                  <a:pt x="93615" y="102519"/>
                </a:lnTo>
                <a:lnTo>
                  <a:pt x="95959" y="100928"/>
                </a:lnTo>
                <a:lnTo>
                  <a:pt x="98126" y="99337"/>
                </a:lnTo>
                <a:lnTo>
                  <a:pt x="100300" y="97551"/>
                </a:lnTo>
                <a:lnTo>
                  <a:pt x="102467" y="95561"/>
                </a:lnTo>
                <a:lnTo>
                  <a:pt x="104455" y="93774"/>
                </a:lnTo>
                <a:lnTo>
                  <a:pt x="106258" y="91588"/>
                </a:lnTo>
                <a:lnTo>
                  <a:pt x="108069" y="89606"/>
                </a:lnTo>
                <a:lnTo>
                  <a:pt x="109693" y="87420"/>
                </a:lnTo>
                <a:lnTo>
                  <a:pt x="111318" y="85030"/>
                </a:lnTo>
                <a:lnTo>
                  <a:pt x="112765" y="82648"/>
                </a:lnTo>
                <a:lnTo>
                  <a:pt x="114034" y="80266"/>
                </a:lnTo>
                <a:lnTo>
                  <a:pt x="115295" y="77884"/>
                </a:lnTo>
                <a:lnTo>
                  <a:pt x="116379" y="75298"/>
                </a:lnTo>
                <a:lnTo>
                  <a:pt x="117284" y="72712"/>
                </a:lnTo>
                <a:lnTo>
                  <a:pt x="118189" y="69939"/>
                </a:lnTo>
                <a:lnTo>
                  <a:pt x="118731" y="67353"/>
                </a:lnTo>
                <a:lnTo>
                  <a:pt x="119272" y="64572"/>
                </a:lnTo>
                <a:lnTo>
                  <a:pt x="119636" y="61790"/>
                </a:lnTo>
                <a:lnTo>
                  <a:pt x="119992" y="58813"/>
                </a:lnTo>
                <a:lnTo>
                  <a:pt x="119992" y="56031"/>
                </a:lnTo>
                <a:lnTo>
                  <a:pt x="119992" y="56031"/>
                </a:lnTo>
                <a:lnTo>
                  <a:pt x="119992" y="53046"/>
                </a:lnTo>
                <a:lnTo>
                  <a:pt x="119636" y="50264"/>
                </a:lnTo>
                <a:lnTo>
                  <a:pt x="119272" y="47482"/>
                </a:lnTo>
                <a:lnTo>
                  <a:pt x="118731" y="44701"/>
                </a:lnTo>
                <a:lnTo>
                  <a:pt x="118189" y="41919"/>
                </a:lnTo>
                <a:lnTo>
                  <a:pt x="117284" y="39341"/>
                </a:lnTo>
                <a:lnTo>
                  <a:pt x="116379" y="36756"/>
                </a:lnTo>
                <a:lnTo>
                  <a:pt x="115295" y="34178"/>
                </a:lnTo>
                <a:lnTo>
                  <a:pt x="114034" y="31592"/>
                </a:lnTo>
                <a:lnTo>
                  <a:pt x="112765" y="29210"/>
                </a:lnTo>
                <a:lnTo>
                  <a:pt x="111318" y="26820"/>
                </a:lnTo>
                <a:lnTo>
                  <a:pt x="109693" y="24642"/>
                </a:lnTo>
                <a:lnTo>
                  <a:pt x="108069" y="22456"/>
                </a:lnTo>
                <a:lnTo>
                  <a:pt x="106258" y="20270"/>
                </a:lnTo>
                <a:lnTo>
                  <a:pt x="104455" y="18280"/>
                </a:lnTo>
                <a:lnTo>
                  <a:pt x="102467" y="16298"/>
                </a:lnTo>
                <a:lnTo>
                  <a:pt x="100300" y="14503"/>
                </a:lnTo>
                <a:lnTo>
                  <a:pt x="98126" y="12717"/>
                </a:lnTo>
                <a:lnTo>
                  <a:pt x="95959" y="11126"/>
                </a:lnTo>
                <a:lnTo>
                  <a:pt x="93615" y="9543"/>
                </a:lnTo>
                <a:lnTo>
                  <a:pt x="91085" y="7953"/>
                </a:lnTo>
                <a:lnTo>
                  <a:pt x="88554" y="6762"/>
                </a:lnTo>
                <a:lnTo>
                  <a:pt x="86024" y="5367"/>
                </a:lnTo>
                <a:lnTo>
                  <a:pt x="83309" y="4372"/>
                </a:lnTo>
                <a:lnTo>
                  <a:pt x="80601" y="3385"/>
                </a:lnTo>
                <a:lnTo>
                  <a:pt x="77892" y="2390"/>
                </a:lnTo>
                <a:lnTo>
                  <a:pt x="74999" y="1590"/>
                </a:lnTo>
                <a:lnTo>
                  <a:pt x="72105" y="995"/>
                </a:lnTo>
                <a:lnTo>
                  <a:pt x="69219" y="603"/>
                </a:lnTo>
                <a:lnTo>
                  <a:pt x="66147" y="203"/>
                </a:lnTo>
                <a:lnTo>
                  <a:pt x="63075" y="8"/>
                </a:lnTo>
                <a:lnTo>
                  <a:pt x="60003" y="8"/>
                </a:lnTo>
                <a:lnTo>
                  <a:pt x="60003" y="8"/>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txBox="1"/>
          <p:nvPr/>
        </p:nvSpPr>
        <p:spPr>
          <a:xfrm>
            <a:off x="838200" y="723225"/>
            <a:ext cx="6057299" cy="17861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3000" u="none" cap="none" strike="noStrike">
                <a:solidFill>
                  <a:srgbClr val="FF0066"/>
                </a:solidFill>
                <a:latin typeface="Montserrat"/>
                <a:ea typeface="Montserrat"/>
                <a:cs typeface="Montserrat"/>
                <a:sym typeface="Montserrat"/>
              </a:rPr>
              <a:t>CNN For </a:t>
            </a:r>
            <a:br>
              <a:rPr b="1" i="0" lang="en" sz="3000" u="none" cap="none" strike="noStrike">
                <a:solidFill>
                  <a:srgbClr val="FF0066"/>
                </a:solidFill>
                <a:latin typeface="Montserrat"/>
                <a:ea typeface="Montserrat"/>
                <a:cs typeface="Montserrat"/>
                <a:sym typeface="Montserrat"/>
              </a:rPr>
            </a:br>
            <a:r>
              <a:rPr b="1" i="0" lang="en" sz="3000" u="none" cap="none" strike="noStrike">
                <a:solidFill>
                  <a:srgbClr val="FF0066"/>
                </a:solidFill>
                <a:latin typeface="Montserrat"/>
                <a:ea typeface="Montserrat"/>
                <a:cs typeface="Montserrat"/>
                <a:sym typeface="Montserrat"/>
              </a:rPr>
              <a:t>Sentence Clasification </a:t>
            </a:r>
            <a:br>
              <a:rPr b="1" i="0" lang="en" sz="3000" u="none" cap="none" strike="noStrike">
                <a:solidFill>
                  <a:srgbClr val="FF33CC"/>
                </a:solidFill>
                <a:latin typeface="Montserrat"/>
                <a:ea typeface="Montserrat"/>
                <a:cs typeface="Montserrat"/>
                <a:sym typeface="Montserrat"/>
              </a:rPr>
            </a:br>
            <a:r>
              <a:rPr b="1" i="0" lang="en" sz="3000" u="none" cap="none" strike="noStrike">
                <a:solidFill>
                  <a:schemeClr val="dk2"/>
                </a:solidFill>
                <a:latin typeface="Montserrat"/>
                <a:ea typeface="Montserrat"/>
                <a:cs typeface="Montserrat"/>
                <a:sym typeface="Montserrat"/>
              </a:rPr>
              <a:t>Deep Learning Course Project</a:t>
            </a:r>
          </a:p>
        </p:txBody>
      </p:sp>
      <p:sp>
        <p:nvSpPr>
          <p:cNvPr id="32" name="Shape 32"/>
          <p:cNvSpPr txBox="1"/>
          <p:nvPr>
            <p:ph idx="1" type="body"/>
          </p:nvPr>
        </p:nvSpPr>
        <p:spPr>
          <a:xfrm>
            <a:off x="914400" y="2509424"/>
            <a:ext cx="5620198" cy="1007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Karla"/>
              <a:buNone/>
            </a:pPr>
            <a:r>
              <a:rPr b="0" i="0" lang="en" sz="2000" u="none" cap="none" strike="noStrike">
                <a:solidFill>
                  <a:srgbClr val="666666"/>
                </a:solidFill>
                <a:latin typeface="Karla"/>
                <a:ea typeface="Karla"/>
                <a:cs typeface="Karla"/>
                <a:sym typeface="Karla"/>
              </a:rPr>
              <a:t>Prateek Yadav</a:t>
            </a:r>
          </a:p>
          <a:p>
            <a:pPr indent="0" lvl="0" marL="0" marR="0" rtl="0" algn="l">
              <a:lnSpc>
                <a:spcPct val="100000"/>
              </a:lnSpc>
              <a:spcBef>
                <a:spcPts val="0"/>
              </a:spcBef>
              <a:spcAft>
                <a:spcPts val="0"/>
              </a:spcAft>
              <a:buClr>
                <a:srgbClr val="666666"/>
              </a:buClr>
              <a:buSzPct val="25000"/>
              <a:buFont typeface="Karla"/>
              <a:buNone/>
            </a:pPr>
            <a:r>
              <a:rPr b="0" i="0" lang="en" sz="2000" u="none" cap="none" strike="noStrike">
                <a:solidFill>
                  <a:srgbClr val="666666"/>
                </a:solidFill>
                <a:latin typeface="Karla"/>
                <a:ea typeface="Karla"/>
                <a:cs typeface="Karla"/>
                <a:sym typeface="Karla"/>
              </a:rPr>
              <a:t>UG Mathematics Major</a:t>
            </a:r>
          </a:p>
          <a:p>
            <a:pPr indent="0" lvl="0" marL="0" marR="0" rtl="0" algn="l">
              <a:lnSpc>
                <a:spcPct val="100000"/>
              </a:lnSpc>
              <a:spcBef>
                <a:spcPts val="0"/>
              </a:spcBef>
              <a:spcAft>
                <a:spcPts val="0"/>
              </a:spcAft>
              <a:buClr>
                <a:srgbClr val="666666"/>
              </a:buClr>
              <a:buSzPct val="25000"/>
              <a:buFont typeface="Karla"/>
              <a:buNone/>
            </a:pPr>
            <a:r>
              <a:rPr b="0" i="0" lang="en" sz="2000" u="none" cap="none" strike="noStrike">
                <a:solidFill>
                  <a:srgbClr val="666666"/>
                </a:solidFill>
                <a:latin typeface="Karla"/>
                <a:ea typeface="Karla"/>
                <a:cs typeface="Karla"/>
                <a:sym typeface="Karla"/>
              </a:rPr>
              <a:t>2</a:t>
            </a:r>
            <a:r>
              <a:rPr b="0" baseline="30000" i="0" lang="en" sz="2000" u="none" cap="none" strike="noStrike">
                <a:solidFill>
                  <a:srgbClr val="666666"/>
                </a:solidFill>
                <a:latin typeface="Karla"/>
                <a:ea typeface="Karla"/>
                <a:cs typeface="Karla"/>
                <a:sym typeface="Karla"/>
              </a:rPr>
              <a:t>nd</a:t>
            </a:r>
            <a:r>
              <a:rPr b="0" i="0" lang="en" sz="2000" u="none" cap="none" strike="noStrike">
                <a:solidFill>
                  <a:srgbClr val="666666"/>
                </a:solidFill>
                <a:latin typeface="Karla"/>
                <a:ea typeface="Karla"/>
                <a:cs typeface="Karla"/>
                <a:sym typeface="Karla"/>
              </a:rPr>
              <a:t> Year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13" name="Shape 113"/>
        <p:cNvGrpSpPr/>
        <p:nvPr/>
      </p:nvGrpSpPr>
      <p:grpSpPr>
        <a:xfrm>
          <a:off x="0" y="0"/>
          <a:ext cx="0" cy="0"/>
          <a:chOff x="0" y="0"/>
          <a:chExt cx="0" cy="0"/>
        </a:xfrm>
      </p:grpSpPr>
      <p:sp>
        <p:nvSpPr>
          <p:cNvPr id="114" name="Shape 114"/>
          <p:cNvSpPr txBox="1"/>
          <p:nvPr>
            <p:ph type="title"/>
          </p:nvPr>
        </p:nvSpPr>
        <p:spPr>
          <a:xfrm>
            <a:off x="841000" y="638250"/>
            <a:ext cx="6093199" cy="409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CDDC39"/>
                </a:solidFill>
                <a:latin typeface="Montserrat"/>
                <a:ea typeface="Montserrat"/>
                <a:cs typeface="Montserrat"/>
                <a:sym typeface="Montserrat"/>
              </a:rPr>
              <a:t>CHALLENGES FACED</a:t>
            </a:r>
          </a:p>
        </p:txBody>
      </p:sp>
      <p:sp>
        <p:nvSpPr>
          <p:cNvPr id="115" name="Shape 115"/>
          <p:cNvSpPr txBox="1"/>
          <p:nvPr>
            <p:ph idx="1" type="body"/>
          </p:nvPr>
        </p:nvSpPr>
        <p:spPr>
          <a:xfrm>
            <a:off x="762000" y="1352550"/>
            <a:ext cx="6095950" cy="2255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Installing all the required packages on Linux system</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Learning many new </a:t>
            </a:r>
            <a:r>
              <a:rPr lang="en" sz="1800"/>
              <a:t>languages</a:t>
            </a:r>
            <a:r>
              <a:rPr b="0" i="0" lang="en" sz="1800" u="none" cap="none" strike="noStrike">
                <a:solidFill>
                  <a:srgbClr val="666666"/>
                </a:solidFill>
                <a:latin typeface="Karla"/>
                <a:ea typeface="Karla"/>
                <a:cs typeface="Karla"/>
                <a:sym typeface="Karla"/>
              </a:rPr>
              <a:t> and packages in a short period of time</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Designing the classes and preprocessing data</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Training the data on CPU and modifying the complete code to run on a GPU</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Training the model on a remote system</a:t>
            </a:r>
          </a:p>
          <a:p>
            <a:pPr indent="-228600" lvl="0" marL="457200" marR="0" rtl="0" algn="l">
              <a:lnSpc>
                <a:spcPct val="100000"/>
              </a:lnSpc>
              <a:spcBef>
                <a:spcPts val="0"/>
              </a:spcBef>
              <a:spcAft>
                <a:spcPts val="0"/>
              </a:spcAft>
              <a:buClr>
                <a:srgbClr val="666666"/>
              </a:buClr>
              <a:buSzPct val="100000"/>
              <a:buFont typeface="Karla"/>
              <a:buNone/>
            </a:pPr>
            <a:r>
              <a:t/>
            </a:r>
            <a:endParaRPr b="0" i="0" sz="1800" u="none" cap="none" strike="noStrike">
              <a:solidFill>
                <a:srgbClr val="666666"/>
              </a:solidFill>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838350" y="893500"/>
            <a:ext cx="6248250" cy="4856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FF5722"/>
                </a:solidFill>
                <a:latin typeface="Montserrat"/>
                <a:ea typeface="Montserrat"/>
                <a:cs typeface="Montserrat"/>
                <a:sym typeface="Montserrat"/>
              </a:rPr>
              <a:t>TRAINING AND TESTING</a:t>
            </a:r>
          </a:p>
        </p:txBody>
      </p:sp>
      <p:sp>
        <p:nvSpPr>
          <p:cNvPr id="121" name="Shape 121"/>
          <p:cNvSpPr txBox="1"/>
          <p:nvPr>
            <p:ph idx="1" type="body"/>
          </p:nvPr>
        </p:nvSpPr>
        <p:spPr>
          <a:xfrm>
            <a:off x="838250" y="1504950"/>
            <a:ext cx="6248349" cy="34290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For Datasets containing Test set, training was done normally, on complete training data</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For Datasets containing only the Train set, I did a 10 fold Cross Validation(CV), which provided training and test set accuracies.</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p:txBody>
      </p:sp>
      <p:grpSp>
        <p:nvGrpSpPr>
          <p:cNvPr id="122" name="Shape 122"/>
          <p:cNvGrpSpPr/>
          <p:nvPr/>
        </p:nvGrpSpPr>
        <p:grpSpPr>
          <a:xfrm>
            <a:off x="301520" y="869241"/>
            <a:ext cx="457189" cy="457118"/>
            <a:chOff x="1923675" y="1633650"/>
            <a:chExt cx="435999" cy="435975"/>
          </a:xfrm>
        </p:grpSpPr>
        <p:sp>
          <p:nvSpPr>
            <p:cNvPr id="123" name="Shape 123"/>
            <p:cNvSpPr/>
            <p:nvPr/>
          </p:nvSpPr>
          <p:spPr>
            <a:xfrm>
              <a:off x="2209250" y="1633650"/>
              <a:ext cx="150424" cy="150424"/>
            </a:xfrm>
            <a:custGeom>
              <a:pathLst>
                <a:path extrusionOk="0" fill="none" h="120000" w="120000">
                  <a:moveTo>
                    <a:pt x="116589" y="71896"/>
                  </a:moveTo>
                  <a:lnTo>
                    <a:pt x="48103" y="3410"/>
                  </a:lnTo>
                  <a:lnTo>
                    <a:pt x="48103" y="3410"/>
                  </a:lnTo>
                  <a:lnTo>
                    <a:pt x="46149" y="1954"/>
                  </a:lnTo>
                  <a:lnTo>
                    <a:pt x="44214" y="977"/>
                  </a:lnTo>
                  <a:lnTo>
                    <a:pt x="41781" y="498"/>
                  </a:lnTo>
                  <a:lnTo>
                    <a:pt x="39827" y="19"/>
                  </a:lnTo>
                  <a:lnTo>
                    <a:pt x="37413" y="498"/>
                  </a:lnTo>
                  <a:lnTo>
                    <a:pt x="35459" y="977"/>
                  </a:lnTo>
                  <a:lnTo>
                    <a:pt x="33525" y="1954"/>
                  </a:lnTo>
                  <a:lnTo>
                    <a:pt x="31570" y="3410"/>
                  </a:lnTo>
                  <a:lnTo>
                    <a:pt x="0" y="35459"/>
                  </a:lnTo>
                  <a:lnTo>
                    <a:pt x="84520" y="119980"/>
                  </a:lnTo>
                  <a:lnTo>
                    <a:pt x="116589" y="88409"/>
                  </a:lnTo>
                  <a:lnTo>
                    <a:pt x="116589" y="88409"/>
                  </a:lnTo>
                  <a:lnTo>
                    <a:pt x="118045" y="86474"/>
                  </a:lnTo>
                  <a:lnTo>
                    <a:pt x="119002" y="84520"/>
                  </a:lnTo>
                  <a:lnTo>
                    <a:pt x="119501" y="82586"/>
                  </a:lnTo>
                  <a:lnTo>
                    <a:pt x="119980" y="80152"/>
                  </a:lnTo>
                  <a:lnTo>
                    <a:pt x="119501" y="78218"/>
                  </a:lnTo>
                  <a:lnTo>
                    <a:pt x="119002" y="75785"/>
                  </a:lnTo>
                  <a:lnTo>
                    <a:pt x="118045" y="73850"/>
                  </a:lnTo>
                  <a:lnTo>
                    <a:pt x="116589" y="71896"/>
                  </a:lnTo>
                  <a:lnTo>
                    <a:pt x="116589" y="71896"/>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2019900" y="1757250"/>
              <a:ext cx="261824" cy="261850"/>
            </a:xfrm>
            <a:custGeom>
              <a:pathLst>
                <a:path extrusionOk="0" fill="none" h="120000" w="120000">
                  <a:moveTo>
                    <a:pt x="120000" y="11"/>
                  </a:moveTo>
                  <a:lnTo>
                    <a:pt x="0" y="119988"/>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a:off x="1923675" y="1681150"/>
              <a:ext cx="388500" cy="388475"/>
            </a:xfrm>
            <a:custGeom>
              <a:pathLst>
                <a:path extrusionOk="0" fill="none" h="120000" w="120000">
                  <a:moveTo>
                    <a:pt x="87081" y="0"/>
                  </a:moveTo>
                  <a:lnTo>
                    <a:pt x="5837" y="81441"/>
                  </a:lnTo>
                  <a:lnTo>
                    <a:pt x="5837" y="81441"/>
                  </a:lnTo>
                  <a:lnTo>
                    <a:pt x="5274" y="82005"/>
                  </a:lnTo>
                  <a:lnTo>
                    <a:pt x="4895" y="82569"/>
                  </a:lnTo>
                  <a:lnTo>
                    <a:pt x="4710" y="83132"/>
                  </a:lnTo>
                  <a:lnTo>
                    <a:pt x="4517" y="83889"/>
                  </a:lnTo>
                  <a:lnTo>
                    <a:pt x="7" y="114918"/>
                  </a:lnTo>
                  <a:lnTo>
                    <a:pt x="7" y="114918"/>
                  </a:lnTo>
                  <a:lnTo>
                    <a:pt x="7" y="115860"/>
                  </a:lnTo>
                  <a:lnTo>
                    <a:pt x="193" y="116988"/>
                  </a:lnTo>
                  <a:lnTo>
                    <a:pt x="756" y="117930"/>
                  </a:lnTo>
                  <a:lnTo>
                    <a:pt x="1320" y="118679"/>
                  </a:lnTo>
                  <a:lnTo>
                    <a:pt x="1320" y="118679"/>
                  </a:lnTo>
                  <a:lnTo>
                    <a:pt x="2077" y="119243"/>
                  </a:lnTo>
                  <a:lnTo>
                    <a:pt x="2826" y="119621"/>
                  </a:lnTo>
                  <a:lnTo>
                    <a:pt x="3583" y="119806"/>
                  </a:lnTo>
                  <a:lnTo>
                    <a:pt x="4517" y="120000"/>
                  </a:lnTo>
                  <a:lnTo>
                    <a:pt x="4517" y="120000"/>
                  </a:lnTo>
                  <a:lnTo>
                    <a:pt x="5088" y="120000"/>
                  </a:lnTo>
                  <a:lnTo>
                    <a:pt x="36115" y="115482"/>
                  </a:lnTo>
                  <a:lnTo>
                    <a:pt x="36115" y="115482"/>
                  </a:lnTo>
                  <a:lnTo>
                    <a:pt x="37436" y="115103"/>
                  </a:lnTo>
                  <a:lnTo>
                    <a:pt x="38000" y="114733"/>
                  </a:lnTo>
                  <a:lnTo>
                    <a:pt x="38563" y="114169"/>
                  </a:lnTo>
                  <a:lnTo>
                    <a:pt x="119992" y="32913"/>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1974225" y="1711575"/>
              <a:ext cx="261824" cy="261850"/>
            </a:xfrm>
            <a:custGeom>
              <a:pathLst>
                <a:path extrusionOk="0" fill="none" h="120000" w="120000">
                  <a:moveTo>
                    <a:pt x="0" y="120000"/>
                  </a:moveTo>
                  <a:lnTo>
                    <a:pt x="120000" y="11"/>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1934650" y="2014200"/>
              <a:ext cx="44475" cy="44475"/>
            </a:xfrm>
            <a:custGeom>
              <a:pathLst>
                <a:path extrusionOk="0" fill="none" h="120000" w="120000">
                  <a:moveTo>
                    <a:pt x="119932" y="119932"/>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1944375" y="1947225"/>
              <a:ext cx="101725" cy="101700"/>
            </a:xfrm>
            <a:custGeom>
              <a:pathLst>
                <a:path extrusionOk="0" fill="none" h="120000" w="120000">
                  <a:moveTo>
                    <a:pt x="29" y="1445"/>
                  </a:moveTo>
                  <a:lnTo>
                    <a:pt x="29" y="1445"/>
                  </a:lnTo>
                  <a:lnTo>
                    <a:pt x="737" y="0"/>
                  </a:lnTo>
                  <a:lnTo>
                    <a:pt x="737" y="0"/>
                  </a:lnTo>
                  <a:lnTo>
                    <a:pt x="119970" y="119262"/>
                  </a:lnTo>
                  <a:lnTo>
                    <a:pt x="119970" y="119262"/>
                  </a:lnTo>
                  <a:lnTo>
                    <a:pt x="119970" y="119262"/>
                  </a:lnTo>
                  <a:lnTo>
                    <a:pt x="118554" y="12000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838350" y="893500"/>
            <a:ext cx="6248250" cy="4856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FF5722"/>
                </a:solidFill>
                <a:latin typeface="Montserrat"/>
                <a:ea typeface="Montserrat"/>
                <a:cs typeface="Montserrat"/>
                <a:sym typeface="Montserrat"/>
              </a:rPr>
              <a:t>DATASETS</a:t>
            </a:r>
          </a:p>
        </p:txBody>
      </p:sp>
      <p:sp>
        <p:nvSpPr>
          <p:cNvPr id="134" name="Shape 134"/>
          <p:cNvSpPr txBox="1"/>
          <p:nvPr>
            <p:ph idx="1" type="body"/>
          </p:nvPr>
        </p:nvSpPr>
        <p:spPr>
          <a:xfrm>
            <a:off x="838250" y="1504950"/>
            <a:ext cx="6248349" cy="34290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MR: </a:t>
            </a:r>
            <a:r>
              <a:rPr b="0" i="0" lang="en" sz="1800" u="none" cap="none" strike="noStrike">
                <a:solidFill>
                  <a:srgbClr val="666666"/>
                </a:solidFill>
                <a:latin typeface="Karla"/>
                <a:ea typeface="Karla"/>
                <a:cs typeface="Karla"/>
                <a:sym typeface="Karla"/>
              </a:rPr>
              <a:t>Movies Review</a:t>
            </a:r>
            <a:r>
              <a:rPr b="0" i="0" lang="en" sz="2000" u="none" cap="none" strike="noStrike">
                <a:solidFill>
                  <a:srgbClr val="666666"/>
                </a:solidFill>
                <a:latin typeface="Karla"/>
                <a:ea typeface="Karla"/>
                <a:cs typeface="Karla"/>
                <a:sym typeface="Karla"/>
              </a:rPr>
              <a:t> </a:t>
            </a:r>
            <a:r>
              <a:rPr b="0" i="0" lang="en" sz="1600" u="none" cap="none" strike="noStrike">
                <a:solidFill>
                  <a:srgbClr val="666666"/>
                </a:solidFill>
                <a:latin typeface="Karla"/>
                <a:ea typeface="Karla"/>
                <a:cs typeface="Karla"/>
                <a:sym typeface="Karla"/>
              </a:rPr>
              <a:t>(positive/negative)</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SST-1: </a:t>
            </a:r>
            <a:r>
              <a:rPr b="0" i="0" lang="en" sz="1800" u="none" cap="none" strike="noStrike">
                <a:solidFill>
                  <a:srgbClr val="666666"/>
                </a:solidFill>
                <a:latin typeface="Karla"/>
                <a:ea typeface="Karla"/>
                <a:cs typeface="Karla"/>
                <a:sym typeface="Karla"/>
              </a:rPr>
              <a:t>Extension of MR by stanford</a:t>
            </a:r>
            <a:r>
              <a:rPr b="0" i="0" lang="en" sz="2000" u="none" cap="none" strike="noStrike">
                <a:solidFill>
                  <a:srgbClr val="666666"/>
                </a:solidFill>
                <a:latin typeface="Karla"/>
                <a:ea typeface="Karla"/>
                <a:cs typeface="Karla"/>
                <a:sym typeface="Karla"/>
              </a:rPr>
              <a:t> </a:t>
            </a:r>
            <a:r>
              <a:rPr b="0" i="0" lang="en" sz="1600" u="none" cap="none" strike="noStrike">
                <a:solidFill>
                  <a:srgbClr val="666666"/>
                </a:solidFill>
                <a:latin typeface="Karla"/>
                <a:ea typeface="Karla"/>
                <a:cs typeface="Karla"/>
                <a:sym typeface="Karla"/>
              </a:rPr>
              <a:t>(very positive, positive, neutral, negative, very negative)</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SST-2: </a:t>
            </a:r>
            <a:r>
              <a:rPr b="0" i="0" lang="en" sz="1800" u="none" cap="none" strike="noStrike">
                <a:solidFill>
                  <a:srgbClr val="666666"/>
                </a:solidFill>
                <a:latin typeface="Karla"/>
                <a:ea typeface="Karla"/>
                <a:cs typeface="Karla"/>
                <a:sym typeface="Karla"/>
              </a:rPr>
              <a:t>Same as SST1 but no neutral reviews</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SUBJ: Classify a problem as subjective or objective</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TREC:</a:t>
            </a:r>
            <a:r>
              <a:rPr b="0" i="0" lang="en" sz="1600" u="none" cap="none" strike="noStrike">
                <a:solidFill>
                  <a:srgbClr val="666666"/>
                </a:solidFill>
                <a:latin typeface="Karla"/>
                <a:ea typeface="Karla"/>
                <a:cs typeface="Karla"/>
                <a:sym typeface="Karla"/>
              </a:rPr>
              <a:t> </a:t>
            </a:r>
            <a:r>
              <a:rPr b="0" i="0" lang="en" sz="1800" u="none" cap="none" strike="noStrike">
                <a:solidFill>
                  <a:srgbClr val="666666"/>
                </a:solidFill>
                <a:latin typeface="Karla"/>
                <a:ea typeface="Karla"/>
                <a:cs typeface="Karla"/>
                <a:sym typeface="Karla"/>
              </a:rPr>
              <a:t>Question dataset</a:t>
            </a:r>
            <a:r>
              <a:rPr b="0" i="0" lang="en" sz="1600" u="none" cap="none" strike="noStrike">
                <a:solidFill>
                  <a:srgbClr val="666666"/>
                </a:solidFill>
                <a:latin typeface="Karla"/>
                <a:ea typeface="Karla"/>
                <a:cs typeface="Karla"/>
                <a:sym typeface="Karla"/>
              </a:rPr>
              <a:t> </a:t>
            </a:r>
            <a:r>
              <a:rPr b="0" i="0" lang="en" sz="1400" u="none" cap="none" strike="noStrike">
                <a:solidFill>
                  <a:srgbClr val="666666"/>
                </a:solidFill>
                <a:latin typeface="Karla"/>
                <a:ea typeface="Karla"/>
                <a:cs typeface="Karla"/>
                <a:sym typeface="Karla"/>
              </a:rPr>
              <a:t>(about person, location, etc)</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CR:  Customer Review </a:t>
            </a:r>
            <a:r>
              <a:rPr b="0" i="0" lang="en" sz="1400" u="none" cap="none" strike="noStrike">
                <a:solidFill>
                  <a:srgbClr val="666666"/>
                </a:solidFill>
                <a:latin typeface="Karla"/>
                <a:ea typeface="Karla"/>
                <a:cs typeface="Karla"/>
                <a:sym typeface="Karla"/>
              </a:rPr>
              <a:t>(positive/negative)</a:t>
            </a:r>
          </a:p>
          <a:p>
            <a:pPr indent="-228600" lvl="0" marL="457200" marR="0" rtl="0" algn="l">
              <a:lnSpc>
                <a:spcPct val="100000"/>
              </a:lnSpc>
              <a:spcBef>
                <a:spcPts val="0"/>
              </a:spcBef>
              <a:spcAft>
                <a:spcPts val="0"/>
              </a:spcAft>
              <a:buClr>
                <a:srgbClr val="666666"/>
              </a:buClr>
              <a:buSzPct val="100000"/>
              <a:buFont typeface="Karla"/>
              <a:buNone/>
            </a:pPr>
            <a:r>
              <a:t/>
            </a:r>
            <a:endParaRPr b="0" i="0" sz="14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None/>
            </a:pPr>
            <a:r>
              <a:t/>
            </a:r>
            <a:endParaRPr b="0" i="0" sz="1400" u="none" cap="none" strike="noStrike">
              <a:solidFill>
                <a:srgbClr val="666666"/>
              </a:solidFill>
              <a:latin typeface="Karla"/>
              <a:ea typeface="Karla"/>
              <a:cs typeface="Karla"/>
              <a:sym typeface="Karla"/>
            </a:endParaRPr>
          </a:p>
          <a:p>
            <a:pPr indent="0" lvl="0" marL="228600" marR="0" rtl="0" algn="l">
              <a:lnSpc>
                <a:spcPct val="100000"/>
              </a:lnSpc>
              <a:spcBef>
                <a:spcPts val="0"/>
              </a:spcBef>
              <a:spcAft>
                <a:spcPts val="0"/>
              </a:spcAft>
              <a:buClr>
                <a:srgbClr val="666666"/>
              </a:buClr>
              <a:buSzPct val="25000"/>
              <a:buFont typeface="Karla"/>
              <a:buNone/>
            </a:pPr>
            <a:r>
              <a:rPr b="0" i="0" lang="en" sz="1400" u="none" cap="none" strike="noStrike">
                <a:solidFill>
                  <a:srgbClr val="666666"/>
                </a:solidFill>
                <a:latin typeface="Karla"/>
                <a:ea typeface="Karla"/>
                <a:cs typeface="Karla"/>
                <a:sym typeface="Karla"/>
              </a:rPr>
              <a:t>SST-1 and SST-2 contained a Train and Test set while other had just the Train Set.</a:t>
            </a:r>
          </a:p>
        </p:txBody>
      </p:sp>
      <p:grpSp>
        <p:nvGrpSpPr>
          <p:cNvPr id="135" name="Shape 135"/>
          <p:cNvGrpSpPr/>
          <p:nvPr/>
        </p:nvGrpSpPr>
        <p:grpSpPr>
          <a:xfrm>
            <a:off x="301520" y="869241"/>
            <a:ext cx="457189" cy="457118"/>
            <a:chOff x="1923675" y="1633650"/>
            <a:chExt cx="435999" cy="435975"/>
          </a:xfrm>
        </p:grpSpPr>
        <p:sp>
          <p:nvSpPr>
            <p:cNvPr id="136" name="Shape 136"/>
            <p:cNvSpPr/>
            <p:nvPr/>
          </p:nvSpPr>
          <p:spPr>
            <a:xfrm>
              <a:off x="2209250" y="1633650"/>
              <a:ext cx="150424" cy="150424"/>
            </a:xfrm>
            <a:custGeom>
              <a:pathLst>
                <a:path extrusionOk="0" fill="none" h="120000" w="120000">
                  <a:moveTo>
                    <a:pt x="116589" y="71896"/>
                  </a:moveTo>
                  <a:lnTo>
                    <a:pt x="48103" y="3410"/>
                  </a:lnTo>
                  <a:lnTo>
                    <a:pt x="48103" y="3410"/>
                  </a:lnTo>
                  <a:lnTo>
                    <a:pt x="46149" y="1954"/>
                  </a:lnTo>
                  <a:lnTo>
                    <a:pt x="44214" y="977"/>
                  </a:lnTo>
                  <a:lnTo>
                    <a:pt x="41781" y="498"/>
                  </a:lnTo>
                  <a:lnTo>
                    <a:pt x="39827" y="19"/>
                  </a:lnTo>
                  <a:lnTo>
                    <a:pt x="37413" y="498"/>
                  </a:lnTo>
                  <a:lnTo>
                    <a:pt x="35459" y="977"/>
                  </a:lnTo>
                  <a:lnTo>
                    <a:pt x="33525" y="1954"/>
                  </a:lnTo>
                  <a:lnTo>
                    <a:pt x="31570" y="3410"/>
                  </a:lnTo>
                  <a:lnTo>
                    <a:pt x="0" y="35459"/>
                  </a:lnTo>
                  <a:lnTo>
                    <a:pt x="84520" y="119980"/>
                  </a:lnTo>
                  <a:lnTo>
                    <a:pt x="116589" y="88409"/>
                  </a:lnTo>
                  <a:lnTo>
                    <a:pt x="116589" y="88409"/>
                  </a:lnTo>
                  <a:lnTo>
                    <a:pt x="118045" y="86474"/>
                  </a:lnTo>
                  <a:lnTo>
                    <a:pt x="119002" y="84520"/>
                  </a:lnTo>
                  <a:lnTo>
                    <a:pt x="119501" y="82586"/>
                  </a:lnTo>
                  <a:lnTo>
                    <a:pt x="119980" y="80152"/>
                  </a:lnTo>
                  <a:lnTo>
                    <a:pt x="119501" y="78218"/>
                  </a:lnTo>
                  <a:lnTo>
                    <a:pt x="119002" y="75785"/>
                  </a:lnTo>
                  <a:lnTo>
                    <a:pt x="118045" y="73850"/>
                  </a:lnTo>
                  <a:lnTo>
                    <a:pt x="116589" y="71896"/>
                  </a:lnTo>
                  <a:lnTo>
                    <a:pt x="116589" y="71896"/>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2019900" y="1757250"/>
              <a:ext cx="261824" cy="261850"/>
            </a:xfrm>
            <a:custGeom>
              <a:pathLst>
                <a:path extrusionOk="0" fill="none" h="120000" w="120000">
                  <a:moveTo>
                    <a:pt x="120000" y="11"/>
                  </a:moveTo>
                  <a:lnTo>
                    <a:pt x="0" y="119988"/>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1923675" y="1681150"/>
              <a:ext cx="388500" cy="388475"/>
            </a:xfrm>
            <a:custGeom>
              <a:pathLst>
                <a:path extrusionOk="0" fill="none" h="120000" w="120000">
                  <a:moveTo>
                    <a:pt x="87081" y="0"/>
                  </a:moveTo>
                  <a:lnTo>
                    <a:pt x="5837" y="81441"/>
                  </a:lnTo>
                  <a:lnTo>
                    <a:pt x="5837" y="81441"/>
                  </a:lnTo>
                  <a:lnTo>
                    <a:pt x="5274" y="82005"/>
                  </a:lnTo>
                  <a:lnTo>
                    <a:pt x="4895" y="82569"/>
                  </a:lnTo>
                  <a:lnTo>
                    <a:pt x="4710" y="83132"/>
                  </a:lnTo>
                  <a:lnTo>
                    <a:pt x="4517" y="83889"/>
                  </a:lnTo>
                  <a:lnTo>
                    <a:pt x="7" y="114918"/>
                  </a:lnTo>
                  <a:lnTo>
                    <a:pt x="7" y="114918"/>
                  </a:lnTo>
                  <a:lnTo>
                    <a:pt x="7" y="115860"/>
                  </a:lnTo>
                  <a:lnTo>
                    <a:pt x="193" y="116988"/>
                  </a:lnTo>
                  <a:lnTo>
                    <a:pt x="756" y="117930"/>
                  </a:lnTo>
                  <a:lnTo>
                    <a:pt x="1320" y="118679"/>
                  </a:lnTo>
                  <a:lnTo>
                    <a:pt x="1320" y="118679"/>
                  </a:lnTo>
                  <a:lnTo>
                    <a:pt x="2077" y="119243"/>
                  </a:lnTo>
                  <a:lnTo>
                    <a:pt x="2826" y="119621"/>
                  </a:lnTo>
                  <a:lnTo>
                    <a:pt x="3583" y="119806"/>
                  </a:lnTo>
                  <a:lnTo>
                    <a:pt x="4517" y="120000"/>
                  </a:lnTo>
                  <a:lnTo>
                    <a:pt x="4517" y="120000"/>
                  </a:lnTo>
                  <a:lnTo>
                    <a:pt x="5088" y="120000"/>
                  </a:lnTo>
                  <a:lnTo>
                    <a:pt x="36115" y="115482"/>
                  </a:lnTo>
                  <a:lnTo>
                    <a:pt x="36115" y="115482"/>
                  </a:lnTo>
                  <a:lnTo>
                    <a:pt x="37436" y="115103"/>
                  </a:lnTo>
                  <a:lnTo>
                    <a:pt x="38000" y="114733"/>
                  </a:lnTo>
                  <a:lnTo>
                    <a:pt x="38563" y="114169"/>
                  </a:lnTo>
                  <a:lnTo>
                    <a:pt x="119992" y="32913"/>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1974225" y="1711575"/>
              <a:ext cx="261824" cy="261850"/>
            </a:xfrm>
            <a:custGeom>
              <a:pathLst>
                <a:path extrusionOk="0" fill="none" h="120000" w="120000">
                  <a:moveTo>
                    <a:pt x="0" y="120000"/>
                  </a:moveTo>
                  <a:lnTo>
                    <a:pt x="120000" y="11"/>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1934650" y="2014200"/>
              <a:ext cx="44475" cy="44475"/>
            </a:xfrm>
            <a:custGeom>
              <a:pathLst>
                <a:path extrusionOk="0" fill="none" h="120000" w="120000">
                  <a:moveTo>
                    <a:pt x="119932" y="119932"/>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1944375" y="1947225"/>
              <a:ext cx="101725" cy="101700"/>
            </a:xfrm>
            <a:custGeom>
              <a:pathLst>
                <a:path extrusionOk="0" fill="none" h="120000" w="120000">
                  <a:moveTo>
                    <a:pt x="29" y="1445"/>
                  </a:moveTo>
                  <a:lnTo>
                    <a:pt x="29" y="1445"/>
                  </a:lnTo>
                  <a:lnTo>
                    <a:pt x="737" y="0"/>
                  </a:lnTo>
                  <a:lnTo>
                    <a:pt x="737" y="0"/>
                  </a:lnTo>
                  <a:lnTo>
                    <a:pt x="119970" y="119262"/>
                  </a:lnTo>
                  <a:lnTo>
                    <a:pt x="119970" y="119262"/>
                  </a:lnTo>
                  <a:lnTo>
                    <a:pt x="119970" y="119262"/>
                  </a:lnTo>
                  <a:lnTo>
                    <a:pt x="118554" y="12000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841000" y="638250"/>
            <a:ext cx="6093199" cy="409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CDDC39"/>
                </a:solidFill>
                <a:latin typeface="Montserrat"/>
                <a:ea typeface="Montserrat"/>
                <a:cs typeface="Montserrat"/>
                <a:sym typeface="Montserrat"/>
              </a:rPr>
              <a:t>HYPERPARAMETERS AND METHODS</a:t>
            </a:r>
          </a:p>
        </p:txBody>
      </p:sp>
      <p:sp>
        <p:nvSpPr>
          <p:cNvPr id="147" name="Shape 147"/>
          <p:cNvSpPr txBox="1"/>
          <p:nvPr>
            <p:ph idx="1" type="body"/>
          </p:nvPr>
        </p:nvSpPr>
        <p:spPr>
          <a:xfrm>
            <a:off x="762000" y="1352550"/>
            <a:ext cx="6095950" cy="2255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Regularization: L2 norms</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Filter width:  {3,4,5}</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Number of feature maps: 100</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Dropout Rate: 0.5</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Batch Size: 50 </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10 Fold CV</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Google word2vec vectors</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Stochastic Gradient Descent (Adadelta update rule)</a:t>
            </a:r>
          </a:p>
          <a:p>
            <a:pPr indent="-228600" lvl="0" marL="457200" marR="0" rtl="0" algn="l">
              <a:lnSpc>
                <a:spcPct val="100000"/>
              </a:lnSpc>
              <a:spcBef>
                <a:spcPts val="0"/>
              </a:spcBef>
              <a:spcAft>
                <a:spcPts val="0"/>
              </a:spcAft>
              <a:buClr>
                <a:srgbClr val="666666"/>
              </a:buClr>
              <a:buSzPct val="100000"/>
              <a:buFont typeface="Karla"/>
              <a:buNone/>
            </a:pPr>
            <a:r>
              <a:t/>
            </a:r>
            <a:endParaRPr b="0" i="0" sz="1800" u="none" cap="none" strike="noStrike">
              <a:solidFill>
                <a:srgbClr val="666666"/>
              </a:solidFill>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F51B5"/>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841000" y="969700"/>
            <a:ext cx="4801498" cy="409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lang="en">
                <a:solidFill>
                  <a:srgbClr val="3F51B5"/>
                </a:solidFill>
              </a:rPr>
              <a:t>COMPARISON</a:t>
            </a:r>
            <a:r>
              <a:rPr b="1" i="0" lang="en" sz="2400" u="none" cap="none" strike="noStrike">
                <a:solidFill>
                  <a:srgbClr val="3F51B5"/>
                </a:solidFill>
                <a:latin typeface="Montserrat"/>
                <a:ea typeface="Montserrat"/>
                <a:cs typeface="Montserrat"/>
                <a:sym typeface="Montserrat"/>
              </a:rPr>
              <a:t> OF RESULTS</a:t>
            </a:r>
          </a:p>
        </p:txBody>
      </p:sp>
      <p:graphicFrame>
        <p:nvGraphicFramePr>
          <p:cNvPr id="153" name="Shape 153"/>
          <p:cNvGraphicFramePr/>
          <p:nvPr/>
        </p:nvGraphicFramePr>
        <p:xfrm>
          <a:off x="714254" y="1428750"/>
          <a:ext cx="3000000" cy="3000000"/>
        </p:xfrm>
        <a:graphic>
          <a:graphicData uri="http://schemas.openxmlformats.org/drawingml/2006/table">
            <a:tbl>
              <a:tblPr>
                <a:noFill/>
                <a:tableStyleId>{F025F993-46BD-46A2-8F33-FDD69DED059E}</a:tableStyleId>
              </a:tblPr>
              <a:tblGrid>
                <a:gridCol w="1402650"/>
                <a:gridCol w="701325"/>
                <a:gridCol w="701325"/>
                <a:gridCol w="701325"/>
                <a:gridCol w="701325"/>
                <a:gridCol w="701325"/>
                <a:gridCol w="701325"/>
              </a:tblGrid>
              <a:tr h="432350">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400" u="none" cap="none" strike="noStrike">
                          <a:solidFill>
                            <a:srgbClr val="999999"/>
                          </a:solidFill>
                          <a:latin typeface="Karla"/>
                          <a:ea typeface="Karla"/>
                          <a:cs typeface="Karla"/>
                          <a:sym typeface="Karla"/>
                        </a:rPr>
                        <a:t>Model</a:t>
                      </a:r>
                    </a:p>
                  </a:txBody>
                  <a:tcPr marT="68575" marB="68575" marR="91425" marL="91425" anchor="ctr"/>
                </a:tc>
                <a:tc gridSpan="2">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CNN-rand</a:t>
                      </a:r>
                    </a:p>
                  </a:txBody>
                  <a:tcPr marT="68575" marB="68575" marR="91425" marL="91425" anchor="ctr"/>
                </a:tc>
                <a:tc hMerge="1"/>
                <a:tc gridSpan="2">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CNN-static</a:t>
                      </a:r>
                    </a:p>
                  </a:txBody>
                  <a:tcPr marT="68575" marB="68575" marR="91425" marL="91425" anchor="ctr"/>
                </a:tc>
                <a:tc hMerge="1"/>
                <a:tc gridSpan="2">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CNN-non-static</a:t>
                      </a:r>
                    </a:p>
                  </a:txBody>
                  <a:tcPr marT="68575" marB="68575" marR="91425" marL="91425" anchor="ctr"/>
                </a:tc>
                <a:tc hMerge="1"/>
              </a:tr>
              <a:tr h="329650">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MR</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75.91</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76.1</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81.40</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81.0</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81.12</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81.5</a:t>
                      </a:r>
                    </a:p>
                  </a:txBody>
                  <a:tcPr marT="68575" marB="68575" marR="91425" marL="91425" anchor="ctr"/>
                </a:tc>
              </a:tr>
              <a:tr h="347625">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SST-1</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42.77</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45.0</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45.04</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45.5</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44.14</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48.0</a:t>
                      </a:r>
                    </a:p>
                  </a:txBody>
                  <a:tcPr marT="68575" marB="68575" marR="91425" marL="91425" anchor="ctr"/>
                </a:tc>
              </a:tr>
              <a:tr h="338175">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SST-2</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82.91</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82.7</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83.14</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86.8</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84.34</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87.2</a:t>
                      </a:r>
                    </a:p>
                  </a:txBody>
                  <a:tcPr marT="68575" marB="68575" marR="91425" marL="91425" anchor="ctr"/>
                </a:tc>
              </a:tr>
              <a:tr h="371550">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SUBJ</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89.81</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89.6</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91.20</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93</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91.58</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93.4</a:t>
                      </a:r>
                    </a:p>
                  </a:txBody>
                  <a:tcPr marT="68575" marB="68575" marR="91425" marL="91425" anchor="ctr"/>
                </a:tc>
              </a:tr>
              <a:tr h="381000">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TREC</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90.56</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91.2</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91.21</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92.8</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91.61</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93.6</a:t>
                      </a:r>
                    </a:p>
                  </a:txBody>
                  <a:tcPr marT="68575" marB="68575" marR="91425" marL="91425" anchor="ctr"/>
                </a:tc>
              </a:tr>
              <a:tr h="381000">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CR</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79.58</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79.8</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79.79</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84.7</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a:solidFill>
                            <a:srgbClr val="999999"/>
                          </a:solidFill>
                          <a:latin typeface="Karla"/>
                          <a:ea typeface="Karla"/>
                          <a:cs typeface="Karla"/>
                          <a:sym typeface="Karla"/>
                        </a:rPr>
                        <a:t>79</a:t>
                      </a:r>
                      <a:r>
                        <a:rPr b="1" lang="en" sz="1100" u="none" cap="none" strike="noStrike">
                          <a:solidFill>
                            <a:srgbClr val="999999"/>
                          </a:solidFill>
                          <a:latin typeface="Karla"/>
                          <a:ea typeface="Karla"/>
                          <a:cs typeface="Karla"/>
                          <a:sym typeface="Karla"/>
                        </a:rPr>
                        <a:t>.35</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84.3</a:t>
                      </a:r>
                    </a:p>
                  </a:txBody>
                  <a:tcPr marT="68575" marB="68575" marR="91425" marL="91425" anchor="ctr"/>
                </a:tc>
              </a:tr>
              <a:tr h="381000">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lang="en" sz="1100" u="none" cap="none" strike="noStrike">
                          <a:solidFill>
                            <a:srgbClr val="999999"/>
                          </a:solidFill>
                          <a:latin typeface="Karla"/>
                          <a:ea typeface="Karla"/>
                          <a:cs typeface="Karla"/>
                          <a:sym typeface="Karla"/>
                        </a:rPr>
                        <a:t>MPQA</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84.96</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83.4</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85.09</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89.6</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85.36</a:t>
                      </a:r>
                    </a:p>
                  </a:txBody>
                  <a:tcPr marT="68575" marB="68575" marR="91425" marL="91425" anchor="ctr"/>
                </a:tc>
                <a:tc>
                  <a:txBody>
                    <a:bodyPr>
                      <a:noAutofit/>
                    </a:bodyPr>
                    <a:lstStyle/>
                    <a:p>
                      <a:pPr indent="0" lvl="0" marL="0" marR="0" rtl="0" algn="ctr">
                        <a:lnSpc>
                          <a:spcPct val="100000"/>
                        </a:lnSpc>
                        <a:spcBef>
                          <a:spcPts val="0"/>
                        </a:spcBef>
                        <a:spcAft>
                          <a:spcPts val="0"/>
                        </a:spcAft>
                        <a:buClr>
                          <a:srgbClr val="999999"/>
                        </a:buClr>
                        <a:buSzPct val="25000"/>
                        <a:buFont typeface="Karla"/>
                        <a:buNone/>
                      </a:pPr>
                      <a:r>
                        <a:rPr b="1" lang="en" sz="1100" u="none" cap="none" strike="noStrike">
                          <a:solidFill>
                            <a:srgbClr val="999999"/>
                          </a:solidFill>
                          <a:latin typeface="Karla"/>
                          <a:ea typeface="Karla"/>
                          <a:cs typeface="Karla"/>
                          <a:sym typeface="Karla"/>
                        </a:rPr>
                        <a:t>89.5</a:t>
                      </a:r>
                    </a:p>
                  </a:txBody>
                  <a:tcPr marT="68575" marB="68575" marR="91425" marL="91425" anchor="ctr"/>
                </a:tc>
              </a:tr>
            </a:tbl>
          </a:graphicData>
        </a:graphic>
      </p:graphicFrame>
      <p:grpSp>
        <p:nvGrpSpPr>
          <p:cNvPr id="154" name="Shape 154"/>
          <p:cNvGrpSpPr/>
          <p:nvPr/>
        </p:nvGrpSpPr>
        <p:grpSpPr>
          <a:xfrm>
            <a:off x="318293" y="694221"/>
            <a:ext cx="449035" cy="470806"/>
            <a:chOff x="5961125" y="1623900"/>
            <a:chExt cx="427450" cy="448175"/>
          </a:xfrm>
        </p:grpSpPr>
        <p:sp>
          <p:nvSpPr>
            <p:cNvPr id="155" name="Shape 155"/>
            <p:cNvSpPr/>
            <p:nvPr/>
          </p:nvSpPr>
          <p:spPr>
            <a:xfrm>
              <a:off x="5961125" y="1678700"/>
              <a:ext cx="376925" cy="376925"/>
            </a:xfrm>
            <a:custGeom>
              <a:pathLst>
                <a:path extrusionOk="0" fill="none" h="120000" w="120000">
                  <a:moveTo>
                    <a:pt x="94021" y="10665"/>
                  </a:moveTo>
                  <a:lnTo>
                    <a:pt x="94021" y="10665"/>
                  </a:lnTo>
                  <a:lnTo>
                    <a:pt x="90336" y="8150"/>
                  </a:lnTo>
                  <a:lnTo>
                    <a:pt x="86460" y="6208"/>
                  </a:lnTo>
                  <a:lnTo>
                    <a:pt x="82385" y="4274"/>
                  </a:lnTo>
                  <a:lnTo>
                    <a:pt x="78126" y="2722"/>
                  </a:lnTo>
                  <a:lnTo>
                    <a:pt x="73860" y="1559"/>
                  </a:lnTo>
                  <a:lnTo>
                    <a:pt x="69403" y="779"/>
                  </a:lnTo>
                  <a:lnTo>
                    <a:pt x="64747" y="198"/>
                  </a:lnTo>
                  <a:lnTo>
                    <a:pt x="60099" y="7"/>
                  </a:lnTo>
                  <a:lnTo>
                    <a:pt x="60099" y="7"/>
                  </a:lnTo>
                  <a:lnTo>
                    <a:pt x="56995" y="7"/>
                  </a:lnTo>
                  <a:lnTo>
                    <a:pt x="53891" y="397"/>
                  </a:lnTo>
                  <a:lnTo>
                    <a:pt x="50986" y="779"/>
                  </a:lnTo>
                  <a:lnTo>
                    <a:pt x="48081" y="1169"/>
                  </a:lnTo>
                  <a:lnTo>
                    <a:pt x="45168" y="1942"/>
                  </a:lnTo>
                  <a:lnTo>
                    <a:pt x="42263" y="2722"/>
                  </a:lnTo>
                  <a:lnTo>
                    <a:pt x="39548" y="3693"/>
                  </a:lnTo>
                  <a:lnTo>
                    <a:pt x="36834" y="4656"/>
                  </a:lnTo>
                  <a:lnTo>
                    <a:pt x="34120" y="5818"/>
                  </a:lnTo>
                  <a:lnTo>
                    <a:pt x="31597" y="7179"/>
                  </a:lnTo>
                  <a:lnTo>
                    <a:pt x="29082" y="8731"/>
                  </a:lnTo>
                  <a:lnTo>
                    <a:pt x="26559" y="10283"/>
                  </a:lnTo>
                  <a:lnTo>
                    <a:pt x="24235" y="11827"/>
                  </a:lnTo>
                  <a:lnTo>
                    <a:pt x="21911" y="13769"/>
                  </a:lnTo>
                  <a:lnTo>
                    <a:pt x="19778" y="15512"/>
                  </a:lnTo>
                  <a:lnTo>
                    <a:pt x="17645" y="17645"/>
                  </a:lnTo>
                  <a:lnTo>
                    <a:pt x="15703" y="19587"/>
                  </a:lnTo>
                  <a:lnTo>
                    <a:pt x="13769" y="21911"/>
                  </a:lnTo>
                  <a:lnTo>
                    <a:pt x="12018" y="24044"/>
                  </a:lnTo>
                  <a:lnTo>
                    <a:pt x="10275" y="26368"/>
                  </a:lnTo>
                  <a:lnTo>
                    <a:pt x="8723" y="28891"/>
                  </a:lnTo>
                  <a:lnTo>
                    <a:pt x="7370" y="31406"/>
                  </a:lnTo>
                  <a:lnTo>
                    <a:pt x="6009" y="33929"/>
                  </a:lnTo>
                  <a:lnTo>
                    <a:pt x="4847" y="36643"/>
                  </a:lnTo>
                  <a:lnTo>
                    <a:pt x="3685" y="39357"/>
                  </a:lnTo>
                  <a:lnTo>
                    <a:pt x="2714" y="42072"/>
                  </a:lnTo>
                  <a:lnTo>
                    <a:pt x="1942" y="44977"/>
                  </a:lnTo>
                  <a:lnTo>
                    <a:pt x="1361" y="47882"/>
                  </a:lnTo>
                  <a:lnTo>
                    <a:pt x="779" y="50795"/>
                  </a:lnTo>
                  <a:lnTo>
                    <a:pt x="389" y="53891"/>
                  </a:lnTo>
                  <a:lnTo>
                    <a:pt x="198" y="56804"/>
                  </a:lnTo>
                  <a:lnTo>
                    <a:pt x="0" y="59900"/>
                  </a:lnTo>
                  <a:lnTo>
                    <a:pt x="0" y="59900"/>
                  </a:lnTo>
                  <a:lnTo>
                    <a:pt x="198" y="63004"/>
                  </a:lnTo>
                  <a:lnTo>
                    <a:pt x="389" y="66108"/>
                  </a:lnTo>
                  <a:lnTo>
                    <a:pt x="779" y="69013"/>
                  </a:lnTo>
                  <a:lnTo>
                    <a:pt x="1361" y="72117"/>
                  </a:lnTo>
                  <a:lnTo>
                    <a:pt x="1942" y="75022"/>
                  </a:lnTo>
                  <a:lnTo>
                    <a:pt x="2714" y="77736"/>
                  </a:lnTo>
                  <a:lnTo>
                    <a:pt x="3685" y="80642"/>
                  </a:lnTo>
                  <a:lnTo>
                    <a:pt x="4847" y="83356"/>
                  </a:lnTo>
                  <a:lnTo>
                    <a:pt x="6009" y="85879"/>
                  </a:lnTo>
                  <a:lnTo>
                    <a:pt x="7370" y="88593"/>
                  </a:lnTo>
                  <a:lnTo>
                    <a:pt x="8723" y="91116"/>
                  </a:lnTo>
                  <a:lnTo>
                    <a:pt x="10275" y="93440"/>
                  </a:lnTo>
                  <a:lnTo>
                    <a:pt x="12018" y="95764"/>
                  </a:lnTo>
                  <a:lnTo>
                    <a:pt x="13769" y="98088"/>
                  </a:lnTo>
                  <a:lnTo>
                    <a:pt x="15703" y="100221"/>
                  </a:lnTo>
                  <a:lnTo>
                    <a:pt x="17645" y="102354"/>
                  </a:lnTo>
                  <a:lnTo>
                    <a:pt x="19778" y="104296"/>
                  </a:lnTo>
                  <a:lnTo>
                    <a:pt x="21911" y="106230"/>
                  </a:lnTo>
                  <a:lnTo>
                    <a:pt x="24235" y="107981"/>
                  </a:lnTo>
                  <a:lnTo>
                    <a:pt x="26559" y="109724"/>
                  </a:lnTo>
                  <a:lnTo>
                    <a:pt x="29082" y="111276"/>
                  </a:lnTo>
                  <a:lnTo>
                    <a:pt x="31597" y="112629"/>
                  </a:lnTo>
                  <a:lnTo>
                    <a:pt x="34120" y="113990"/>
                  </a:lnTo>
                  <a:lnTo>
                    <a:pt x="36834" y="115152"/>
                  </a:lnTo>
                  <a:lnTo>
                    <a:pt x="39548" y="116314"/>
                  </a:lnTo>
                  <a:lnTo>
                    <a:pt x="42263" y="117285"/>
                  </a:lnTo>
                  <a:lnTo>
                    <a:pt x="45168" y="118057"/>
                  </a:lnTo>
                  <a:lnTo>
                    <a:pt x="48081" y="118638"/>
                  </a:lnTo>
                  <a:lnTo>
                    <a:pt x="50986" y="119220"/>
                  </a:lnTo>
                  <a:lnTo>
                    <a:pt x="53891" y="119610"/>
                  </a:lnTo>
                  <a:lnTo>
                    <a:pt x="56995" y="119801"/>
                  </a:lnTo>
                  <a:lnTo>
                    <a:pt x="60099" y="120000"/>
                  </a:lnTo>
                  <a:lnTo>
                    <a:pt x="60099" y="120000"/>
                  </a:lnTo>
                  <a:lnTo>
                    <a:pt x="63195" y="119801"/>
                  </a:lnTo>
                  <a:lnTo>
                    <a:pt x="66108" y="119610"/>
                  </a:lnTo>
                  <a:lnTo>
                    <a:pt x="69204" y="119220"/>
                  </a:lnTo>
                  <a:lnTo>
                    <a:pt x="72117" y="118638"/>
                  </a:lnTo>
                  <a:lnTo>
                    <a:pt x="75022" y="118057"/>
                  </a:lnTo>
                  <a:lnTo>
                    <a:pt x="77927" y="117285"/>
                  </a:lnTo>
                  <a:lnTo>
                    <a:pt x="80642" y="116314"/>
                  </a:lnTo>
                  <a:lnTo>
                    <a:pt x="83356" y="115152"/>
                  </a:lnTo>
                  <a:lnTo>
                    <a:pt x="86070" y="113990"/>
                  </a:lnTo>
                  <a:lnTo>
                    <a:pt x="88593" y="112629"/>
                  </a:lnTo>
                  <a:lnTo>
                    <a:pt x="91108" y="111276"/>
                  </a:lnTo>
                  <a:lnTo>
                    <a:pt x="93631" y="109724"/>
                  </a:lnTo>
                  <a:lnTo>
                    <a:pt x="95955" y="107981"/>
                  </a:lnTo>
                  <a:lnTo>
                    <a:pt x="98279" y="106230"/>
                  </a:lnTo>
                  <a:lnTo>
                    <a:pt x="100412" y="104296"/>
                  </a:lnTo>
                  <a:lnTo>
                    <a:pt x="102545" y="102354"/>
                  </a:lnTo>
                  <a:lnTo>
                    <a:pt x="104487" y="100221"/>
                  </a:lnTo>
                  <a:lnTo>
                    <a:pt x="106421" y="98088"/>
                  </a:lnTo>
                  <a:lnTo>
                    <a:pt x="108172" y="95764"/>
                  </a:lnTo>
                  <a:lnTo>
                    <a:pt x="109716" y="93440"/>
                  </a:lnTo>
                  <a:lnTo>
                    <a:pt x="111268" y="91116"/>
                  </a:lnTo>
                  <a:lnTo>
                    <a:pt x="112820" y="88593"/>
                  </a:lnTo>
                  <a:lnTo>
                    <a:pt x="114181" y="85879"/>
                  </a:lnTo>
                  <a:lnTo>
                    <a:pt x="115343" y="83356"/>
                  </a:lnTo>
                  <a:lnTo>
                    <a:pt x="116306" y="80642"/>
                  </a:lnTo>
                  <a:lnTo>
                    <a:pt x="117277" y="77736"/>
                  </a:lnTo>
                  <a:lnTo>
                    <a:pt x="118248" y="75022"/>
                  </a:lnTo>
                  <a:lnTo>
                    <a:pt x="118830" y="72117"/>
                  </a:lnTo>
                  <a:lnTo>
                    <a:pt x="119411" y="69013"/>
                  </a:lnTo>
                  <a:lnTo>
                    <a:pt x="119801" y="66108"/>
                  </a:lnTo>
                  <a:lnTo>
                    <a:pt x="119992" y="63004"/>
                  </a:lnTo>
                  <a:lnTo>
                    <a:pt x="119992" y="59900"/>
                  </a:lnTo>
                  <a:lnTo>
                    <a:pt x="119992" y="59900"/>
                  </a:lnTo>
                  <a:lnTo>
                    <a:pt x="119801" y="55061"/>
                  </a:lnTo>
                  <a:lnTo>
                    <a:pt x="119220" y="50214"/>
                  </a:lnTo>
                  <a:lnTo>
                    <a:pt x="118248" y="45558"/>
                  </a:lnTo>
                  <a:lnTo>
                    <a:pt x="116895" y="41101"/>
                  </a:lnTo>
                  <a:lnTo>
                    <a:pt x="115343" y="36643"/>
                  </a:lnTo>
                  <a:lnTo>
                    <a:pt x="113401" y="32377"/>
                  </a:lnTo>
                  <a:lnTo>
                    <a:pt x="111077" y="28501"/>
                  </a:lnTo>
                  <a:lnTo>
                    <a:pt x="108363" y="24625"/>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6009825" y="1727425"/>
              <a:ext cx="279499" cy="279499"/>
            </a:xfrm>
            <a:custGeom>
              <a:pathLst>
                <a:path extrusionOk="0" fill="none" h="120000" w="120000">
                  <a:moveTo>
                    <a:pt x="109277" y="25620"/>
                  </a:moveTo>
                  <a:lnTo>
                    <a:pt x="109277" y="25620"/>
                  </a:lnTo>
                  <a:lnTo>
                    <a:pt x="111627" y="29280"/>
                  </a:lnTo>
                  <a:lnTo>
                    <a:pt x="113720" y="33198"/>
                  </a:lnTo>
                  <a:lnTo>
                    <a:pt x="115556" y="37384"/>
                  </a:lnTo>
                  <a:lnTo>
                    <a:pt x="117123" y="41570"/>
                  </a:lnTo>
                  <a:lnTo>
                    <a:pt x="118432" y="46014"/>
                  </a:lnTo>
                  <a:lnTo>
                    <a:pt x="119216" y="50457"/>
                  </a:lnTo>
                  <a:lnTo>
                    <a:pt x="119999" y="55159"/>
                  </a:lnTo>
                  <a:lnTo>
                    <a:pt x="119999" y="59860"/>
                  </a:lnTo>
                  <a:lnTo>
                    <a:pt x="119999" y="59860"/>
                  </a:lnTo>
                  <a:lnTo>
                    <a:pt x="119731" y="66139"/>
                  </a:lnTo>
                  <a:lnTo>
                    <a:pt x="118948" y="72150"/>
                  </a:lnTo>
                  <a:lnTo>
                    <a:pt x="117381" y="77645"/>
                  </a:lnTo>
                  <a:lnTo>
                    <a:pt x="115288" y="83388"/>
                  </a:lnTo>
                  <a:lnTo>
                    <a:pt x="112937" y="88626"/>
                  </a:lnTo>
                  <a:lnTo>
                    <a:pt x="109803" y="93327"/>
                  </a:lnTo>
                  <a:lnTo>
                    <a:pt x="106400" y="98028"/>
                  </a:lnTo>
                  <a:lnTo>
                    <a:pt x="102483" y="102214"/>
                  </a:lnTo>
                  <a:lnTo>
                    <a:pt x="98296" y="106132"/>
                  </a:lnTo>
                  <a:lnTo>
                    <a:pt x="93595" y="109534"/>
                  </a:lnTo>
                  <a:lnTo>
                    <a:pt x="88626" y="112669"/>
                  </a:lnTo>
                  <a:lnTo>
                    <a:pt x="83398" y="115288"/>
                  </a:lnTo>
                  <a:lnTo>
                    <a:pt x="77914" y="117112"/>
                  </a:lnTo>
                  <a:lnTo>
                    <a:pt x="72161" y="118679"/>
                  </a:lnTo>
                  <a:lnTo>
                    <a:pt x="66150" y="119731"/>
                  </a:lnTo>
                  <a:lnTo>
                    <a:pt x="60139" y="119989"/>
                  </a:lnTo>
                  <a:lnTo>
                    <a:pt x="60139" y="119989"/>
                  </a:lnTo>
                  <a:lnTo>
                    <a:pt x="53860" y="119731"/>
                  </a:lnTo>
                  <a:lnTo>
                    <a:pt x="48107" y="118679"/>
                  </a:lnTo>
                  <a:lnTo>
                    <a:pt x="42354" y="117112"/>
                  </a:lnTo>
                  <a:lnTo>
                    <a:pt x="36869" y="115288"/>
                  </a:lnTo>
                  <a:lnTo>
                    <a:pt x="31642" y="112669"/>
                  </a:lnTo>
                  <a:lnTo>
                    <a:pt x="26672" y="109534"/>
                  </a:lnTo>
                  <a:lnTo>
                    <a:pt x="21971" y="106132"/>
                  </a:lnTo>
                  <a:lnTo>
                    <a:pt x="17785" y="102214"/>
                  </a:lnTo>
                  <a:lnTo>
                    <a:pt x="13867" y="98028"/>
                  </a:lnTo>
                  <a:lnTo>
                    <a:pt x="10465" y="93327"/>
                  </a:lnTo>
                  <a:lnTo>
                    <a:pt x="7330" y="88626"/>
                  </a:lnTo>
                  <a:lnTo>
                    <a:pt x="4980" y="83388"/>
                  </a:lnTo>
                  <a:lnTo>
                    <a:pt x="2887" y="77645"/>
                  </a:lnTo>
                  <a:lnTo>
                    <a:pt x="1320" y="72150"/>
                  </a:lnTo>
                  <a:lnTo>
                    <a:pt x="536" y="66139"/>
                  </a:lnTo>
                  <a:lnTo>
                    <a:pt x="10" y="59860"/>
                  </a:lnTo>
                  <a:lnTo>
                    <a:pt x="10" y="59860"/>
                  </a:lnTo>
                  <a:lnTo>
                    <a:pt x="536" y="53849"/>
                  </a:lnTo>
                  <a:lnTo>
                    <a:pt x="1320" y="47838"/>
                  </a:lnTo>
                  <a:lnTo>
                    <a:pt x="2887" y="42085"/>
                  </a:lnTo>
                  <a:lnTo>
                    <a:pt x="4980" y="36601"/>
                  </a:lnTo>
                  <a:lnTo>
                    <a:pt x="7330" y="31373"/>
                  </a:lnTo>
                  <a:lnTo>
                    <a:pt x="10465" y="26404"/>
                  </a:lnTo>
                  <a:lnTo>
                    <a:pt x="13867" y="21960"/>
                  </a:lnTo>
                  <a:lnTo>
                    <a:pt x="17785" y="17516"/>
                  </a:lnTo>
                  <a:lnTo>
                    <a:pt x="21971" y="13599"/>
                  </a:lnTo>
                  <a:lnTo>
                    <a:pt x="26672" y="10196"/>
                  </a:lnTo>
                  <a:lnTo>
                    <a:pt x="31642" y="7320"/>
                  </a:lnTo>
                  <a:lnTo>
                    <a:pt x="36869" y="4711"/>
                  </a:lnTo>
                  <a:lnTo>
                    <a:pt x="42354" y="2618"/>
                  </a:lnTo>
                  <a:lnTo>
                    <a:pt x="48107" y="1309"/>
                  </a:lnTo>
                  <a:lnTo>
                    <a:pt x="53860" y="268"/>
                  </a:lnTo>
                  <a:lnTo>
                    <a:pt x="60139" y="0"/>
                  </a:lnTo>
                  <a:lnTo>
                    <a:pt x="60139" y="0"/>
                  </a:lnTo>
                  <a:lnTo>
                    <a:pt x="64840" y="268"/>
                  </a:lnTo>
                  <a:lnTo>
                    <a:pt x="69542" y="783"/>
                  </a:lnTo>
                  <a:lnTo>
                    <a:pt x="73985" y="1567"/>
                  </a:lnTo>
                  <a:lnTo>
                    <a:pt x="78429" y="2876"/>
                  </a:lnTo>
                  <a:lnTo>
                    <a:pt x="82615" y="4443"/>
                  </a:lnTo>
                  <a:lnTo>
                    <a:pt x="86801" y="6279"/>
                  </a:lnTo>
                  <a:lnTo>
                    <a:pt x="90719" y="8372"/>
                  </a:lnTo>
                  <a:lnTo>
                    <a:pt x="94379" y="10722"/>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6107250" y="1824850"/>
              <a:ext cx="84650" cy="84650"/>
            </a:xfrm>
            <a:custGeom>
              <a:pathLst>
                <a:path extrusionOk="0" fill="none" h="120000" w="120000">
                  <a:moveTo>
                    <a:pt x="119149" y="49190"/>
                  </a:moveTo>
                  <a:lnTo>
                    <a:pt x="119149" y="49190"/>
                  </a:lnTo>
                  <a:lnTo>
                    <a:pt x="120000" y="59539"/>
                  </a:lnTo>
                  <a:lnTo>
                    <a:pt x="120000" y="59539"/>
                  </a:lnTo>
                  <a:lnTo>
                    <a:pt x="120000" y="65599"/>
                  </a:lnTo>
                  <a:lnTo>
                    <a:pt x="119149" y="71624"/>
                  </a:lnTo>
                  <a:lnTo>
                    <a:pt x="117412" y="77684"/>
                  </a:lnTo>
                  <a:lnTo>
                    <a:pt x="115676" y="82858"/>
                  </a:lnTo>
                  <a:lnTo>
                    <a:pt x="113089" y="88033"/>
                  </a:lnTo>
                  <a:lnTo>
                    <a:pt x="110502" y="93207"/>
                  </a:lnTo>
                  <a:lnTo>
                    <a:pt x="107064" y="98381"/>
                  </a:lnTo>
                  <a:lnTo>
                    <a:pt x="102740" y="102705"/>
                  </a:lnTo>
                  <a:lnTo>
                    <a:pt x="98417" y="106178"/>
                  </a:lnTo>
                  <a:lnTo>
                    <a:pt x="94093" y="109616"/>
                  </a:lnTo>
                  <a:lnTo>
                    <a:pt x="88919" y="113089"/>
                  </a:lnTo>
                  <a:lnTo>
                    <a:pt x="83744" y="114790"/>
                  </a:lnTo>
                  <a:lnTo>
                    <a:pt x="78570" y="117377"/>
                  </a:lnTo>
                  <a:lnTo>
                    <a:pt x="72510" y="118263"/>
                  </a:lnTo>
                  <a:lnTo>
                    <a:pt x="66485" y="119964"/>
                  </a:lnTo>
                  <a:lnTo>
                    <a:pt x="60460" y="119964"/>
                  </a:lnTo>
                  <a:lnTo>
                    <a:pt x="60460" y="119964"/>
                  </a:lnTo>
                  <a:lnTo>
                    <a:pt x="54400" y="119964"/>
                  </a:lnTo>
                  <a:lnTo>
                    <a:pt x="48375" y="118263"/>
                  </a:lnTo>
                  <a:lnTo>
                    <a:pt x="42315" y="117377"/>
                  </a:lnTo>
                  <a:lnTo>
                    <a:pt x="37141" y="114790"/>
                  </a:lnTo>
                  <a:lnTo>
                    <a:pt x="31966" y="113089"/>
                  </a:lnTo>
                  <a:lnTo>
                    <a:pt x="26792" y="109616"/>
                  </a:lnTo>
                  <a:lnTo>
                    <a:pt x="22468" y="106178"/>
                  </a:lnTo>
                  <a:lnTo>
                    <a:pt x="18145" y="102705"/>
                  </a:lnTo>
                  <a:lnTo>
                    <a:pt x="13821" y="98381"/>
                  </a:lnTo>
                  <a:lnTo>
                    <a:pt x="10383" y="93207"/>
                  </a:lnTo>
                  <a:lnTo>
                    <a:pt x="7796" y="88033"/>
                  </a:lnTo>
                  <a:lnTo>
                    <a:pt x="5209" y="82858"/>
                  </a:lnTo>
                  <a:lnTo>
                    <a:pt x="2622" y="77684"/>
                  </a:lnTo>
                  <a:lnTo>
                    <a:pt x="1736" y="71624"/>
                  </a:lnTo>
                  <a:lnTo>
                    <a:pt x="886" y="65599"/>
                  </a:lnTo>
                  <a:lnTo>
                    <a:pt x="35" y="59539"/>
                  </a:lnTo>
                  <a:lnTo>
                    <a:pt x="35" y="59539"/>
                  </a:lnTo>
                  <a:lnTo>
                    <a:pt x="886" y="53514"/>
                  </a:lnTo>
                  <a:lnTo>
                    <a:pt x="1736" y="47489"/>
                  </a:lnTo>
                  <a:lnTo>
                    <a:pt x="2622" y="42279"/>
                  </a:lnTo>
                  <a:lnTo>
                    <a:pt x="5209" y="36255"/>
                  </a:lnTo>
                  <a:lnTo>
                    <a:pt x="7796" y="31080"/>
                  </a:lnTo>
                  <a:lnTo>
                    <a:pt x="10383" y="25906"/>
                  </a:lnTo>
                  <a:lnTo>
                    <a:pt x="13821" y="21582"/>
                  </a:lnTo>
                  <a:lnTo>
                    <a:pt x="18145" y="17259"/>
                  </a:lnTo>
                  <a:lnTo>
                    <a:pt x="22468" y="13821"/>
                  </a:lnTo>
                  <a:lnTo>
                    <a:pt x="26792" y="10348"/>
                  </a:lnTo>
                  <a:lnTo>
                    <a:pt x="31966" y="6910"/>
                  </a:lnTo>
                  <a:lnTo>
                    <a:pt x="37141" y="4323"/>
                  </a:lnTo>
                  <a:lnTo>
                    <a:pt x="42315" y="2587"/>
                  </a:lnTo>
                  <a:lnTo>
                    <a:pt x="48375" y="850"/>
                  </a:lnTo>
                  <a:lnTo>
                    <a:pt x="54400" y="0"/>
                  </a:lnTo>
                  <a:lnTo>
                    <a:pt x="60460" y="0"/>
                  </a:lnTo>
                  <a:lnTo>
                    <a:pt x="60460" y="0"/>
                  </a:lnTo>
                  <a:lnTo>
                    <a:pt x="70809" y="85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6058550" y="1776125"/>
              <a:ext cx="182074" cy="182074"/>
            </a:xfrm>
            <a:custGeom>
              <a:pathLst>
                <a:path extrusionOk="0" fill="none" h="120000" w="120000">
                  <a:moveTo>
                    <a:pt x="89485" y="7628"/>
                  </a:moveTo>
                  <a:lnTo>
                    <a:pt x="89485" y="7628"/>
                  </a:lnTo>
                  <a:lnTo>
                    <a:pt x="83075" y="4432"/>
                  </a:lnTo>
                  <a:lnTo>
                    <a:pt x="79467" y="3212"/>
                  </a:lnTo>
                  <a:lnTo>
                    <a:pt x="75842" y="2010"/>
                  </a:lnTo>
                  <a:lnTo>
                    <a:pt x="71838" y="1219"/>
                  </a:lnTo>
                  <a:lnTo>
                    <a:pt x="68230" y="411"/>
                  </a:lnTo>
                  <a:lnTo>
                    <a:pt x="64209" y="16"/>
                  </a:lnTo>
                  <a:lnTo>
                    <a:pt x="60205" y="16"/>
                  </a:lnTo>
                  <a:lnTo>
                    <a:pt x="60205" y="16"/>
                  </a:lnTo>
                  <a:lnTo>
                    <a:pt x="54175" y="411"/>
                  </a:lnTo>
                  <a:lnTo>
                    <a:pt x="48161" y="1219"/>
                  </a:lnTo>
                  <a:lnTo>
                    <a:pt x="42147" y="2422"/>
                  </a:lnTo>
                  <a:lnTo>
                    <a:pt x="36924" y="4827"/>
                  </a:lnTo>
                  <a:lnTo>
                    <a:pt x="31701" y="7233"/>
                  </a:lnTo>
                  <a:lnTo>
                    <a:pt x="26494" y="10034"/>
                  </a:lnTo>
                  <a:lnTo>
                    <a:pt x="22078" y="13659"/>
                  </a:lnTo>
                  <a:lnTo>
                    <a:pt x="17663" y="17663"/>
                  </a:lnTo>
                  <a:lnTo>
                    <a:pt x="13642" y="21683"/>
                  </a:lnTo>
                  <a:lnTo>
                    <a:pt x="10429" y="26494"/>
                  </a:lnTo>
                  <a:lnTo>
                    <a:pt x="7233" y="31305"/>
                  </a:lnTo>
                  <a:lnTo>
                    <a:pt x="4827" y="36528"/>
                  </a:lnTo>
                  <a:lnTo>
                    <a:pt x="2817" y="42147"/>
                  </a:lnTo>
                  <a:lnTo>
                    <a:pt x="1202" y="47766"/>
                  </a:lnTo>
                  <a:lnTo>
                    <a:pt x="411" y="53780"/>
                  </a:lnTo>
                  <a:lnTo>
                    <a:pt x="0" y="59794"/>
                  </a:lnTo>
                  <a:lnTo>
                    <a:pt x="0" y="59794"/>
                  </a:lnTo>
                  <a:lnTo>
                    <a:pt x="411" y="66219"/>
                  </a:lnTo>
                  <a:lnTo>
                    <a:pt x="1202" y="71838"/>
                  </a:lnTo>
                  <a:lnTo>
                    <a:pt x="2817" y="77852"/>
                  </a:lnTo>
                  <a:lnTo>
                    <a:pt x="4827" y="83471"/>
                  </a:lnTo>
                  <a:lnTo>
                    <a:pt x="7233" y="88694"/>
                  </a:lnTo>
                  <a:lnTo>
                    <a:pt x="10429" y="93505"/>
                  </a:lnTo>
                  <a:lnTo>
                    <a:pt x="13642" y="97921"/>
                  </a:lnTo>
                  <a:lnTo>
                    <a:pt x="17663" y="102336"/>
                  </a:lnTo>
                  <a:lnTo>
                    <a:pt x="22078" y="106357"/>
                  </a:lnTo>
                  <a:lnTo>
                    <a:pt x="26494" y="109570"/>
                  </a:lnTo>
                  <a:lnTo>
                    <a:pt x="31701" y="112766"/>
                  </a:lnTo>
                  <a:lnTo>
                    <a:pt x="36924" y="115172"/>
                  </a:lnTo>
                  <a:lnTo>
                    <a:pt x="42147" y="117182"/>
                  </a:lnTo>
                  <a:lnTo>
                    <a:pt x="48161" y="118797"/>
                  </a:lnTo>
                  <a:lnTo>
                    <a:pt x="54175" y="119588"/>
                  </a:lnTo>
                  <a:lnTo>
                    <a:pt x="60205" y="119999"/>
                  </a:lnTo>
                  <a:lnTo>
                    <a:pt x="60205" y="119999"/>
                  </a:lnTo>
                  <a:lnTo>
                    <a:pt x="66219" y="119588"/>
                  </a:lnTo>
                  <a:lnTo>
                    <a:pt x="72233" y="118797"/>
                  </a:lnTo>
                  <a:lnTo>
                    <a:pt x="77852" y="117182"/>
                  </a:lnTo>
                  <a:lnTo>
                    <a:pt x="83471" y="115172"/>
                  </a:lnTo>
                  <a:lnTo>
                    <a:pt x="88694" y="112766"/>
                  </a:lnTo>
                  <a:lnTo>
                    <a:pt x="93505" y="109570"/>
                  </a:lnTo>
                  <a:lnTo>
                    <a:pt x="98316" y="106357"/>
                  </a:lnTo>
                  <a:lnTo>
                    <a:pt x="102732" y="102336"/>
                  </a:lnTo>
                  <a:lnTo>
                    <a:pt x="106340" y="97921"/>
                  </a:lnTo>
                  <a:lnTo>
                    <a:pt x="109965" y="93505"/>
                  </a:lnTo>
                  <a:lnTo>
                    <a:pt x="112766" y="88694"/>
                  </a:lnTo>
                  <a:lnTo>
                    <a:pt x="115567" y="83471"/>
                  </a:lnTo>
                  <a:lnTo>
                    <a:pt x="117577" y="77852"/>
                  </a:lnTo>
                  <a:lnTo>
                    <a:pt x="118780" y="71838"/>
                  </a:lnTo>
                  <a:lnTo>
                    <a:pt x="119983" y="66219"/>
                  </a:lnTo>
                  <a:lnTo>
                    <a:pt x="119983" y="59794"/>
                  </a:lnTo>
                  <a:lnTo>
                    <a:pt x="119983" y="59794"/>
                  </a:lnTo>
                  <a:lnTo>
                    <a:pt x="119983" y="55790"/>
                  </a:lnTo>
                  <a:lnTo>
                    <a:pt x="119588" y="52181"/>
                  </a:lnTo>
                  <a:lnTo>
                    <a:pt x="119192" y="48161"/>
                  </a:lnTo>
                  <a:lnTo>
                    <a:pt x="117989" y="44553"/>
                  </a:lnTo>
                  <a:lnTo>
                    <a:pt x="117182" y="40944"/>
                  </a:lnTo>
                  <a:lnTo>
                    <a:pt x="115567" y="37336"/>
                  </a:lnTo>
                  <a:lnTo>
                    <a:pt x="112371" y="30514"/>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5971475" y="2001400"/>
              <a:ext cx="74924" cy="70675"/>
            </a:xfrm>
            <a:custGeom>
              <a:pathLst>
                <a:path extrusionOk="0" fill="none" h="120000" w="120000">
                  <a:moveTo>
                    <a:pt x="58538" y="42"/>
                  </a:moveTo>
                  <a:lnTo>
                    <a:pt x="11731" y="49663"/>
                  </a:lnTo>
                  <a:lnTo>
                    <a:pt x="11731" y="49663"/>
                  </a:lnTo>
                  <a:lnTo>
                    <a:pt x="6846" y="55861"/>
                  </a:lnTo>
                  <a:lnTo>
                    <a:pt x="2962" y="63119"/>
                  </a:lnTo>
                  <a:lnTo>
                    <a:pt x="1001" y="70336"/>
                  </a:lnTo>
                  <a:lnTo>
                    <a:pt x="40" y="78613"/>
                  </a:lnTo>
                  <a:lnTo>
                    <a:pt x="1001" y="86890"/>
                  </a:lnTo>
                  <a:lnTo>
                    <a:pt x="2962" y="94106"/>
                  </a:lnTo>
                  <a:lnTo>
                    <a:pt x="6846" y="101365"/>
                  </a:lnTo>
                  <a:lnTo>
                    <a:pt x="11731" y="107562"/>
                  </a:lnTo>
                  <a:lnTo>
                    <a:pt x="11731" y="107562"/>
                  </a:lnTo>
                  <a:lnTo>
                    <a:pt x="17577" y="112741"/>
                  </a:lnTo>
                  <a:lnTo>
                    <a:pt x="24384" y="116858"/>
                  </a:lnTo>
                  <a:lnTo>
                    <a:pt x="32192" y="118938"/>
                  </a:lnTo>
                  <a:lnTo>
                    <a:pt x="39039" y="119957"/>
                  </a:lnTo>
                  <a:lnTo>
                    <a:pt x="39039" y="119957"/>
                  </a:lnTo>
                  <a:lnTo>
                    <a:pt x="46846" y="118938"/>
                  </a:lnTo>
                  <a:lnTo>
                    <a:pt x="53653" y="116858"/>
                  </a:lnTo>
                  <a:lnTo>
                    <a:pt x="60500" y="112741"/>
                  </a:lnTo>
                  <a:lnTo>
                    <a:pt x="67307" y="107562"/>
                  </a:lnTo>
                  <a:lnTo>
                    <a:pt x="114114" y="57941"/>
                  </a:lnTo>
                  <a:lnTo>
                    <a:pt x="114114" y="57941"/>
                  </a:lnTo>
                  <a:lnTo>
                    <a:pt x="119959" y="50682"/>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6253375" y="2001400"/>
              <a:ext cx="74325" cy="70675"/>
            </a:xfrm>
            <a:custGeom>
              <a:pathLst>
                <a:path extrusionOk="0" fill="none" h="120000" w="120000">
                  <a:moveTo>
                    <a:pt x="40" y="50682"/>
                  </a:moveTo>
                  <a:lnTo>
                    <a:pt x="40" y="50682"/>
                  </a:lnTo>
                  <a:lnTo>
                    <a:pt x="4964" y="57941"/>
                  </a:lnTo>
                  <a:lnTo>
                    <a:pt x="53118" y="107562"/>
                  </a:lnTo>
                  <a:lnTo>
                    <a:pt x="53118" y="107562"/>
                  </a:lnTo>
                  <a:lnTo>
                    <a:pt x="59011" y="112741"/>
                  </a:lnTo>
                  <a:lnTo>
                    <a:pt x="65913" y="116858"/>
                  </a:lnTo>
                  <a:lnTo>
                    <a:pt x="73743" y="118938"/>
                  </a:lnTo>
                  <a:lnTo>
                    <a:pt x="80645" y="119957"/>
                  </a:lnTo>
                  <a:lnTo>
                    <a:pt x="80645" y="119957"/>
                  </a:lnTo>
                  <a:lnTo>
                    <a:pt x="88516" y="118938"/>
                  </a:lnTo>
                  <a:lnTo>
                    <a:pt x="95378" y="116858"/>
                  </a:lnTo>
                  <a:lnTo>
                    <a:pt x="102280" y="112741"/>
                  </a:lnTo>
                  <a:lnTo>
                    <a:pt x="109142" y="107562"/>
                  </a:lnTo>
                  <a:lnTo>
                    <a:pt x="109142" y="107562"/>
                  </a:lnTo>
                  <a:lnTo>
                    <a:pt x="114066" y="101365"/>
                  </a:lnTo>
                  <a:lnTo>
                    <a:pt x="117981" y="94106"/>
                  </a:lnTo>
                  <a:lnTo>
                    <a:pt x="119959" y="86890"/>
                  </a:lnTo>
                  <a:lnTo>
                    <a:pt x="119959" y="78613"/>
                  </a:lnTo>
                  <a:lnTo>
                    <a:pt x="119959" y="70336"/>
                  </a:lnTo>
                  <a:lnTo>
                    <a:pt x="117981" y="63119"/>
                  </a:lnTo>
                  <a:lnTo>
                    <a:pt x="114066" y="55861"/>
                  </a:lnTo>
                  <a:lnTo>
                    <a:pt x="109142" y="49663"/>
                  </a:lnTo>
                  <a:lnTo>
                    <a:pt x="61957" y="42"/>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6137700" y="1623900"/>
              <a:ext cx="250875" cy="255150"/>
            </a:xfrm>
            <a:custGeom>
              <a:pathLst>
                <a:path extrusionOk="0" fill="none" h="120000" w="120000">
                  <a:moveTo>
                    <a:pt x="116209" y="28359"/>
                  </a:moveTo>
                  <a:lnTo>
                    <a:pt x="103689" y="26067"/>
                  </a:lnTo>
                  <a:lnTo>
                    <a:pt x="115922" y="14038"/>
                  </a:lnTo>
                  <a:lnTo>
                    <a:pt x="115922" y="14038"/>
                  </a:lnTo>
                  <a:lnTo>
                    <a:pt x="116795" y="13180"/>
                  </a:lnTo>
                  <a:lnTo>
                    <a:pt x="117369" y="12039"/>
                  </a:lnTo>
                  <a:lnTo>
                    <a:pt x="117668" y="11181"/>
                  </a:lnTo>
                  <a:lnTo>
                    <a:pt x="117668" y="10029"/>
                  </a:lnTo>
                  <a:lnTo>
                    <a:pt x="117668" y="8888"/>
                  </a:lnTo>
                  <a:lnTo>
                    <a:pt x="117369" y="7736"/>
                  </a:lnTo>
                  <a:lnTo>
                    <a:pt x="116795" y="6878"/>
                  </a:lnTo>
                  <a:lnTo>
                    <a:pt x="115922" y="6019"/>
                  </a:lnTo>
                  <a:lnTo>
                    <a:pt x="115922" y="6019"/>
                  </a:lnTo>
                  <a:lnTo>
                    <a:pt x="115049" y="5161"/>
                  </a:lnTo>
                  <a:lnTo>
                    <a:pt x="114176" y="4597"/>
                  </a:lnTo>
                  <a:lnTo>
                    <a:pt x="113004" y="4303"/>
                  </a:lnTo>
                  <a:lnTo>
                    <a:pt x="111844" y="4303"/>
                  </a:lnTo>
                  <a:lnTo>
                    <a:pt x="110672" y="4303"/>
                  </a:lnTo>
                  <a:lnTo>
                    <a:pt x="109799" y="4597"/>
                  </a:lnTo>
                  <a:lnTo>
                    <a:pt x="108639" y="5161"/>
                  </a:lnTo>
                  <a:lnTo>
                    <a:pt x="107766" y="6019"/>
                  </a:lnTo>
                  <a:lnTo>
                    <a:pt x="94074" y="19482"/>
                  </a:lnTo>
                  <a:lnTo>
                    <a:pt x="94074" y="19482"/>
                  </a:lnTo>
                  <a:lnTo>
                    <a:pt x="93488" y="17483"/>
                  </a:lnTo>
                  <a:lnTo>
                    <a:pt x="90869" y="3727"/>
                  </a:lnTo>
                  <a:lnTo>
                    <a:pt x="90869" y="3727"/>
                  </a:lnTo>
                  <a:lnTo>
                    <a:pt x="90582" y="2304"/>
                  </a:lnTo>
                  <a:lnTo>
                    <a:pt x="89997" y="1152"/>
                  </a:lnTo>
                  <a:lnTo>
                    <a:pt x="89411" y="587"/>
                  </a:lnTo>
                  <a:lnTo>
                    <a:pt x="88538" y="11"/>
                  </a:lnTo>
                  <a:lnTo>
                    <a:pt x="87665" y="11"/>
                  </a:lnTo>
                  <a:lnTo>
                    <a:pt x="86505" y="293"/>
                  </a:lnTo>
                  <a:lnTo>
                    <a:pt x="85632" y="870"/>
                  </a:lnTo>
                  <a:lnTo>
                    <a:pt x="84460" y="1728"/>
                  </a:lnTo>
                  <a:lnTo>
                    <a:pt x="64956" y="20623"/>
                  </a:lnTo>
                  <a:lnTo>
                    <a:pt x="64956" y="20623"/>
                  </a:lnTo>
                  <a:lnTo>
                    <a:pt x="64071" y="21775"/>
                  </a:lnTo>
                  <a:lnTo>
                    <a:pt x="63198" y="23209"/>
                  </a:lnTo>
                  <a:lnTo>
                    <a:pt x="62325" y="24926"/>
                  </a:lnTo>
                  <a:lnTo>
                    <a:pt x="61751" y="26360"/>
                  </a:lnTo>
                  <a:lnTo>
                    <a:pt x="61452" y="28077"/>
                  </a:lnTo>
                  <a:lnTo>
                    <a:pt x="61165" y="29794"/>
                  </a:lnTo>
                  <a:lnTo>
                    <a:pt x="61165" y="31510"/>
                  </a:lnTo>
                  <a:lnTo>
                    <a:pt x="61165" y="32945"/>
                  </a:lnTo>
                  <a:lnTo>
                    <a:pt x="63784" y="46690"/>
                  </a:lnTo>
                  <a:lnTo>
                    <a:pt x="63784" y="46690"/>
                  </a:lnTo>
                  <a:lnTo>
                    <a:pt x="64370" y="48689"/>
                  </a:lnTo>
                  <a:lnTo>
                    <a:pt x="1757" y="110264"/>
                  </a:lnTo>
                  <a:lnTo>
                    <a:pt x="1757" y="110264"/>
                  </a:lnTo>
                  <a:lnTo>
                    <a:pt x="872" y="111122"/>
                  </a:lnTo>
                  <a:lnTo>
                    <a:pt x="298" y="112263"/>
                  </a:lnTo>
                  <a:lnTo>
                    <a:pt x="0" y="113403"/>
                  </a:lnTo>
                  <a:lnTo>
                    <a:pt x="0" y="114262"/>
                  </a:lnTo>
                  <a:lnTo>
                    <a:pt x="0" y="115414"/>
                  </a:lnTo>
                  <a:lnTo>
                    <a:pt x="298" y="116554"/>
                  </a:lnTo>
                  <a:lnTo>
                    <a:pt x="872" y="117413"/>
                  </a:lnTo>
                  <a:lnTo>
                    <a:pt x="1757" y="118271"/>
                  </a:lnTo>
                  <a:lnTo>
                    <a:pt x="1757" y="118271"/>
                  </a:lnTo>
                  <a:lnTo>
                    <a:pt x="2630" y="119141"/>
                  </a:lnTo>
                  <a:lnTo>
                    <a:pt x="3503" y="119706"/>
                  </a:lnTo>
                  <a:lnTo>
                    <a:pt x="4663" y="120000"/>
                  </a:lnTo>
                  <a:lnTo>
                    <a:pt x="5835" y="120000"/>
                  </a:lnTo>
                  <a:lnTo>
                    <a:pt x="5835" y="120000"/>
                  </a:lnTo>
                  <a:lnTo>
                    <a:pt x="6995" y="120000"/>
                  </a:lnTo>
                  <a:lnTo>
                    <a:pt x="7868" y="119706"/>
                  </a:lnTo>
                  <a:lnTo>
                    <a:pt x="9028" y="119141"/>
                  </a:lnTo>
                  <a:lnTo>
                    <a:pt x="9901" y="118271"/>
                  </a:lnTo>
                  <a:lnTo>
                    <a:pt x="73985" y="55567"/>
                  </a:lnTo>
                  <a:lnTo>
                    <a:pt x="86505" y="57566"/>
                  </a:lnTo>
                  <a:lnTo>
                    <a:pt x="86505" y="57566"/>
                  </a:lnTo>
                  <a:lnTo>
                    <a:pt x="87964" y="57860"/>
                  </a:lnTo>
                  <a:lnTo>
                    <a:pt x="89710" y="57860"/>
                  </a:lnTo>
                  <a:lnTo>
                    <a:pt x="91168" y="57566"/>
                  </a:lnTo>
                  <a:lnTo>
                    <a:pt x="92914" y="57001"/>
                  </a:lnTo>
                  <a:lnTo>
                    <a:pt x="94660" y="56425"/>
                  </a:lnTo>
                  <a:lnTo>
                    <a:pt x="96119" y="55849"/>
                  </a:lnTo>
                  <a:lnTo>
                    <a:pt x="97566" y="54991"/>
                  </a:lnTo>
                  <a:lnTo>
                    <a:pt x="98738" y="53850"/>
                  </a:lnTo>
                  <a:lnTo>
                    <a:pt x="118254" y="34661"/>
                  </a:lnTo>
                  <a:lnTo>
                    <a:pt x="118254" y="34661"/>
                  </a:lnTo>
                  <a:lnTo>
                    <a:pt x="119127" y="33803"/>
                  </a:lnTo>
                  <a:lnTo>
                    <a:pt x="119701" y="32651"/>
                  </a:lnTo>
                  <a:lnTo>
                    <a:pt x="120000" y="31793"/>
                  </a:lnTo>
                  <a:lnTo>
                    <a:pt x="119701" y="30652"/>
                  </a:lnTo>
                  <a:lnTo>
                    <a:pt x="119414" y="30076"/>
                  </a:lnTo>
                  <a:lnTo>
                    <a:pt x="118541" y="29218"/>
                  </a:lnTo>
                  <a:lnTo>
                    <a:pt x="117369" y="28641"/>
                  </a:lnTo>
                  <a:lnTo>
                    <a:pt x="116209" y="28359"/>
                  </a:lnTo>
                  <a:lnTo>
                    <a:pt x="116209" y="28359"/>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62" name="Shape 162"/>
          <p:cNvSpPr txBox="1"/>
          <p:nvPr/>
        </p:nvSpPr>
        <p:spPr>
          <a:xfrm>
            <a:off x="625302" y="4476750"/>
            <a:ext cx="5620198" cy="533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Karla"/>
              <a:buNone/>
            </a:pPr>
            <a:r>
              <a:rPr b="0" i="0" lang="en" sz="1400" u="none" cap="none" strike="noStrike">
                <a:solidFill>
                  <a:srgbClr val="666666"/>
                </a:solidFill>
                <a:latin typeface="Karla"/>
                <a:ea typeface="Karla"/>
                <a:cs typeface="Karla"/>
                <a:sym typeface="Karla"/>
              </a:rPr>
              <a:t>Left column: Result obtained in my Implementation</a:t>
            </a:r>
          </a:p>
          <a:p>
            <a:pPr indent="0" lvl="0" marL="0" marR="0" rtl="0" algn="l">
              <a:lnSpc>
                <a:spcPct val="100000"/>
              </a:lnSpc>
              <a:spcBef>
                <a:spcPts val="0"/>
              </a:spcBef>
              <a:spcAft>
                <a:spcPts val="0"/>
              </a:spcAft>
              <a:buClr>
                <a:srgbClr val="666666"/>
              </a:buClr>
              <a:buSzPct val="25000"/>
              <a:buFont typeface="Karla"/>
              <a:buNone/>
            </a:pPr>
            <a:r>
              <a:rPr b="0" i="0" lang="en" sz="1400" u="none" cap="none" strike="noStrike">
                <a:solidFill>
                  <a:srgbClr val="666666"/>
                </a:solidFill>
                <a:latin typeface="Karla"/>
                <a:ea typeface="Karla"/>
                <a:cs typeface="Karla"/>
                <a:sym typeface="Karla"/>
              </a:rPr>
              <a:t>Right Column: Result published in paper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841000" y="638250"/>
            <a:ext cx="6093199" cy="409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CDDC39"/>
                </a:solidFill>
                <a:latin typeface="Montserrat"/>
                <a:ea typeface="Montserrat"/>
                <a:cs typeface="Montserrat"/>
                <a:sym typeface="Montserrat"/>
              </a:rPr>
              <a:t>TASKS ACCOMPLISHED</a:t>
            </a:r>
          </a:p>
        </p:txBody>
      </p:sp>
      <p:sp>
        <p:nvSpPr>
          <p:cNvPr id="168" name="Shape 168"/>
          <p:cNvSpPr txBox="1"/>
          <p:nvPr>
            <p:ph idx="1" type="body"/>
          </p:nvPr>
        </p:nvSpPr>
        <p:spPr>
          <a:xfrm>
            <a:off x="762000" y="1352550"/>
            <a:ext cx="6095950" cy="2255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Successful </a:t>
            </a:r>
            <a:r>
              <a:rPr lang="en" sz="1800"/>
              <a:t>Implementation</a:t>
            </a:r>
            <a:r>
              <a:rPr b="0" i="0" lang="en" sz="1800" u="none" cap="none" strike="noStrike">
                <a:solidFill>
                  <a:srgbClr val="666666"/>
                </a:solidFill>
                <a:latin typeface="Karla"/>
                <a:ea typeface="Karla"/>
                <a:cs typeface="Karla"/>
                <a:sym typeface="Karla"/>
              </a:rPr>
              <a:t> of the model</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Rand, Static, non-static </a:t>
            </a:r>
            <a:r>
              <a:rPr lang="en" sz="1800"/>
              <a:t>variants</a:t>
            </a:r>
            <a:r>
              <a:rPr b="0" i="0" lang="en" sz="1800" u="none" cap="none" strike="noStrike">
                <a:solidFill>
                  <a:srgbClr val="666666"/>
                </a:solidFill>
                <a:latin typeface="Karla"/>
                <a:ea typeface="Karla"/>
                <a:cs typeface="Karla"/>
                <a:sym typeface="Karla"/>
              </a:rPr>
              <a:t> </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Trained and tested on all datasets </a:t>
            </a: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Accuracies are close enough</a:t>
            </a:r>
          </a:p>
          <a:p>
            <a:pPr indent="-228600" lvl="0" marL="457200" marR="0" rtl="0" algn="l">
              <a:lnSpc>
                <a:spcPct val="100000"/>
              </a:lnSpc>
              <a:spcBef>
                <a:spcPts val="0"/>
              </a:spcBef>
              <a:spcAft>
                <a:spcPts val="0"/>
              </a:spcAft>
              <a:buClr>
                <a:srgbClr val="666666"/>
              </a:buClr>
              <a:buSzPct val="100000"/>
              <a:buFont typeface="Karla"/>
              <a:buNone/>
            </a:pPr>
            <a:r>
              <a:t/>
            </a:r>
            <a:endParaRPr b="0" i="0" sz="18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Multichannel was not Implemented as initially it introduced lots of errors to the code, then Sir said I can leave it.</a:t>
            </a:r>
          </a:p>
          <a:p>
            <a:pPr indent="-228600" lvl="0" marL="457200" marR="0" rtl="0" algn="l">
              <a:lnSpc>
                <a:spcPct val="100000"/>
              </a:lnSpc>
              <a:spcBef>
                <a:spcPts val="0"/>
              </a:spcBef>
              <a:spcAft>
                <a:spcPts val="0"/>
              </a:spcAft>
              <a:buClr>
                <a:srgbClr val="666666"/>
              </a:buClr>
              <a:buSzPct val="100000"/>
              <a:buFont typeface="Karla"/>
              <a:buNone/>
            </a:pPr>
            <a:r>
              <a:t/>
            </a:r>
            <a:endParaRPr b="0" i="0" sz="18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None/>
            </a:pPr>
            <a:r>
              <a:t/>
            </a:r>
            <a:endParaRPr b="0" i="0" sz="18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None/>
            </a:pPr>
            <a:r>
              <a:t/>
            </a:r>
            <a:endParaRPr b="0" i="0" sz="1800" u="none" cap="none" strike="noStrike">
              <a:solidFill>
                <a:srgbClr val="666666"/>
              </a:solidFill>
              <a:latin typeface="Karla"/>
              <a:ea typeface="Karla"/>
              <a:cs typeface="Karla"/>
              <a:sym typeface="Karl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172" name="Shape 172"/>
        <p:cNvGrpSpPr/>
        <p:nvPr/>
      </p:nvGrpSpPr>
      <p:grpSpPr>
        <a:xfrm>
          <a:off x="0" y="0"/>
          <a:ext cx="0" cy="0"/>
          <a:chOff x="0" y="0"/>
          <a:chExt cx="0" cy="0"/>
        </a:xfrm>
      </p:grpSpPr>
      <p:sp>
        <p:nvSpPr>
          <p:cNvPr id="173" name="Shape 173"/>
          <p:cNvSpPr txBox="1"/>
          <p:nvPr>
            <p:ph idx="4294967295" type="ctrTitle"/>
          </p:nvPr>
        </p:nvSpPr>
        <p:spPr>
          <a:xfrm>
            <a:off x="685800" y="1964350"/>
            <a:ext cx="4531499" cy="1159798"/>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3600" u="none" cap="none" strike="noStrike">
                <a:solidFill>
                  <a:srgbClr val="FF5722"/>
                </a:solidFill>
                <a:latin typeface="Montserrat"/>
                <a:ea typeface="Montserrat"/>
                <a:cs typeface="Montserrat"/>
                <a:sym typeface="Montserrat"/>
              </a:rPr>
              <a:t>THANKS!</a:t>
            </a:r>
          </a:p>
        </p:txBody>
      </p:sp>
      <p:sp>
        <p:nvSpPr>
          <p:cNvPr id="174" name="Shape 174"/>
          <p:cNvSpPr txBox="1"/>
          <p:nvPr>
            <p:ph idx="4294967295" type="subTitle"/>
          </p:nvPr>
        </p:nvSpPr>
        <p:spPr>
          <a:xfrm>
            <a:off x="685800" y="3163925"/>
            <a:ext cx="4531499" cy="7847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Karla"/>
              <a:buNone/>
            </a:pPr>
            <a:r>
              <a:rPr b="0" i="0" lang="en" sz="3600" u="none" cap="none" strike="noStrike">
                <a:solidFill>
                  <a:srgbClr val="666666"/>
                </a:solidFill>
                <a:latin typeface="Karla"/>
                <a:ea typeface="Karla"/>
                <a:cs typeface="Karla"/>
                <a:sym typeface="Karla"/>
              </a:rPr>
              <a:t>Any questions?</a:t>
            </a:r>
          </a:p>
        </p:txBody>
      </p:sp>
      <p:sp>
        <p:nvSpPr>
          <p:cNvPr id="175" name="Shape 175"/>
          <p:cNvSpPr txBox="1"/>
          <p:nvPr>
            <p:ph idx="4294967295" type="body"/>
          </p:nvPr>
        </p:nvSpPr>
        <p:spPr>
          <a:xfrm>
            <a:off x="685800" y="3836000"/>
            <a:ext cx="6575999" cy="1007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Karla"/>
              <a:buNone/>
            </a:pPr>
            <a:r>
              <a:t/>
            </a:r>
            <a:endParaRPr b="0" i="0" sz="2000" u="none" cap="none" strike="noStrike">
              <a:solidFill>
                <a:srgbClr val="666666"/>
              </a:solidFill>
              <a:latin typeface="Karla"/>
              <a:ea typeface="Karla"/>
              <a:cs typeface="Karla"/>
              <a:sym typeface="Karla"/>
            </a:endParaRPr>
          </a:p>
        </p:txBody>
      </p:sp>
      <p:grpSp>
        <p:nvGrpSpPr>
          <p:cNvPr id="176" name="Shape 176"/>
          <p:cNvGrpSpPr/>
          <p:nvPr/>
        </p:nvGrpSpPr>
        <p:grpSpPr>
          <a:xfrm>
            <a:off x="785303" y="1555465"/>
            <a:ext cx="462631" cy="462631"/>
            <a:chOff x="1278900" y="2333250"/>
            <a:chExt cx="381174" cy="381174"/>
          </a:xfrm>
        </p:grpSpPr>
        <p:sp>
          <p:nvSpPr>
            <p:cNvPr id="177" name="Shape 177"/>
            <p:cNvSpPr/>
            <p:nvPr/>
          </p:nvSpPr>
          <p:spPr>
            <a:xfrm>
              <a:off x="1278900" y="2333250"/>
              <a:ext cx="381174" cy="381174"/>
            </a:xfrm>
            <a:custGeom>
              <a:pathLst>
                <a:path extrusionOk="0" fill="none" h="120000" w="120000">
                  <a:moveTo>
                    <a:pt x="59996" y="0"/>
                  </a:moveTo>
                  <a:lnTo>
                    <a:pt x="59996" y="0"/>
                  </a:lnTo>
                  <a:lnTo>
                    <a:pt x="56926" y="0"/>
                  </a:lnTo>
                  <a:lnTo>
                    <a:pt x="53865" y="385"/>
                  </a:lnTo>
                  <a:lnTo>
                    <a:pt x="50795" y="771"/>
                  </a:lnTo>
                  <a:lnTo>
                    <a:pt x="47922" y="1156"/>
                  </a:lnTo>
                  <a:lnTo>
                    <a:pt x="45042" y="1920"/>
                  </a:lnTo>
                  <a:lnTo>
                    <a:pt x="42169" y="2683"/>
                  </a:lnTo>
                  <a:lnTo>
                    <a:pt x="39296" y="3643"/>
                  </a:lnTo>
                  <a:lnTo>
                    <a:pt x="36613" y="4793"/>
                  </a:lnTo>
                  <a:lnTo>
                    <a:pt x="33929" y="5942"/>
                  </a:lnTo>
                  <a:lnTo>
                    <a:pt x="31434" y="7287"/>
                  </a:lnTo>
                  <a:lnTo>
                    <a:pt x="28947" y="8625"/>
                  </a:lnTo>
                  <a:lnTo>
                    <a:pt x="26452" y="10160"/>
                  </a:lnTo>
                  <a:lnTo>
                    <a:pt x="24154" y="11884"/>
                  </a:lnTo>
                  <a:lnTo>
                    <a:pt x="21856" y="13615"/>
                  </a:lnTo>
                  <a:lnTo>
                    <a:pt x="19746" y="15528"/>
                  </a:lnTo>
                  <a:lnTo>
                    <a:pt x="17637" y="17637"/>
                  </a:lnTo>
                  <a:lnTo>
                    <a:pt x="15528" y="19746"/>
                  </a:lnTo>
                  <a:lnTo>
                    <a:pt x="13607" y="21856"/>
                  </a:lnTo>
                  <a:lnTo>
                    <a:pt x="11884" y="24154"/>
                  </a:lnTo>
                  <a:lnTo>
                    <a:pt x="10160" y="26452"/>
                  </a:lnTo>
                  <a:lnTo>
                    <a:pt x="8625" y="28947"/>
                  </a:lnTo>
                  <a:lnTo>
                    <a:pt x="7287" y="31442"/>
                  </a:lnTo>
                  <a:lnTo>
                    <a:pt x="5942" y="33929"/>
                  </a:lnTo>
                  <a:lnTo>
                    <a:pt x="4793" y="36613"/>
                  </a:lnTo>
                  <a:lnTo>
                    <a:pt x="3643" y="39296"/>
                  </a:lnTo>
                  <a:lnTo>
                    <a:pt x="2683" y="42169"/>
                  </a:lnTo>
                  <a:lnTo>
                    <a:pt x="1920" y="45050"/>
                  </a:lnTo>
                  <a:lnTo>
                    <a:pt x="1149" y="47922"/>
                  </a:lnTo>
                  <a:lnTo>
                    <a:pt x="763" y="50795"/>
                  </a:lnTo>
                  <a:lnTo>
                    <a:pt x="385" y="53865"/>
                  </a:lnTo>
                  <a:lnTo>
                    <a:pt x="0" y="56934"/>
                  </a:lnTo>
                  <a:lnTo>
                    <a:pt x="0" y="59996"/>
                  </a:lnTo>
                  <a:lnTo>
                    <a:pt x="0" y="59996"/>
                  </a:lnTo>
                  <a:lnTo>
                    <a:pt x="0" y="63065"/>
                  </a:lnTo>
                  <a:lnTo>
                    <a:pt x="385" y="66134"/>
                  </a:lnTo>
                  <a:lnTo>
                    <a:pt x="763" y="69204"/>
                  </a:lnTo>
                  <a:lnTo>
                    <a:pt x="1149" y="72077"/>
                  </a:lnTo>
                  <a:lnTo>
                    <a:pt x="1920" y="74949"/>
                  </a:lnTo>
                  <a:lnTo>
                    <a:pt x="2683" y="77830"/>
                  </a:lnTo>
                  <a:lnTo>
                    <a:pt x="3643" y="80703"/>
                  </a:lnTo>
                  <a:lnTo>
                    <a:pt x="4793" y="83386"/>
                  </a:lnTo>
                  <a:lnTo>
                    <a:pt x="5942" y="86070"/>
                  </a:lnTo>
                  <a:lnTo>
                    <a:pt x="7287" y="88557"/>
                  </a:lnTo>
                  <a:lnTo>
                    <a:pt x="8625" y="91052"/>
                  </a:lnTo>
                  <a:lnTo>
                    <a:pt x="10160" y="93547"/>
                  </a:lnTo>
                  <a:lnTo>
                    <a:pt x="11884" y="95845"/>
                  </a:lnTo>
                  <a:lnTo>
                    <a:pt x="13607" y="98143"/>
                  </a:lnTo>
                  <a:lnTo>
                    <a:pt x="15528" y="100253"/>
                  </a:lnTo>
                  <a:lnTo>
                    <a:pt x="17637" y="102362"/>
                  </a:lnTo>
                  <a:lnTo>
                    <a:pt x="19746" y="104471"/>
                  </a:lnTo>
                  <a:lnTo>
                    <a:pt x="21856" y="106384"/>
                  </a:lnTo>
                  <a:lnTo>
                    <a:pt x="24154" y="108115"/>
                  </a:lnTo>
                  <a:lnTo>
                    <a:pt x="26452" y="109839"/>
                  </a:lnTo>
                  <a:lnTo>
                    <a:pt x="28947" y="111374"/>
                  </a:lnTo>
                  <a:lnTo>
                    <a:pt x="31434" y="112712"/>
                  </a:lnTo>
                  <a:lnTo>
                    <a:pt x="33929" y="114057"/>
                  </a:lnTo>
                  <a:lnTo>
                    <a:pt x="36613" y="115206"/>
                  </a:lnTo>
                  <a:lnTo>
                    <a:pt x="39296" y="116356"/>
                  </a:lnTo>
                  <a:lnTo>
                    <a:pt x="42169" y="117316"/>
                  </a:lnTo>
                  <a:lnTo>
                    <a:pt x="45042" y="118079"/>
                  </a:lnTo>
                  <a:lnTo>
                    <a:pt x="47922" y="118843"/>
                  </a:lnTo>
                  <a:lnTo>
                    <a:pt x="50795" y="119228"/>
                  </a:lnTo>
                  <a:lnTo>
                    <a:pt x="53865" y="119614"/>
                  </a:lnTo>
                  <a:lnTo>
                    <a:pt x="56926" y="120000"/>
                  </a:lnTo>
                  <a:lnTo>
                    <a:pt x="59996" y="120000"/>
                  </a:lnTo>
                  <a:lnTo>
                    <a:pt x="59996" y="120000"/>
                  </a:lnTo>
                  <a:lnTo>
                    <a:pt x="63065" y="120000"/>
                  </a:lnTo>
                  <a:lnTo>
                    <a:pt x="66134" y="119614"/>
                  </a:lnTo>
                  <a:lnTo>
                    <a:pt x="69196" y="119228"/>
                  </a:lnTo>
                  <a:lnTo>
                    <a:pt x="72077" y="118843"/>
                  </a:lnTo>
                  <a:lnTo>
                    <a:pt x="74949" y="118079"/>
                  </a:lnTo>
                  <a:lnTo>
                    <a:pt x="77822" y="117316"/>
                  </a:lnTo>
                  <a:lnTo>
                    <a:pt x="80695" y="116356"/>
                  </a:lnTo>
                  <a:lnTo>
                    <a:pt x="83379" y="115206"/>
                  </a:lnTo>
                  <a:lnTo>
                    <a:pt x="86062" y="114057"/>
                  </a:lnTo>
                  <a:lnTo>
                    <a:pt x="88557" y="112712"/>
                  </a:lnTo>
                  <a:lnTo>
                    <a:pt x="91052" y="111374"/>
                  </a:lnTo>
                  <a:lnTo>
                    <a:pt x="93539" y="109839"/>
                  </a:lnTo>
                  <a:lnTo>
                    <a:pt x="95845" y="108115"/>
                  </a:lnTo>
                  <a:lnTo>
                    <a:pt x="98143" y="106384"/>
                  </a:lnTo>
                  <a:lnTo>
                    <a:pt x="100253" y="104471"/>
                  </a:lnTo>
                  <a:lnTo>
                    <a:pt x="102362" y="102362"/>
                  </a:lnTo>
                  <a:lnTo>
                    <a:pt x="104463" y="100253"/>
                  </a:lnTo>
                  <a:lnTo>
                    <a:pt x="106384" y="98143"/>
                  </a:lnTo>
                  <a:lnTo>
                    <a:pt x="108107" y="95845"/>
                  </a:lnTo>
                  <a:lnTo>
                    <a:pt x="109831" y="93547"/>
                  </a:lnTo>
                  <a:lnTo>
                    <a:pt x="111366" y="91052"/>
                  </a:lnTo>
                  <a:lnTo>
                    <a:pt x="112712" y="88557"/>
                  </a:lnTo>
                  <a:lnTo>
                    <a:pt x="114049" y="86070"/>
                  </a:lnTo>
                  <a:lnTo>
                    <a:pt x="115199" y="83386"/>
                  </a:lnTo>
                  <a:lnTo>
                    <a:pt x="116348" y="80703"/>
                  </a:lnTo>
                  <a:lnTo>
                    <a:pt x="117308" y="77830"/>
                  </a:lnTo>
                  <a:lnTo>
                    <a:pt x="118079" y="74949"/>
                  </a:lnTo>
                  <a:lnTo>
                    <a:pt x="118843" y="72077"/>
                  </a:lnTo>
                  <a:lnTo>
                    <a:pt x="119228" y="69204"/>
                  </a:lnTo>
                  <a:lnTo>
                    <a:pt x="119614" y="66134"/>
                  </a:lnTo>
                  <a:lnTo>
                    <a:pt x="119992" y="63065"/>
                  </a:lnTo>
                  <a:lnTo>
                    <a:pt x="119992" y="59996"/>
                  </a:lnTo>
                  <a:lnTo>
                    <a:pt x="119992" y="59996"/>
                  </a:lnTo>
                  <a:lnTo>
                    <a:pt x="119992" y="56934"/>
                  </a:lnTo>
                  <a:lnTo>
                    <a:pt x="119614" y="53865"/>
                  </a:lnTo>
                  <a:lnTo>
                    <a:pt x="119228" y="50795"/>
                  </a:lnTo>
                  <a:lnTo>
                    <a:pt x="118843" y="47922"/>
                  </a:lnTo>
                  <a:lnTo>
                    <a:pt x="118079" y="45050"/>
                  </a:lnTo>
                  <a:lnTo>
                    <a:pt x="117308" y="42169"/>
                  </a:lnTo>
                  <a:lnTo>
                    <a:pt x="116348" y="39296"/>
                  </a:lnTo>
                  <a:lnTo>
                    <a:pt x="115199" y="36613"/>
                  </a:lnTo>
                  <a:lnTo>
                    <a:pt x="114049" y="33929"/>
                  </a:lnTo>
                  <a:lnTo>
                    <a:pt x="112712" y="31442"/>
                  </a:lnTo>
                  <a:lnTo>
                    <a:pt x="111366" y="28947"/>
                  </a:lnTo>
                  <a:lnTo>
                    <a:pt x="109831" y="26452"/>
                  </a:lnTo>
                  <a:lnTo>
                    <a:pt x="108107" y="24154"/>
                  </a:lnTo>
                  <a:lnTo>
                    <a:pt x="106384" y="21856"/>
                  </a:lnTo>
                  <a:lnTo>
                    <a:pt x="104463" y="19746"/>
                  </a:lnTo>
                  <a:lnTo>
                    <a:pt x="102362" y="17637"/>
                  </a:lnTo>
                  <a:lnTo>
                    <a:pt x="100253" y="15528"/>
                  </a:lnTo>
                  <a:lnTo>
                    <a:pt x="98143" y="13615"/>
                  </a:lnTo>
                  <a:lnTo>
                    <a:pt x="95845" y="11884"/>
                  </a:lnTo>
                  <a:lnTo>
                    <a:pt x="93539" y="10160"/>
                  </a:lnTo>
                  <a:lnTo>
                    <a:pt x="91052" y="8625"/>
                  </a:lnTo>
                  <a:lnTo>
                    <a:pt x="88557" y="7287"/>
                  </a:lnTo>
                  <a:lnTo>
                    <a:pt x="86062" y="5942"/>
                  </a:lnTo>
                  <a:lnTo>
                    <a:pt x="83379" y="4793"/>
                  </a:lnTo>
                  <a:lnTo>
                    <a:pt x="80695" y="3643"/>
                  </a:lnTo>
                  <a:lnTo>
                    <a:pt x="77822" y="2683"/>
                  </a:lnTo>
                  <a:lnTo>
                    <a:pt x="74949" y="1920"/>
                  </a:lnTo>
                  <a:lnTo>
                    <a:pt x="72077" y="1156"/>
                  </a:lnTo>
                  <a:lnTo>
                    <a:pt x="69196" y="771"/>
                  </a:lnTo>
                  <a:lnTo>
                    <a:pt x="66134" y="385"/>
                  </a:lnTo>
                  <a:lnTo>
                    <a:pt x="63065" y="0"/>
                  </a:lnTo>
                  <a:lnTo>
                    <a:pt x="59996" y="0"/>
                  </a:lnTo>
                  <a:lnTo>
                    <a:pt x="59996"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p:nvPr/>
          </p:nvSpPr>
          <p:spPr>
            <a:xfrm>
              <a:off x="1525475" y="2503125"/>
              <a:ext cx="43874" cy="47524"/>
            </a:xfrm>
            <a:custGeom>
              <a:pathLst>
                <a:path extrusionOk="0" fill="none" h="120000" w="120000">
                  <a:moveTo>
                    <a:pt x="60034" y="0"/>
                  </a:moveTo>
                  <a:lnTo>
                    <a:pt x="60034" y="0"/>
                  </a:lnTo>
                  <a:lnTo>
                    <a:pt x="71658" y="1578"/>
                  </a:lnTo>
                  <a:lnTo>
                    <a:pt x="83350" y="4608"/>
                  </a:lnTo>
                  <a:lnTo>
                    <a:pt x="93333" y="10794"/>
                  </a:lnTo>
                  <a:lnTo>
                    <a:pt x="103316" y="16917"/>
                  </a:lnTo>
                  <a:lnTo>
                    <a:pt x="109948" y="26133"/>
                  </a:lnTo>
                  <a:lnTo>
                    <a:pt x="114940" y="36927"/>
                  </a:lnTo>
                  <a:lnTo>
                    <a:pt x="118290" y="47659"/>
                  </a:lnTo>
                  <a:lnTo>
                    <a:pt x="119931" y="59968"/>
                  </a:lnTo>
                  <a:lnTo>
                    <a:pt x="119931" y="59968"/>
                  </a:lnTo>
                  <a:lnTo>
                    <a:pt x="118290" y="72277"/>
                  </a:lnTo>
                  <a:lnTo>
                    <a:pt x="114940" y="83072"/>
                  </a:lnTo>
                  <a:lnTo>
                    <a:pt x="109948" y="93803"/>
                  </a:lnTo>
                  <a:lnTo>
                    <a:pt x="103316" y="103019"/>
                  </a:lnTo>
                  <a:lnTo>
                    <a:pt x="93333" y="109205"/>
                  </a:lnTo>
                  <a:lnTo>
                    <a:pt x="83350" y="115328"/>
                  </a:lnTo>
                  <a:lnTo>
                    <a:pt x="71658" y="118421"/>
                  </a:lnTo>
                  <a:lnTo>
                    <a:pt x="60034" y="119936"/>
                  </a:lnTo>
                  <a:lnTo>
                    <a:pt x="60034" y="119936"/>
                  </a:lnTo>
                  <a:lnTo>
                    <a:pt x="48341" y="118421"/>
                  </a:lnTo>
                  <a:lnTo>
                    <a:pt x="36717" y="115328"/>
                  </a:lnTo>
                  <a:lnTo>
                    <a:pt x="26666" y="109205"/>
                  </a:lnTo>
                  <a:lnTo>
                    <a:pt x="16683" y="103019"/>
                  </a:lnTo>
                  <a:lnTo>
                    <a:pt x="10051" y="93803"/>
                  </a:lnTo>
                  <a:lnTo>
                    <a:pt x="5059" y="83072"/>
                  </a:lnTo>
                  <a:lnTo>
                    <a:pt x="1709" y="72277"/>
                  </a:lnTo>
                  <a:lnTo>
                    <a:pt x="68" y="59968"/>
                  </a:lnTo>
                  <a:lnTo>
                    <a:pt x="68" y="59968"/>
                  </a:lnTo>
                  <a:lnTo>
                    <a:pt x="1709" y="47659"/>
                  </a:lnTo>
                  <a:lnTo>
                    <a:pt x="5059" y="36927"/>
                  </a:lnTo>
                  <a:lnTo>
                    <a:pt x="10051" y="26133"/>
                  </a:lnTo>
                  <a:lnTo>
                    <a:pt x="16683" y="16917"/>
                  </a:lnTo>
                  <a:lnTo>
                    <a:pt x="26666" y="10794"/>
                  </a:lnTo>
                  <a:lnTo>
                    <a:pt x="36717" y="4608"/>
                  </a:lnTo>
                  <a:lnTo>
                    <a:pt x="48341" y="1578"/>
                  </a:lnTo>
                  <a:lnTo>
                    <a:pt x="60034" y="0"/>
                  </a:lnTo>
                  <a:lnTo>
                    <a:pt x="60034"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9" name="Shape 179"/>
            <p:cNvSpPr/>
            <p:nvPr/>
          </p:nvSpPr>
          <p:spPr>
            <a:xfrm>
              <a:off x="1369600" y="2503125"/>
              <a:ext cx="43874" cy="47524"/>
            </a:xfrm>
            <a:custGeom>
              <a:pathLst>
                <a:path extrusionOk="0" fill="none" h="120000" w="120000">
                  <a:moveTo>
                    <a:pt x="60034" y="0"/>
                  </a:moveTo>
                  <a:lnTo>
                    <a:pt x="60034" y="0"/>
                  </a:lnTo>
                  <a:lnTo>
                    <a:pt x="71658" y="1578"/>
                  </a:lnTo>
                  <a:lnTo>
                    <a:pt x="83350" y="4608"/>
                  </a:lnTo>
                  <a:lnTo>
                    <a:pt x="93333" y="10794"/>
                  </a:lnTo>
                  <a:lnTo>
                    <a:pt x="103316" y="16917"/>
                  </a:lnTo>
                  <a:lnTo>
                    <a:pt x="109948" y="26133"/>
                  </a:lnTo>
                  <a:lnTo>
                    <a:pt x="114940" y="36927"/>
                  </a:lnTo>
                  <a:lnTo>
                    <a:pt x="118290" y="47659"/>
                  </a:lnTo>
                  <a:lnTo>
                    <a:pt x="119931" y="59968"/>
                  </a:lnTo>
                  <a:lnTo>
                    <a:pt x="119931" y="59968"/>
                  </a:lnTo>
                  <a:lnTo>
                    <a:pt x="118290" y="72277"/>
                  </a:lnTo>
                  <a:lnTo>
                    <a:pt x="114940" y="83072"/>
                  </a:lnTo>
                  <a:lnTo>
                    <a:pt x="109948" y="93803"/>
                  </a:lnTo>
                  <a:lnTo>
                    <a:pt x="103316" y="103019"/>
                  </a:lnTo>
                  <a:lnTo>
                    <a:pt x="93333" y="109205"/>
                  </a:lnTo>
                  <a:lnTo>
                    <a:pt x="83350" y="115328"/>
                  </a:lnTo>
                  <a:lnTo>
                    <a:pt x="71658" y="118421"/>
                  </a:lnTo>
                  <a:lnTo>
                    <a:pt x="60034" y="119936"/>
                  </a:lnTo>
                  <a:lnTo>
                    <a:pt x="60034" y="119936"/>
                  </a:lnTo>
                  <a:lnTo>
                    <a:pt x="48341" y="118421"/>
                  </a:lnTo>
                  <a:lnTo>
                    <a:pt x="36717" y="115328"/>
                  </a:lnTo>
                  <a:lnTo>
                    <a:pt x="26735" y="109205"/>
                  </a:lnTo>
                  <a:lnTo>
                    <a:pt x="16683" y="103019"/>
                  </a:lnTo>
                  <a:lnTo>
                    <a:pt x="10051" y="93803"/>
                  </a:lnTo>
                  <a:lnTo>
                    <a:pt x="5059" y="83072"/>
                  </a:lnTo>
                  <a:lnTo>
                    <a:pt x="1709" y="72277"/>
                  </a:lnTo>
                  <a:lnTo>
                    <a:pt x="68" y="59968"/>
                  </a:lnTo>
                  <a:lnTo>
                    <a:pt x="68" y="59968"/>
                  </a:lnTo>
                  <a:lnTo>
                    <a:pt x="1709" y="47659"/>
                  </a:lnTo>
                  <a:lnTo>
                    <a:pt x="5059" y="36927"/>
                  </a:lnTo>
                  <a:lnTo>
                    <a:pt x="10051" y="26133"/>
                  </a:lnTo>
                  <a:lnTo>
                    <a:pt x="16683" y="16917"/>
                  </a:lnTo>
                  <a:lnTo>
                    <a:pt x="26735" y="10794"/>
                  </a:lnTo>
                  <a:lnTo>
                    <a:pt x="36717" y="4608"/>
                  </a:lnTo>
                  <a:lnTo>
                    <a:pt x="48341" y="1578"/>
                  </a:lnTo>
                  <a:lnTo>
                    <a:pt x="60034" y="0"/>
                  </a:lnTo>
                  <a:lnTo>
                    <a:pt x="60034"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a:off x="1369600" y="2604200"/>
              <a:ext cx="199750" cy="40825"/>
            </a:xfrm>
            <a:custGeom>
              <a:pathLst>
                <a:path extrusionOk="0" fill="none" h="120000" w="120000">
                  <a:moveTo>
                    <a:pt x="119984" y="0"/>
                  </a:moveTo>
                  <a:lnTo>
                    <a:pt x="119984" y="0"/>
                  </a:lnTo>
                  <a:lnTo>
                    <a:pt x="113767" y="26895"/>
                  </a:lnTo>
                  <a:lnTo>
                    <a:pt x="107188" y="51953"/>
                  </a:lnTo>
                  <a:lnTo>
                    <a:pt x="99874" y="71647"/>
                  </a:lnTo>
                  <a:lnTo>
                    <a:pt x="92560" y="89503"/>
                  </a:lnTo>
                  <a:lnTo>
                    <a:pt x="84510" y="102069"/>
                  </a:lnTo>
                  <a:lnTo>
                    <a:pt x="76821" y="112798"/>
                  </a:lnTo>
                  <a:lnTo>
                    <a:pt x="68410" y="118162"/>
                  </a:lnTo>
                  <a:lnTo>
                    <a:pt x="60000" y="119926"/>
                  </a:lnTo>
                  <a:lnTo>
                    <a:pt x="60000" y="119926"/>
                  </a:lnTo>
                  <a:lnTo>
                    <a:pt x="51589" y="118162"/>
                  </a:lnTo>
                  <a:lnTo>
                    <a:pt x="43178" y="112798"/>
                  </a:lnTo>
                  <a:lnTo>
                    <a:pt x="35489" y="102069"/>
                  </a:lnTo>
                  <a:lnTo>
                    <a:pt x="27454" y="89503"/>
                  </a:lnTo>
                  <a:lnTo>
                    <a:pt x="20125" y="71647"/>
                  </a:lnTo>
                  <a:lnTo>
                    <a:pt x="12811" y="51953"/>
                  </a:lnTo>
                  <a:lnTo>
                    <a:pt x="6232" y="26895"/>
                  </a:lnTo>
                  <a:lnTo>
                    <a:pt x="15"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838350" y="893500"/>
            <a:ext cx="6248250" cy="4856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FF5722"/>
                </a:solidFill>
                <a:latin typeface="Montserrat"/>
                <a:ea typeface="Montserrat"/>
                <a:cs typeface="Montserrat"/>
                <a:sym typeface="Montserrat"/>
              </a:rPr>
              <a:t>TOPICS COVERED</a:t>
            </a:r>
            <a:r>
              <a:rPr b="1" i="0" lang="en" sz="2200" u="none" cap="none" strike="noStrike">
                <a:solidFill>
                  <a:srgbClr val="999999"/>
                </a:solidFill>
                <a:latin typeface="Montserrat"/>
                <a:ea typeface="Montserrat"/>
                <a:cs typeface="Montserrat"/>
                <a:sym typeface="Montserrat"/>
              </a:rPr>
              <a:t> IN THIS PRESENTATION</a:t>
            </a:r>
          </a:p>
        </p:txBody>
      </p:sp>
      <p:sp>
        <p:nvSpPr>
          <p:cNvPr id="38" name="Shape 38"/>
          <p:cNvSpPr txBox="1"/>
          <p:nvPr>
            <p:ph idx="1" type="body"/>
          </p:nvPr>
        </p:nvSpPr>
        <p:spPr>
          <a:xfrm>
            <a:off x="838250" y="1504950"/>
            <a:ext cx="5324100" cy="2255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Description of the Model</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Model Variations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Breakdown Into Major Tasks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Implementation Steps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Challenges Faced</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Comparison of Results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Tasks Accomplished</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p:txBody>
      </p:sp>
      <p:grpSp>
        <p:nvGrpSpPr>
          <p:cNvPr id="39" name="Shape 39"/>
          <p:cNvGrpSpPr/>
          <p:nvPr/>
        </p:nvGrpSpPr>
        <p:grpSpPr>
          <a:xfrm>
            <a:off x="301520" y="869241"/>
            <a:ext cx="457189" cy="457118"/>
            <a:chOff x="1923675" y="1633650"/>
            <a:chExt cx="435999" cy="435975"/>
          </a:xfrm>
        </p:grpSpPr>
        <p:sp>
          <p:nvSpPr>
            <p:cNvPr id="40" name="Shape 40"/>
            <p:cNvSpPr/>
            <p:nvPr/>
          </p:nvSpPr>
          <p:spPr>
            <a:xfrm>
              <a:off x="2209250" y="1633650"/>
              <a:ext cx="150424" cy="150424"/>
            </a:xfrm>
            <a:custGeom>
              <a:pathLst>
                <a:path extrusionOk="0" fill="none" h="120000" w="120000">
                  <a:moveTo>
                    <a:pt x="116589" y="71896"/>
                  </a:moveTo>
                  <a:lnTo>
                    <a:pt x="48103" y="3410"/>
                  </a:lnTo>
                  <a:lnTo>
                    <a:pt x="48103" y="3410"/>
                  </a:lnTo>
                  <a:lnTo>
                    <a:pt x="46149" y="1954"/>
                  </a:lnTo>
                  <a:lnTo>
                    <a:pt x="44214" y="977"/>
                  </a:lnTo>
                  <a:lnTo>
                    <a:pt x="41781" y="498"/>
                  </a:lnTo>
                  <a:lnTo>
                    <a:pt x="39827" y="19"/>
                  </a:lnTo>
                  <a:lnTo>
                    <a:pt x="37413" y="498"/>
                  </a:lnTo>
                  <a:lnTo>
                    <a:pt x="35459" y="977"/>
                  </a:lnTo>
                  <a:lnTo>
                    <a:pt x="33525" y="1954"/>
                  </a:lnTo>
                  <a:lnTo>
                    <a:pt x="31570" y="3410"/>
                  </a:lnTo>
                  <a:lnTo>
                    <a:pt x="0" y="35459"/>
                  </a:lnTo>
                  <a:lnTo>
                    <a:pt x="84520" y="119980"/>
                  </a:lnTo>
                  <a:lnTo>
                    <a:pt x="116589" y="88409"/>
                  </a:lnTo>
                  <a:lnTo>
                    <a:pt x="116589" y="88409"/>
                  </a:lnTo>
                  <a:lnTo>
                    <a:pt x="118045" y="86474"/>
                  </a:lnTo>
                  <a:lnTo>
                    <a:pt x="119002" y="84520"/>
                  </a:lnTo>
                  <a:lnTo>
                    <a:pt x="119501" y="82586"/>
                  </a:lnTo>
                  <a:lnTo>
                    <a:pt x="119980" y="80152"/>
                  </a:lnTo>
                  <a:lnTo>
                    <a:pt x="119501" y="78218"/>
                  </a:lnTo>
                  <a:lnTo>
                    <a:pt x="119002" y="75785"/>
                  </a:lnTo>
                  <a:lnTo>
                    <a:pt x="118045" y="73850"/>
                  </a:lnTo>
                  <a:lnTo>
                    <a:pt x="116589" y="71896"/>
                  </a:lnTo>
                  <a:lnTo>
                    <a:pt x="116589" y="71896"/>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a:off x="2019900" y="1757250"/>
              <a:ext cx="261824" cy="261850"/>
            </a:xfrm>
            <a:custGeom>
              <a:pathLst>
                <a:path extrusionOk="0" fill="none" h="120000" w="120000">
                  <a:moveTo>
                    <a:pt x="120000" y="11"/>
                  </a:moveTo>
                  <a:lnTo>
                    <a:pt x="0" y="119988"/>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1923675" y="1681150"/>
              <a:ext cx="388500" cy="388475"/>
            </a:xfrm>
            <a:custGeom>
              <a:pathLst>
                <a:path extrusionOk="0" fill="none" h="120000" w="120000">
                  <a:moveTo>
                    <a:pt x="87081" y="0"/>
                  </a:moveTo>
                  <a:lnTo>
                    <a:pt x="5837" y="81441"/>
                  </a:lnTo>
                  <a:lnTo>
                    <a:pt x="5837" y="81441"/>
                  </a:lnTo>
                  <a:lnTo>
                    <a:pt x="5274" y="82005"/>
                  </a:lnTo>
                  <a:lnTo>
                    <a:pt x="4895" y="82569"/>
                  </a:lnTo>
                  <a:lnTo>
                    <a:pt x="4710" y="83132"/>
                  </a:lnTo>
                  <a:lnTo>
                    <a:pt x="4517" y="83889"/>
                  </a:lnTo>
                  <a:lnTo>
                    <a:pt x="7" y="114918"/>
                  </a:lnTo>
                  <a:lnTo>
                    <a:pt x="7" y="114918"/>
                  </a:lnTo>
                  <a:lnTo>
                    <a:pt x="7" y="115860"/>
                  </a:lnTo>
                  <a:lnTo>
                    <a:pt x="193" y="116988"/>
                  </a:lnTo>
                  <a:lnTo>
                    <a:pt x="756" y="117930"/>
                  </a:lnTo>
                  <a:lnTo>
                    <a:pt x="1320" y="118679"/>
                  </a:lnTo>
                  <a:lnTo>
                    <a:pt x="1320" y="118679"/>
                  </a:lnTo>
                  <a:lnTo>
                    <a:pt x="2077" y="119243"/>
                  </a:lnTo>
                  <a:lnTo>
                    <a:pt x="2826" y="119621"/>
                  </a:lnTo>
                  <a:lnTo>
                    <a:pt x="3583" y="119806"/>
                  </a:lnTo>
                  <a:lnTo>
                    <a:pt x="4517" y="120000"/>
                  </a:lnTo>
                  <a:lnTo>
                    <a:pt x="4517" y="120000"/>
                  </a:lnTo>
                  <a:lnTo>
                    <a:pt x="5088" y="120000"/>
                  </a:lnTo>
                  <a:lnTo>
                    <a:pt x="36115" y="115482"/>
                  </a:lnTo>
                  <a:lnTo>
                    <a:pt x="36115" y="115482"/>
                  </a:lnTo>
                  <a:lnTo>
                    <a:pt x="37436" y="115103"/>
                  </a:lnTo>
                  <a:lnTo>
                    <a:pt x="38000" y="114733"/>
                  </a:lnTo>
                  <a:lnTo>
                    <a:pt x="38563" y="114169"/>
                  </a:lnTo>
                  <a:lnTo>
                    <a:pt x="119992" y="32913"/>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a:off x="1974225" y="1711575"/>
              <a:ext cx="261824" cy="261850"/>
            </a:xfrm>
            <a:custGeom>
              <a:pathLst>
                <a:path extrusionOk="0" fill="none" h="120000" w="120000">
                  <a:moveTo>
                    <a:pt x="0" y="120000"/>
                  </a:moveTo>
                  <a:lnTo>
                    <a:pt x="120000" y="11"/>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a:off x="1934650" y="2014200"/>
              <a:ext cx="44475" cy="44475"/>
            </a:xfrm>
            <a:custGeom>
              <a:pathLst>
                <a:path extrusionOk="0" fill="none" h="120000" w="120000">
                  <a:moveTo>
                    <a:pt x="119932" y="119932"/>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1944375" y="1947225"/>
              <a:ext cx="101725" cy="101700"/>
            </a:xfrm>
            <a:custGeom>
              <a:pathLst>
                <a:path extrusionOk="0" fill="none" h="120000" w="120000">
                  <a:moveTo>
                    <a:pt x="29" y="1445"/>
                  </a:moveTo>
                  <a:lnTo>
                    <a:pt x="29" y="1445"/>
                  </a:lnTo>
                  <a:lnTo>
                    <a:pt x="737" y="0"/>
                  </a:lnTo>
                  <a:lnTo>
                    <a:pt x="737" y="0"/>
                  </a:lnTo>
                  <a:lnTo>
                    <a:pt x="119970" y="119262"/>
                  </a:lnTo>
                  <a:lnTo>
                    <a:pt x="119970" y="119262"/>
                  </a:lnTo>
                  <a:lnTo>
                    <a:pt x="119970" y="119262"/>
                  </a:lnTo>
                  <a:lnTo>
                    <a:pt x="118554" y="12000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49" name="Shape 49"/>
        <p:cNvGrpSpPr/>
        <p:nvPr/>
      </p:nvGrpSpPr>
      <p:grpSpPr>
        <a:xfrm>
          <a:off x="0" y="0"/>
          <a:ext cx="0" cy="0"/>
          <a:chOff x="0" y="0"/>
          <a:chExt cx="0" cy="0"/>
        </a:xfrm>
      </p:grpSpPr>
      <p:sp>
        <p:nvSpPr>
          <p:cNvPr id="50" name="Shape 50"/>
          <p:cNvSpPr txBox="1"/>
          <p:nvPr>
            <p:ph type="title"/>
          </p:nvPr>
        </p:nvSpPr>
        <p:spPr>
          <a:xfrm>
            <a:off x="841000" y="638250"/>
            <a:ext cx="6093199" cy="409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CDDC39"/>
                </a:solidFill>
                <a:latin typeface="Montserrat"/>
                <a:ea typeface="Montserrat"/>
                <a:cs typeface="Montserrat"/>
                <a:sym typeface="Montserrat"/>
              </a:rPr>
              <a:t>DESCRIPTION </a:t>
            </a:r>
            <a:r>
              <a:rPr b="1" i="0" lang="en" sz="2200" u="none" cap="none" strike="noStrike">
                <a:solidFill>
                  <a:srgbClr val="999999"/>
                </a:solidFill>
                <a:latin typeface="Montserrat"/>
                <a:ea typeface="Montserrat"/>
                <a:cs typeface="Montserrat"/>
                <a:sym typeface="Montserrat"/>
              </a:rPr>
              <a:t>OF THE MODEL</a:t>
            </a:r>
          </a:p>
        </p:txBody>
      </p:sp>
      <p:sp>
        <p:nvSpPr>
          <p:cNvPr id="51" name="Shape 51"/>
          <p:cNvSpPr txBox="1"/>
          <p:nvPr>
            <p:ph idx="1" type="body"/>
          </p:nvPr>
        </p:nvSpPr>
        <p:spPr>
          <a:xfrm>
            <a:off x="790658" y="1123950"/>
            <a:ext cx="6095950" cy="2255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Similar to a Convolutional Neural Network</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Applying Filters of Variable Width</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Filters are 1-D</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Max over time Pooling</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Fully connected Softmax Layer (with Dropout)</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p:txBody>
      </p:sp>
      <p:pic>
        <p:nvPicPr>
          <p:cNvPr descr="C:\Users\user\Pictures\Screenshots\Screenshot (15).png" id="52" name="Shape 52"/>
          <p:cNvPicPr preferRelativeResize="0"/>
          <p:nvPr/>
        </p:nvPicPr>
        <p:blipFill rotWithShape="1">
          <a:blip r:embed="rId3">
            <a:alphaModFix/>
          </a:blip>
          <a:srcRect b="0" l="0" r="0" t="0"/>
          <a:stretch/>
        </p:blipFill>
        <p:spPr>
          <a:xfrm>
            <a:off x="1447800" y="2952750"/>
            <a:ext cx="4724400" cy="19041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838350" y="893500"/>
            <a:ext cx="6248250" cy="4856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FF5722"/>
                </a:solidFill>
                <a:latin typeface="Montserrat"/>
                <a:ea typeface="Montserrat"/>
                <a:cs typeface="Montserrat"/>
                <a:sym typeface="Montserrat"/>
              </a:rPr>
              <a:t>MODEL VARIATIONS</a:t>
            </a:r>
          </a:p>
        </p:txBody>
      </p:sp>
      <p:sp>
        <p:nvSpPr>
          <p:cNvPr id="58" name="Shape 58"/>
          <p:cNvSpPr txBox="1"/>
          <p:nvPr>
            <p:ph idx="1" type="body"/>
          </p:nvPr>
        </p:nvSpPr>
        <p:spPr>
          <a:xfrm>
            <a:off x="838250" y="1504950"/>
            <a:ext cx="6248349" cy="3429000"/>
          </a:xfrm>
          <a:prstGeom prst="rect">
            <a:avLst/>
          </a:prstGeom>
          <a:noFill/>
          <a:ln>
            <a:noFill/>
          </a:ln>
        </p:spPr>
        <p:txBody>
          <a:bodyPr anchorCtr="0" anchor="t" bIns="91425" lIns="91425" rIns="91425" tIns="91425">
            <a:noAutofit/>
          </a:bodyPr>
          <a:lstStyle/>
          <a:p>
            <a:pPr indent="0" lvl="0" marL="228600" marR="0" rtl="0" algn="l">
              <a:lnSpc>
                <a:spcPct val="100000"/>
              </a:lnSpc>
              <a:spcBef>
                <a:spcPts val="0"/>
              </a:spcBef>
              <a:spcAft>
                <a:spcPts val="0"/>
              </a:spcAft>
              <a:buClr>
                <a:srgbClr val="666666"/>
              </a:buClr>
              <a:buSzPct val="25000"/>
              <a:buFont typeface="Karla"/>
              <a:buNone/>
            </a:pPr>
            <a:r>
              <a:rPr b="0" i="0" lang="en" sz="2000" u="none" cap="none" strike="noStrike">
                <a:solidFill>
                  <a:srgbClr val="666666"/>
                </a:solidFill>
                <a:latin typeface="Karla"/>
                <a:ea typeface="Karla"/>
                <a:cs typeface="Karla"/>
                <a:sym typeface="Karla"/>
              </a:rPr>
              <a:t>Word are loaded from Word2Vec</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Static: </a:t>
            </a:r>
            <a:r>
              <a:rPr b="0" i="0" lang="en" sz="1600" u="none" cap="none" strike="noStrike">
                <a:solidFill>
                  <a:srgbClr val="666666"/>
                </a:solidFill>
                <a:latin typeface="Karla"/>
                <a:ea typeface="Karla"/>
                <a:cs typeface="Karla"/>
                <a:sym typeface="Karla"/>
              </a:rPr>
              <a:t>The Loaded Vectors are kept fixed throughout the training</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Non-Static: </a:t>
            </a:r>
            <a:r>
              <a:rPr b="0" i="0" lang="en" sz="1600" u="none" cap="none" strike="noStrike">
                <a:solidFill>
                  <a:srgbClr val="666666"/>
                </a:solidFill>
                <a:latin typeface="Karla"/>
                <a:ea typeface="Karla"/>
                <a:cs typeface="Karla"/>
                <a:sym typeface="Karla"/>
              </a:rPr>
              <a:t>The Loaded Vectors are fine tuned according to the vocabulary of the document</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Random:</a:t>
            </a:r>
            <a:r>
              <a:rPr b="0" i="0" lang="en" sz="1800" u="none" cap="none" strike="noStrike">
                <a:solidFill>
                  <a:srgbClr val="666666"/>
                </a:solidFill>
                <a:latin typeface="Karla"/>
                <a:ea typeface="Karla"/>
                <a:cs typeface="Karla"/>
                <a:sym typeface="Karla"/>
              </a:rPr>
              <a:t> </a:t>
            </a:r>
            <a:r>
              <a:rPr b="0" i="0" lang="en" sz="1600" u="none" cap="none" strike="noStrike">
                <a:solidFill>
                  <a:srgbClr val="666666"/>
                </a:solidFill>
                <a:latin typeface="Karla"/>
                <a:ea typeface="Karla"/>
                <a:cs typeface="Karla"/>
                <a:sym typeface="Karla"/>
              </a:rPr>
              <a:t>Word Vectors are initialised randomly and learned during training</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Multi Channel:</a:t>
            </a:r>
            <a:r>
              <a:rPr b="0" i="0" lang="en" sz="1800" u="none" cap="none" strike="noStrike">
                <a:solidFill>
                  <a:srgbClr val="666666"/>
                </a:solidFill>
                <a:latin typeface="Karla"/>
                <a:ea typeface="Karla"/>
                <a:cs typeface="Karla"/>
                <a:sym typeface="Karla"/>
              </a:rPr>
              <a:t>  </a:t>
            </a:r>
            <a:r>
              <a:rPr b="0" i="0" lang="en" sz="1600" u="none" cap="none" strike="noStrike">
                <a:solidFill>
                  <a:srgbClr val="666666"/>
                </a:solidFill>
                <a:latin typeface="Karla"/>
                <a:ea typeface="Karla"/>
                <a:cs typeface="Karla"/>
                <a:sym typeface="Karla"/>
              </a:rPr>
              <a:t>Two parallel channels are created both initialised by word2vec, one is kept static and the other one is fine tuned. Same filters are applied to both channels and the average value is taken.</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p:txBody>
      </p:sp>
      <p:grpSp>
        <p:nvGrpSpPr>
          <p:cNvPr id="59" name="Shape 59"/>
          <p:cNvGrpSpPr/>
          <p:nvPr/>
        </p:nvGrpSpPr>
        <p:grpSpPr>
          <a:xfrm>
            <a:off x="301520" y="869241"/>
            <a:ext cx="457189" cy="457118"/>
            <a:chOff x="1923675" y="1633650"/>
            <a:chExt cx="435999" cy="435975"/>
          </a:xfrm>
        </p:grpSpPr>
        <p:sp>
          <p:nvSpPr>
            <p:cNvPr id="60" name="Shape 60"/>
            <p:cNvSpPr/>
            <p:nvPr/>
          </p:nvSpPr>
          <p:spPr>
            <a:xfrm>
              <a:off x="2209250" y="1633650"/>
              <a:ext cx="150424" cy="150424"/>
            </a:xfrm>
            <a:custGeom>
              <a:pathLst>
                <a:path extrusionOk="0" fill="none" h="120000" w="120000">
                  <a:moveTo>
                    <a:pt x="116589" y="71896"/>
                  </a:moveTo>
                  <a:lnTo>
                    <a:pt x="48103" y="3410"/>
                  </a:lnTo>
                  <a:lnTo>
                    <a:pt x="48103" y="3410"/>
                  </a:lnTo>
                  <a:lnTo>
                    <a:pt x="46149" y="1954"/>
                  </a:lnTo>
                  <a:lnTo>
                    <a:pt x="44214" y="977"/>
                  </a:lnTo>
                  <a:lnTo>
                    <a:pt x="41781" y="498"/>
                  </a:lnTo>
                  <a:lnTo>
                    <a:pt x="39827" y="19"/>
                  </a:lnTo>
                  <a:lnTo>
                    <a:pt x="37413" y="498"/>
                  </a:lnTo>
                  <a:lnTo>
                    <a:pt x="35459" y="977"/>
                  </a:lnTo>
                  <a:lnTo>
                    <a:pt x="33525" y="1954"/>
                  </a:lnTo>
                  <a:lnTo>
                    <a:pt x="31570" y="3410"/>
                  </a:lnTo>
                  <a:lnTo>
                    <a:pt x="0" y="35459"/>
                  </a:lnTo>
                  <a:lnTo>
                    <a:pt x="84520" y="119980"/>
                  </a:lnTo>
                  <a:lnTo>
                    <a:pt x="116589" y="88409"/>
                  </a:lnTo>
                  <a:lnTo>
                    <a:pt x="116589" y="88409"/>
                  </a:lnTo>
                  <a:lnTo>
                    <a:pt x="118045" y="86474"/>
                  </a:lnTo>
                  <a:lnTo>
                    <a:pt x="119002" y="84520"/>
                  </a:lnTo>
                  <a:lnTo>
                    <a:pt x="119501" y="82586"/>
                  </a:lnTo>
                  <a:lnTo>
                    <a:pt x="119980" y="80152"/>
                  </a:lnTo>
                  <a:lnTo>
                    <a:pt x="119501" y="78218"/>
                  </a:lnTo>
                  <a:lnTo>
                    <a:pt x="119002" y="75785"/>
                  </a:lnTo>
                  <a:lnTo>
                    <a:pt x="118045" y="73850"/>
                  </a:lnTo>
                  <a:lnTo>
                    <a:pt x="116589" y="71896"/>
                  </a:lnTo>
                  <a:lnTo>
                    <a:pt x="116589" y="71896"/>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2019900" y="1757250"/>
              <a:ext cx="261824" cy="261850"/>
            </a:xfrm>
            <a:custGeom>
              <a:pathLst>
                <a:path extrusionOk="0" fill="none" h="120000" w="120000">
                  <a:moveTo>
                    <a:pt x="120000" y="11"/>
                  </a:moveTo>
                  <a:lnTo>
                    <a:pt x="0" y="119988"/>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1923675" y="1681150"/>
              <a:ext cx="388500" cy="388475"/>
            </a:xfrm>
            <a:custGeom>
              <a:pathLst>
                <a:path extrusionOk="0" fill="none" h="120000" w="120000">
                  <a:moveTo>
                    <a:pt x="87081" y="0"/>
                  </a:moveTo>
                  <a:lnTo>
                    <a:pt x="5837" y="81441"/>
                  </a:lnTo>
                  <a:lnTo>
                    <a:pt x="5837" y="81441"/>
                  </a:lnTo>
                  <a:lnTo>
                    <a:pt x="5274" y="82005"/>
                  </a:lnTo>
                  <a:lnTo>
                    <a:pt x="4895" y="82569"/>
                  </a:lnTo>
                  <a:lnTo>
                    <a:pt x="4710" y="83132"/>
                  </a:lnTo>
                  <a:lnTo>
                    <a:pt x="4517" y="83889"/>
                  </a:lnTo>
                  <a:lnTo>
                    <a:pt x="7" y="114918"/>
                  </a:lnTo>
                  <a:lnTo>
                    <a:pt x="7" y="114918"/>
                  </a:lnTo>
                  <a:lnTo>
                    <a:pt x="7" y="115860"/>
                  </a:lnTo>
                  <a:lnTo>
                    <a:pt x="193" y="116988"/>
                  </a:lnTo>
                  <a:lnTo>
                    <a:pt x="756" y="117930"/>
                  </a:lnTo>
                  <a:lnTo>
                    <a:pt x="1320" y="118679"/>
                  </a:lnTo>
                  <a:lnTo>
                    <a:pt x="1320" y="118679"/>
                  </a:lnTo>
                  <a:lnTo>
                    <a:pt x="2077" y="119243"/>
                  </a:lnTo>
                  <a:lnTo>
                    <a:pt x="2826" y="119621"/>
                  </a:lnTo>
                  <a:lnTo>
                    <a:pt x="3583" y="119806"/>
                  </a:lnTo>
                  <a:lnTo>
                    <a:pt x="4517" y="120000"/>
                  </a:lnTo>
                  <a:lnTo>
                    <a:pt x="4517" y="120000"/>
                  </a:lnTo>
                  <a:lnTo>
                    <a:pt x="5088" y="120000"/>
                  </a:lnTo>
                  <a:lnTo>
                    <a:pt x="36115" y="115482"/>
                  </a:lnTo>
                  <a:lnTo>
                    <a:pt x="36115" y="115482"/>
                  </a:lnTo>
                  <a:lnTo>
                    <a:pt x="37436" y="115103"/>
                  </a:lnTo>
                  <a:lnTo>
                    <a:pt x="38000" y="114733"/>
                  </a:lnTo>
                  <a:lnTo>
                    <a:pt x="38563" y="114169"/>
                  </a:lnTo>
                  <a:lnTo>
                    <a:pt x="119992" y="32913"/>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1974225" y="1711575"/>
              <a:ext cx="261824" cy="261850"/>
            </a:xfrm>
            <a:custGeom>
              <a:pathLst>
                <a:path extrusionOk="0" fill="none" h="120000" w="120000">
                  <a:moveTo>
                    <a:pt x="0" y="120000"/>
                  </a:moveTo>
                  <a:lnTo>
                    <a:pt x="120000" y="11"/>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1934650" y="2014200"/>
              <a:ext cx="44475" cy="44475"/>
            </a:xfrm>
            <a:custGeom>
              <a:pathLst>
                <a:path extrusionOk="0" fill="none" h="120000" w="120000">
                  <a:moveTo>
                    <a:pt x="119932" y="119932"/>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1944375" y="1947225"/>
              <a:ext cx="101725" cy="101700"/>
            </a:xfrm>
            <a:custGeom>
              <a:pathLst>
                <a:path extrusionOk="0" fill="none" h="120000" w="120000">
                  <a:moveTo>
                    <a:pt x="29" y="1445"/>
                  </a:moveTo>
                  <a:lnTo>
                    <a:pt x="29" y="1445"/>
                  </a:lnTo>
                  <a:lnTo>
                    <a:pt x="737" y="0"/>
                  </a:lnTo>
                  <a:lnTo>
                    <a:pt x="737" y="0"/>
                  </a:lnTo>
                  <a:lnTo>
                    <a:pt x="119970" y="119262"/>
                  </a:lnTo>
                  <a:lnTo>
                    <a:pt x="119970" y="119262"/>
                  </a:lnTo>
                  <a:lnTo>
                    <a:pt x="119970" y="119262"/>
                  </a:lnTo>
                  <a:lnTo>
                    <a:pt x="118554" y="12000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9" name="Shape 69"/>
        <p:cNvGrpSpPr/>
        <p:nvPr/>
      </p:nvGrpSpPr>
      <p:grpSpPr>
        <a:xfrm>
          <a:off x="0" y="0"/>
          <a:ext cx="0" cy="0"/>
          <a:chOff x="0" y="0"/>
          <a:chExt cx="0" cy="0"/>
        </a:xfrm>
      </p:grpSpPr>
      <p:sp>
        <p:nvSpPr>
          <p:cNvPr id="70" name="Shape 70"/>
          <p:cNvSpPr txBox="1"/>
          <p:nvPr>
            <p:ph type="title"/>
          </p:nvPr>
        </p:nvSpPr>
        <p:spPr>
          <a:xfrm>
            <a:off x="841000" y="638250"/>
            <a:ext cx="6093199" cy="409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CDDC39"/>
                </a:solidFill>
                <a:latin typeface="Montserrat"/>
                <a:ea typeface="Montserrat"/>
                <a:cs typeface="Montserrat"/>
                <a:sym typeface="Montserrat"/>
              </a:rPr>
              <a:t>BREAKDOWN </a:t>
            </a:r>
            <a:r>
              <a:rPr b="1" i="0" lang="en" sz="2200" u="none" cap="none" strike="noStrike">
                <a:solidFill>
                  <a:srgbClr val="999999"/>
                </a:solidFill>
                <a:latin typeface="Montserrat"/>
                <a:ea typeface="Montserrat"/>
                <a:cs typeface="Montserrat"/>
                <a:sym typeface="Montserrat"/>
              </a:rPr>
              <a:t>INTO MAJOR TASKS</a:t>
            </a:r>
          </a:p>
        </p:txBody>
      </p:sp>
      <p:sp>
        <p:nvSpPr>
          <p:cNvPr id="71" name="Shape 71"/>
          <p:cNvSpPr txBox="1"/>
          <p:nvPr>
            <p:ph idx="1" type="body"/>
          </p:nvPr>
        </p:nvSpPr>
        <p:spPr>
          <a:xfrm>
            <a:off x="790658" y="1123950"/>
            <a:ext cx="6095950" cy="2255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Understanding the Paper</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Readings related to NLP</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Learning Torch, Lua, numpy and familiarity with other basic packages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Implementation</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Debugging</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Training And Testing Models</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838350" y="893500"/>
            <a:ext cx="6248250" cy="4856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FF5722"/>
                </a:solidFill>
                <a:latin typeface="Montserrat"/>
                <a:ea typeface="Montserrat"/>
                <a:cs typeface="Montserrat"/>
                <a:sym typeface="Montserrat"/>
              </a:rPr>
              <a:t>Natural Language Processing</a:t>
            </a:r>
          </a:p>
        </p:txBody>
      </p:sp>
      <p:sp>
        <p:nvSpPr>
          <p:cNvPr id="77" name="Shape 77"/>
          <p:cNvSpPr txBox="1"/>
          <p:nvPr>
            <p:ph idx="1" type="body"/>
          </p:nvPr>
        </p:nvSpPr>
        <p:spPr>
          <a:xfrm>
            <a:off x="838250" y="1504950"/>
            <a:ext cx="6248349" cy="34290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Vector Representation of Words(one-hot, word2vec)</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Document Preprocessing</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Semantic Relationships between Words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N-gram models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Next word Predictor</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p:txBody>
      </p:sp>
      <p:grpSp>
        <p:nvGrpSpPr>
          <p:cNvPr id="78" name="Shape 78"/>
          <p:cNvGrpSpPr/>
          <p:nvPr/>
        </p:nvGrpSpPr>
        <p:grpSpPr>
          <a:xfrm>
            <a:off x="301520" y="869241"/>
            <a:ext cx="457189" cy="457118"/>
            <a:chOff x="1923675" y="1633650"/>
            <a:chExt cx="435999" cy="435975"/>
          </a:xfrm>
        </p:grpSpPr>
        <p:sp>
          <p:nvSpPr>
            <p:cNvPr id="79" name="Shape 79"/>
            <p:cNvSpPr/>
            <p:nvPr/>
          </p:nvSpPr>
          <p:spPr>
            <a:xfrm>
              <a:off x="2209250" y="1633650"/>
              <a:ext cx="150424" cy="150424"/>
            </a:xfrm>
            <a:custGeom>
              <a:pathLst>
                <a:path extrusionOk="0" fill="none" h="120000" w="120000">
                  <a:moveTo>
                    <a:pt x="116589" y="71896"/>
                  </a:moveTo>
                  <a:lnTo>
                    <a:pt x="48103" y="3410"/>
                  </a:lnTo>
                  <a:lnTo>
                    <a:pt x="48103" y="3410"/>
                  </a:lnTo>
                  <a:lnTo>
                    <a:pt x="46149" y="1954"/>
                  </a:lnTo>
                  <a:lnTo>
                    <a:pt x="44214" y="977"/>
                  </a:lnTo>
                  <a:lnTo>
                    <a:pt x="41781" y="498"/>
                  </a:lnTo>
                  <a:lnTo>
                    <a:pt x="39827" y="19"/>
                  </a:lnTo>
                  <a:lnTo>
                    <a:pt x="37413" y="498"/>
                  </a:lnTo>
                  <a:lnTo>
                    <a:pt x="35459" y="977"/>
                  </a:lnTo>
                  <a:lnTo>
                    <a:pt x="33525" y="1954"/>
                  </a:lnTo>
                  <a:lnTo>
                    <a:pt x="31570" y="3410"/>
                  </a:lnTo>
                  <a:lnTo>
                    <a:pt x="0" y="35459"/>
                  </a:lnTo>
                  <a:lnTo>
                    <a:pt x="84520" y="119980"/>
                  </a:lnTo>
                  <a:lnTo>
                    <a:pt x="116589" y="88409"/>
                  </a:lnTo>
                  <a:lnTo>
                    <a:pt x="116589" y="88409"/>
                  </a:lnTo>
                  <a:lnTo>
                    <a:pt x="118045" y="86474"/>
                  </a:lnTo>
                  <a:lnTo>
                    <a:pt x="119002" y="84520"/>
                  </a:lnTo>
                  <a:lnTo>
                    <a:pt x="119501" y="82586"/>
                  </a:lnTo>
                  <a:lnTo>
                    <a:pt x="119980" y="80152"/>
                  </a:lnTo>
                  <a:lnTo>
                    <a:pt x="119501" y="78218"/>
                  </a:lnTo>
                  <a:lnTo>
                    <a:pt x="119002" y="75785"/>
                  </a:lnTo>
                  <a:lnTo>
                    <a:pt x="118045" y="73850"/>
                  </a:lnTo>
                  <a:lnTo>
                    <a:pt x="116589" y="71896"/>
                  </a:lnTo>
                  <a:lnTo>
                    <a:pt x="116589" y="71896"/>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2019900" y="1757250"/>
              <a:ext cx="261824" cy="261850"/>
            </a:xfrm>
            <a:custGeom>
              <a:pathLst>
                <a:path extrusionOk="0" fill="none" h="120000" w="120000">
                  <a:moveTo>
                    <a:pt x="120000" y="11"/>
                  </a:moveTo>
                  <a:lnTo>
                    <a:pt x="0" y="119988"/>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1923675" y="1681150"/>
              <a:ext cx="388500" cy="388475"/>
            </a:xfrm>
            <a:custGeom>
              <a:pathLst>
                <a:path extrusionOk="0" fill="none" h="120000" w="120000">
                  <a:moveTo>
                    <a:pt x="87081" y="0"/>
                  </a:moveTo>
                  <a:lnTo>
                    <a:pt x="5837" y="81441"/>
                  </a:lnTo>
                  <a:lnTo>
                    <a:pt x="5837" y="81441"/>
                  </a:lnTo>
                  <a:lnTo>
                    <a:pt x="5274" y="82005"/>
                  </a:lnTo>
                  <a:lnTo>
                    <a:pt x="4895" y="82569"/>
                  </a:lnTo>
                  <a:lnTo>
                    <a:pt x="4710" y="83132"/>
                  </a:lnTo>
                  <a:lnTo>
                    <a:pt x="4517" y="83889"/>
                  </a:lnTo>
                  <a:lnTo>
                    <a:pt x="7" y="114918"/>
                  </a:lnTo>
                  <a:lnTo>
                    <a:pt x="7" y="114918"/>
                  </a:lnTo>
                  <a:lnTo>
                    <a:pt x="7" y="115860"/>
                  </a:lnTo>
                  <a:lnTo>
                    <a:pt x="193" y="116988"/>
                  </a:lnTo>
                  <a:lnTo>
                    <a:pt x="756" y="117930"/>
                  </a:lnTo>
                  <a:lnTo>
                    <a:pt x="1320" y="118679"/>
                  </a:lnTo>
                  <a:lnTo>
                    <a:pt x="1320" y="118679"/>
                  </a:lnTo>
                  <a:lnTo>
                    <a:pt x="2077" y="119243"/>
                  </a:lnTo>
                  <a:lnTo>
                    <a:pt x="2826" y="119621"/>
                  </a:lnTo>
                  <a:lnTo>
                    <a:pt x="3583" y="119806"/>
                  </a:lnTo>
                  <a:lnTo>
                    <a:pt x="4517" y="120000"/>
                  </a:lnTo>
                  <a:lnTo>
                    <a:pt x="4517" y="120000"/>
                  </a:lnTo>
                  <a:lnTo>
                    <a:pt x="5088" y="120000"/>
                  </a:lnTo>
                  <a:lnTo>
                    <a:pt x="36115" y="115482"/>
                  </a:lnTo>
                  <a:lnTo>
                    <a:pt x="36115" y="115482"/>
                  </a:lnTo>
                  <a:lnTo>
                    <a:pt x="37436" y="115103"/>
                  </a:lnTo>
                  <a:lnTo>
                    <a:pt x="38000" y="114733"/>
                  </a:lnTo>
                  <a:lnTo>
                    <a:pt x="38563" y="114169"/>
                  </a:lnTo>
                  <a:lnTo>
                    <a:pt x="119992" y="32913"/>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1974225" y="1711575"/>
              <a:ext cx="261824" cy="261850"/>
            </a:xfrm>
            <a:custGeom>
              <a:pathLst>
                <a:path extrusionOk="0" fill="none" h="120000" w="120000">
                  <a:moveTo>
                    <a:pt x="0" y="120000"/>
                  </a:moveTo>
                  <a:lnTo>
                    <a:pt x="120000" y="11"/>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1934650" y="2014200"/>
              <a:ext cx="44475" cy="44475"/>
            </a:xfrm>
            <a:custGeom>
              <a:pathLst>
                <a:path extrusionOk="0" fill="none" h="120000" w="120000">
                  <a:moveTo>
                    <a:pt x="119932" y="119932"/>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a:off x="1944375" y="1947225"/>
              <a:ext cx="101725" cy="101700"/>
            </a:xfrm>
            <a:custGeom>
              <a:pathLst>
                <a:path extrusionOk="0" fill="none" h="120000" w="120000">
                  <a:moveTo>
                    <a:pt x="29" y="1445"/>
                  </a:moveTo>
                  <a:lnTo>
                    <a:pt x="29" y="1445"/>
                  </a:lnTo>
                  <a:lnTo>
                    <a:pt x="737" y="0"/>
                  </a:lnTo>
                  <a:lnTo>
                    <a:pt x="737" y="0"/>
                  </a:lnTo>
                  <a:lnTo>
                    <a:pt x="119970" y="119262"/>
                  </a:lnTo>
                  <a:lnTo>
                    <a:pt x="119970" y="119262"/>
                  </a:lnTo>
                  <a:lnTo>
                    <a:pt x="119970" y="119262"/>
                  </a:lnTo>
                  <a:lnTo>
                    <a:pt x="118554" y="12000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841000" y="638250"/>
            <a:ext cx="6093199" cy="409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CDDC39"/>
                </a:solidFill>
                <a:latin typeface="Montserrat"/>
                <a:ea typeface="Montserrat"/>
                <a:cs typeface="Montserrat"/>
                <a:sym typeface="Montserrat"/>
              </a:rPr>
              <a:t>SKILLS DEVELOPED</a:t>
            </a:r>
          </a:p>
        </p:txBody>
      </p:sp>
      <p:sp>
        <p:nvSpPr>
          <p:cNvPr id="90" name="Shape 90"/>
          <p:cNvSpPr txBox="1"/>
          <p:nvPr>
            <p:ph idx="1" type="body"/>
          </p:nvPr>
        </p:nvSpPr>
        <p:spPr>
          <a:xfrm>
            <a:off x="790658" y="1123950"/>
            <a:ext cx="6095950" cy="2255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Linux Os: </a:t>
            </a:r>
            <a:r>
              <a:rPr b="0" i="0" lang="en" sz="1600" u="none" cap="none" strike="noStrike">
                <a:solidFill>
                  <a:srgbClr val="666666"/>
                </a:solidFill>
                <a:latin typeface="Karla"/>
                <a:ea typeface="Karla"/>
                <a:cs typeface="Karla"/>
                <a:sym typeface="Karla"/>
              </a:rPr>
              <a:t>using terminal to access a remote server to run model training.</a:t>
            </a:r>
          </a:p>
          <a:p>
            <a:pPr indent="-228600" lvl="0" marL="457200" marR="0" rtl="0" algn="l">
              <a:lnSpc>
                <a:spcPct val="100000"/>
              </a:lnSpc>
              <a:spcBef>
                <a:spcPts val="0"/>
              </a:spcBef>
              <a:spcAft>
                <a:spcPts val="0"/>
              </a:spcAft>
              <a:buClr>
                <a:srgbClr val="666666"/>
              </a:buClr>
              <a:buSzPct val="100000"/>
              <a:buFont typeface="Karla"/>
              <a:buNone/>
            </a:pPr>
            <a:r>
              <a:t/>
            </a:r>
            <a:endParaRPr b="0" i="0" sz="18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LUA: </a:t>
            </a:r>
            <a:r>
              <a:rPr b="0" i="0" lang="en" sz="1600" u="none" cap="none" strike="noStrike">
                <a:solidFill>
                  <a:srgbClr val="666666"/>
                </a:solidFill>
                <a:latin typeface="Karla"/>
                <a:ea typeface="Karla"/>
                <a:cs typeface="Karla"/>
                <a:sym typeface="Karla"/>
              </a:rPr>
              <a:t>learned lua to work with torch7 and </a:t>
            </a:r>
            <a:r>
              <a:rPr lang="en" sz="1600"/>
              <a:t>cuda-torch</a:t>
            </a:r>
            <a:r>
              <a:rPr b="0" i="0" lang="en" sz="1600" u="none" cap="none" strike="noStrike">
                <a:solidFill>
                  <a:srgbClr val="666666"/>
                </a:solidFill>
                <a:latin typeface="Karla"/>
                <a:ea typeface="Karla"/>
                <a:cs typeface="Karla"/>
                <a:sym typeface="Karla"/>
              </a:rPr>
              <a:t> package</a:t>
            </a:r>
          </a:p>
          <a:p>
            <a:pPr indent="-228600" lvl="0" marL="457200" marR="0" rtl="0" algn="l">
              <a:lnSpc>
                <a:spcPct val="100000"/>
              </a:lnSpc>
              <a:spcBef>
                <a:spcPts val="0"/>
              </a:spcBef>
              <a:spcAft>
                <a:spcPts val="0"/>
              </a:spcAft>
              <a:buClr>
                <a:srgbClr val="666666"/>
              </a:buClr>
              <a:buSzPct val="100000"/>
              <a:buFont typeface="Karla"/>
              <a:buNone/>
            </a:pPr>
            <a:r>
              <a:t/>
            </a:r>
            <a:endParaRPr b="0" i="0" sz="18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Torch: </a:t>
            </a:r>
            <a:r>
              <a:rPr b="0" i="0" lang="en" sz="1600" u="none" cap="none" strike="noStrike">
                <a:solidFill>
                  <a:srgbClr val="666666"/>
                </a:solidFill>
                <a:latin typeface="Karla"/>
                <a:ea typeface="Karla"/>
                <a:cs typeface="Karla"/>
                <a:sym typeface="Karla"/>
              </a:rPr>
              <a:t>familiarity with Torch tensors, convolutions and LookupTables, Torch </a:t>
            </a:r>
            <a:r>
              <a:rPr lang="en" sz="1600"/>
              <a:t>Graphs, Internal Data Representation In Torch, Convolution and Cross Correlation,</a:t>
            </a:r>
          </a:p>
          <a:p>
            <a:pPr indent="-228600" lvl="0" marL="457200" marR="0" rtl="0" algn="l">
              <a:lnSpc>
                <a:spcPct val="100000"/>
              </a:lnSpc>
              <a:spcBef>
                <a:spcPts val="0"/>
              </a:spcBef>
              <a:spcAft>
                <a:spcPts val="0"/>
              </a:spcAft>
              <a:buClr>
                <a:srgbClr val="666666"/>
              </a:buClr>
              <a:buSzPct val="100000"/>
              <a:buFont typeface="Karla"/>
              <a:buNone/>
            </a:pPr>
            <a:r>
              <a:t/>
            </a:r>
            <a:endParaRPr b="0" i="0" sz="18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Char char="▸"/>
            </a:pPr>
            <a:r>
              <a:rPr b="0" i="0" lang="en" sz="1800" u="none" cap="none" strike="noStrike">
                <a:solidFill>
                  <a:srgbClr val="666666"/>
                </a:solidFill>
                <a:latin typeface="Karla"/>
                <a:ea typeface="Karla"/>
                <a:cs typeface="Karla"/>
                <a:sym typeface="Karla"/>
              </a:rPr>
              <a:t>Numpy, wo</a:t>
            </a:r>
            <a:r>
              <a:rPr b="0" i="0" lang="en" sz="1800" u="none" cap="none" strike="noStrike">
                <a:solidFill>
                  <a:srgbClr val="666666"/>
                </a:solidFill>
                <a:latin typeface="Karla"/>
                <a:ea typeface="Karla"/>
                <a:cs typeface="Karla"/>
                <a:sym typeface="Karla"/>
              </a:rPr>
              <a:t>rd2vec</a:t>
            </a:r>
            <a:r>
              <a:rPr lang="en" sz="1800"/>
              <a:t>, ggplot, matplotlib, pandas, cuda, openCL, Tried Tensorflow and Theano.  </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838350" y="893500"/>
            <a:ext cx="6248250" cy="4856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FF5722"/>
                </a:solidFill>
                <a:latin typeface="Montserrat"/>
                <a:ea typeface="Montserrat"/>
                <a:cs typeface="Montserrat"/>
                <a:sym typeface="Montserrat"/>
              </a:rPr>
              <a:t>IMPLEMENTATION</a:t>
            </a:r>
          </a:p>
        </p:txBody>
      </p:sp>
      <p:sp>
        <p:nvSpPr>
          <p:cNvPr id="96" name="Shape 96"/>
          <p:cNvSpPr txBox="1"/>
          <p:nvPr>
            <p:ph idx="1" type="body"/>
          </p:nvPr>
        </p:nvSpPr>
        <p:spPr>
          <a:xfrm>
            <a:off x="838250" y="1504950"/>
            <a:ext cx="6248349" cy="34290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Data Preprocessing (word-index, vectors, padding, splitting data sets)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HDF5 dataset files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Train Class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Test Class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Model Classes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Saving Models</a:t>
            </a: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Moving training on GPU</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p:txBody>
      </p:sp>
      <p:grpSp>
        <p:nvGrpSpPr>
          <p:cNvPr id="97" name="Shape 97"/>
          <p:cNvGrpSpPr/>
          <p:nvPr/>
        </p:nvGrpSpPr>
        <p:grpSpPr>
          <a:xfrm>
            <a:off x="301520" y="869241"/>
            <a:ext cx="457189" cy="457118"/>
            <a:chOff x="1923675" y="1633650"/>
            <a:chExt cx="435999" cy="435975"/>
          </a:xfrm>
        </p:grpSpPr>
        <p:sp>
          <p:nvSpPr>
            <p:cNvPr id="98" name="Shape 98"/>
            <p:cNvSpPr/>
            <p:nvPr/>
          </p:nvSpPr>
          <p:spPr>
            <a:xfrm>
              <a:off x="2209250" y="1633650"/>
              <a:ext cx="150424" cy="150424"/>
            </a:xfrm>
            <a:custGeom>
              <a:pathLst>
                <a:path extrusionOk="0" fill="none" h="120000" w="120000">
                  <a:moveTo>
                    <a:pt x="116589" y="71896"/>
                  </a:moveTo>
                  <a:lnTo>
                    <a:pt x="48103" y="3410"/>
                  </a:lnTo>
                  <a:lnTo>
                    <a:pt x="48103" y="3410"/>
                  </a:lnTo>
                  <a:lnTo>
                    <a:pt x="46149" y="1954"/>
                  </a:lnTo>
                  <a:lnTo>
                    <a:pt x="44214" y="977"/>
                  </a:lnTo>
                  <a:lnTo>
                    <a:pt x="41781" y="498"/>
                  </a:lnTo>
                  <a:lnTo>
                    <a:pt x="39827" y="19"/>
                  </a:lnTo>
                  <a:lnTo>
                    <a:pt x="37413" y="498"/>
                  </a:lnTo>
                  <a:lnTo>
                    <a:pt x="35459" y="977"/>
                  </a:lnTo>
                  <a:lnTo>
                    <a:pt x="33525" y="1954"/>
                  </a:lnTo>
                  <a:lnTo>
                    <a:pt x="31570" y="3410"/>
                  </a:lnTo>
                  <a:lnTo>
                    <a:pt x="0" y="35459"/>
                  </a:lnTo>
                  <a:lnTo>
                    <a:pt x="84520" y="119980"/>
                  </a:lnTo>
                  <a:lnTo>
                    <a:pt x="116589" y="88409"/>
                  </a:lnTo>
                  <a:lnTo>
                    <a:pt x="116589" y="88409"/>
                  </a:lnTo>
                  <a:lnTo>
                    <a:pt x="118045" y="86474"/>
                  </a:lnTo>
                  <a:lnTo>
                    <a:pt x="119002" y="84520"/>
                  </a:lnTo>
                  <a:lnTo>
                    <a:pt x="119501" y="82586"/>
                  </a:lnTo>
                  <a:lnTo>
                    <a:pt x="119980" y="80152"/>
                  </a:lnTo>
                  <a:lnTo>
                    <a:pt x="119501" y="78218"/>
                  </a:lnTo>
                  <a:lnTo>
                    <a:pt x="119002" y="75785"/>
                  </a:lnTo>
                  <a:lnTo>
                    <a:pt x="118045" y="73850"/>
                  </a:lnTo>
                  <a:lnTo>
                    <a:pt x="116589" y="71896"/>
                  </a:lnTo>
                  <a:lnTo>
                    <a:pt x="116589" y="71896"/>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2019900" y="1757250"/>
              <a:ext cx="261824" cy="261850"/>
            </a:xfrm>
            <a:custGeom>
              <a:pathLst>
                <a:path extrusionOk="0" fill="none" h="120000" w="120000">
                  <a:moveTo>
                    <a:pt x="120000" y="11"/>
                  </a:moveTo>
                  <a:lnTo>
                    <a:pt x="0" y="119988"/>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1923675" y="1681150"/>
              <a:ext cx="388500" cy="388475"/>
            </a:xfrm>
            <a:custGeom>
              <a:pathLst>
                <a:path extrusionOk="0" fill="none" h="120000" w="120000">
                  <a:moveTo>
                    <a:pt x="87081" y="0"/>
                  </a:moveTo>
                  <a:lnTo>
                    <a:pt x="5837" y="81441"/>
                  </a:lnTo>
                  <a:lnTo>
                    <a:pt x="5837" y="81441"/>
                  </a:lnTo>
                  <a:lnTo>
                    <a:pt x="5274" y="82005"/>
                  </a:lnTo>
                  <a:lnTo>
                    <a:pt x="4895" y="82569"/>
                  </a:lnTo>
                  <a:lnTo>
                    <a:pt x="4710" y="83132"/>
                  </a:lnTo>
                  <a:lnTo>
                    <a:pt x="4517" y="83889"/>
                  </a:lnTo>
                  <a:lnTo>
                    <a:pt x="7" y="114918"/>
                  </a:lnTo>
                  <a:lnTo>
                    <a:pt x="7" y="114918"/>
                  </a:lnTo>
                  <a:lnTo>
                    <a:pt x="7" y="115860"/>
                  </a:lnTo>
                  <a:lnTo>
                    <a:pt x="193" y="116988"/>
                  </a:lnTo>
                  <a:lnTo>
                    <a:pt x="756" y="117930"/>
                  </a:lnTo>
                  <a:lnTo>
                    <a:pt x="1320" y="118679"/>
                  </a:lnTo>
                  <a:lnTo>
                    <a:pt x="1320" y="118679"/>
                  </a:lnTo>
                  <a:lnTo>
                    <a:pt x="2077" y="119243"/>
                  </a:lnTo>
                  <a:lnTo>
                    <a:pt x="2826" y="119621"/>
                  </a:lnTo>
                  <a:lnTo>
                    <a:pt x="3583" y="119806"/>
                  </a:lnTo>
                  <a:lnTo>
                    <a:pt x="4517" y="120000"/>
                  </a:lnTo>
                  <a:lnTo>
                    <a:pt x="4517" y="120000"/>
                  </a:lnTo>
                  <a:lnTo>
                    <a:pt x="5088" y="120000"/>
                  </a:lnTo>
                  <a:lnTo>
                    <a:pt x="36115" y="115482"/>
                  </a:lnTo>
                  <a:lnTo>
                    <a:pt x="36115" y="115482"/>
                  </a:lnTo>
                  <a:lnTo>
                    <a:pt x="37436" y="115103"/>
                  </a:lnTo>
                  <a:lnTo>
                    <a:pt x="38000" y="114733"/>
                  </a:lnTo>
                  <a:lnTo>
                    <a:pt x="38563" y="114169"/>
                  </a:lnTo>
                  <a:lnTo>
                    <a:pt x="119992" y="32913"/>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1974225" y="1711575"/>
              <a:ext cx="261824" cy="261850"/>
            </a:xfrm>
            <a:custGeom>
              <a:pathLst>
                <a:path extrusionOk="0" fill="none" h="120000" w="120000">
                  <a:moveTo>
                    <a:pt x="0" y="120000"/>
                  </a:moveTo>
                  <a:lnTo>
                    <a:pt x="120000" y="11"/>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1934650" y="2014200"/>
              <a:ext cx="44475" cy="44475"/>
            </a:xfrm>
            <a:custGeom>
              <a:pathLst>
                <a:path extrusionOk="0" fill="none" h="120000" w="120000">
                  <a:moveTo>
                    <a:pt x="119932" y="119932"/>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1944375" y="1947225"/>
              <a:ext cx="101725" cy="101700"/>
            </a:xfrm>
            <a:custGeom>
              <a:pathLst>
                <a:path extrusionOk="0" fill="none" h="120000" w="120000">
                  <a:moveTo>
                    <a:pt x="29" y="1445"/>
                  </a:moveTo>
                  <a:lnTo>
                    <a:pt x="29" y="1445"/>
                  </a:lnTo>
                  <a:lnTo>
                    <a:pt x="737" y="0"/>
                  </a:lnTo>
                  <a:lnTo>
                    <a:pt x="737" y="0"/>
                  </a:lnTo>
                  <a:lnTo>
                    <a:pt x="119970" y="119262"/>
                  </a:lnTo>
                  <a:lnTo>
                    <a:pt x="119970" y="119262"/>
                  </a:lnTo>
                  <a:lnTo>
                    <a:pt x="119970" y="119262"/>
                  </a:lnTo>
                  <a:lnTo>
                    <a:pt x="118554" y="12000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841000" y="638250"/>
            <a:ext cx="6093199" cy="409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999999"/>
              </a:buClr>
              <a:buSzPct val="25000"/>
              <a:buFont typeface="Montserrat"/>
              <a:buNone/>
            </a:pPr>
            <a:r>
              <a:rPr b="1" i="0" lang="en" sz="2200" u="none" cap="none" strike="noStrike">
                <a:solidFill>
                  <a:srgbClr val="CDDC39"/>
                </a:solidFill>
                <a:latin typeface="Montserrat"/>
                <a:ea typeface="Montserrat"/>
                <a:cs typeface="Montserrat"/>
                <a:sym typeface="Montserrat"/>
              </a:rPr>
              <a:t>DEBUGGING</a:t>
            </a:r>
          </a:p>
        </p:txBody>
      </p:sp>
      <p:sp>
        <p:nvSpPr>
          <p:cNvPr id="109" name="Shape 109"/>
          <p:cNvSpPr txBox="1"/>
          <p:nvPr>
            <p:ph idx="1" type="body"/>
          </p:nvPr>
        </p:nvSpPr>
        <p:spPr>
          <a:xfrm>
            <a:off x="790658" y="1123950"/>
            <a:ext cx="6095950" cy="2255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A lot of errors were obtained, as this was the first big project I worked on</a:t>
            </a:r>
          </a:p>
          <a:p>
            <a:pPr indent="-228600" lvl="0" marL="457200" marR="0" rtl="0" algn="l">
              <a:lnSpc>
                <a:spcPct val="100000"/>
              </a:lnSpc>
              <a:spcBef>
                <a:spcPts val="0"/>
              </a:spcBef>
              <a:spcAft>
                <a:spcPts val="0"/>
              </a:spcAft>
              <a:buClr>
                <a:srgbClr val="666666"/>
              </a:buClr>
              <a:buSzPct val="100000"/>
              <a:buFont typeface="Karla"/>
              <a:buNone/>
            </a:pPr>
            <a:r>
              <a:t/>
            </a:r>
            <a:endParaRPr b="0" i="0" sz="20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Most of the errors were in the classes that I created. The object was created but the class returned nothing. </a:t>
            </a:r>
          </a:p>
          <a:p>
            <a:pPr indent="0" lvl="0" marL="228600" marR="0" rtl="0" algn="l">
              <a:lnSpc>
                <a:spcPct val="100000"/>
              </a:lnSpc>
              <a:spcBef>
                <a:spcPts val="0"/>
              </a:spcBef>
              <a:spcAft>
                <a:spcPts val="0"/>
              </a:spcAft>
              <a:buClr>
                <a:srgbClr val="666666"/>
              </a:buClr>
              <a:buSzPct val="25000"/>
              <a:buFont typeface="Karla"/>
              <a:buNone/>
            </a:pPr>
            <a:r>
              <a:t/>
            </a:r>
            <a:endParaRPr b="0" i="0" sz="2000" u="none" cap="none" strike="noStrike">
              <a:solidFill>
                <a:srgbClr val="666666"/>
              </a:solidFill>
              <a:latin typeface="Karla"/>
              <a:ea typeface="Karla"/>
              <a:cs typeface="Karla"/>
              <a:sym typeface="Karla"/>
            </a:endParaRPr>
          </a:p>
          <a:p>
            <a:pPr indent="-228600" lvl="0" marL="457200" marR="0" rtl="0" algn="l">
              <a:lnSpc>
                <a:spcPct val="100000"/>
              </a:lnSpc>
              <a:spcBef>
                <a:spcPts val="0"/>
              </a:spcBef>
              <a:spcAft>
                <a:spcPts val="0"/>
              </a:spcAft>
              <a:buClr>
                <a:srgbClr val="666666"/>
              </a:buClr>
              <a:buSzPct val="100000"/>
              <a:buFont typeface="Karla"/>
              <a:buChar char="▸"/>
            </a:pPr>
            <a:r>
              <a:rPr b="0" i="0" lang="en" sz="2000" u="none" cap="none" strike="noStrike">
                <a:solidFill>
                  <a:srgbClr val="666666"/>
                </a:solidFill>
                <a:latin typeface="Karla"/>
                <a:ea typeface="Karla"/>
                <a:cs typeface="Karla"/>
                <a:sym typeface="Karla"/>
              </a:rPr>
              <a:t>Such errors were resolved through an effort spanning 3 complete days. </a:t>
            </a:r>
          </a:p>
        </p:txBody>
      </p:sp>
    </p:spTree>
  </p:cSld>
  <p:clrMapOvr>
    <a:masterClrMapping/>
  </p:clrMapOvr>
</p:sld>
</file>

<file path=ppt/theme/theme1.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