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2" r:id="rId9"/>
    <p:sldId id="269" r:id="rId10"/>
    <p:sldId id="263" r:id="rId11"/>
    <p:sldId id="270" r:id="rId12"/>
    <p:sldId id="264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eep\Documents\GitHub\CS6320\Stereo_metr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Total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L2 Distance</c:v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Sheet1!$A$3:$A$17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Sheet1!$H$3:$H$17</c:f>
              <c:numCache>
                <c:formatCode>General</c:formatCode>
                <c:ptCount val="15"/>
                <c:pt idx="0">
                  <c:v>53.116500000000002</c:v>
                </c:pt>
                <c:pt idx="1">
                  <c:v>51.931600000000003</c:v>
                </c:pt>
                <c:pt idx="2">
                  <c:v>51.754999999999995</c:v>
                </c:pt>
                <c:pt idx="3">
                  <c:v>51.581099999999999</c:v>
                </c:pt>
                <c:pt idx="4">
                  <c:v>51.5869</c:v>
                </c:pt>
                <c:pt idx="5">
                  <c:v>51.552399999999999</c:v>
                </c:pt>
                <c:pt idx="6">
                  <c:v>51.687399999999997</c:v>
                </c:pt>
                <c:pt idx="7">
                  <c:v>51.664400000000001</c:v>
                </c:pt>
                <c:pt idx="8">
                  <c:v>52.228999999999999</c:v>
                </c:pt>
                <c:pt idx="9">
                  <c:v>52.106300000000005</c:v>
                </c:pt>
                <c:pt idx="10">
                  <c:v>52.187100000000001</c:v>
                </c:pt>
                <c:pt idx="11">
                  <c:v>52.136299999999999</c:v>
                </c:pt>
                <c:pt idx="12">
                  <c:v>52.178600000000003</c:v>
                </c:pt>
                <c:pt idx="13">
                  <c:v>52.2226</c:v>
                </c:pt>
                <c:pt idx="14">
                  <c:v>52.058</c:v>
                </c:pt>
              </c:numCache>
            </c:numRef>
          </c:yVal>
          <c:smooth val="1"/>
        </c:ser>
        <c:ser>
          <c:idx val="1"/>
          <c:order val="1"/>
          <c:tx>
            <c:v>L1 Distance</c:v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Sheet1!$A$3:$A$17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Sheet1!$I$3:$I$17</c:f>
              <c:numCache>
                <c:formatCode>General</c:formatCode>
                <c:ptCount val="15"/>
                <c:pt idx="0">
                  <c:v>53.255099999999999</c:v>
                </c:pt>
                <c:pt idx="1">
                  <c:v>52.162199999999999</c:v>
                </c:pt>
                <c:pt idx="2">
                  <c:v>52.148800000000001</c:v>
                </c:pt>
                <c:pt idx="3">
                  <c:v>52.138400000000004</c:v>
                </c:pt>
                <c:pt idx="4">
                  <c:v>51.138599999999997</c:v>
                </c:pt>
                <c:pt idx="5">
                  <c:v>51.136600000000001</c:v>
                </c:pt>
                <c:pt idx="6">
                  <c:v>51.14</c:v>
                </c:pt>
                <c:pt idx="7">
                  <c:v>51.141100000000002</c:v>
                </c:pt>
                <c:pt idx="8">
                  <c:v>52.163399999999996</c:v>
                </c:pt>
                <c:pt idx="9">
                  <c:v>52.161100000000005</c:v>
                </c:pt>
                <c:pt idx="10">
                  <c:v>52.163200000000003</c:v>
                </c:pt>
                <c:pt idx="11">
                  <c:v>52.162400000000005</c:v>
                </c:pt>
                <c:pt idx="12">
                  <c:v>52.161799999999999</c:v>
                </c:pt>
                <c:pt idx="13">
                  <c:v>52.165099999999995</c:v>
                </c:pt>
                <c:pt idx="14">
                  <c:v>52.1586</c:v>
                </c:pt>
              </c:numCache>
            </c:numRef>
          </c:yVal>
          <c:smooth val="1"/>
        </c:ser>
        <c:ser>
          <c:idx val="2"/>
          <c:order val="2"/>
          <c:tx>
            <c:v>Normalized Cross Correlation</c:v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Sheet1!$A$3:$A$17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xVal>
          <c:yVal>
            <c:numRef>
              <c:f>Sheet1!$J$3:$J$17</c:f>
              <c:numCache>
                <c:formatCode>General</c:formatCode>
                <c:ptCount val="15"/>
                <c:pt idx="0">
                  <c:v>54.933</c:v>
                </c:pt>
                <c:pt idx="1">
                  <c:v>54.632999999999996</c:v>
                </c:pt>
                <c:pt idx="2">
                  <c:v>53.816000000000003</c:v>
                </c:pt>
                <c:pt idx="3">
                  <c:v>53.573999999999998</c:v>
                </c:pt>
                <c:pt idx="4">
                  <c:v>53.569000000000003</c:v>
                </c:pt>
                <c:pt idx="5">
                  <c:v>53.274000000000001</c:v>
                </c:pt>
                <c:pt idx="6">
                  <c:v>53.403999999999996</c:v>
                </c:pt>
                <c:pt idx="7">
                  <c:v>52.75</c:v>
                </c:pt>
                <c:pt idx="8">
                  <c:v>52.55</c:v>
                </c:pt>
                <c:pt idx="9">
                  <c:v>52.585999999999999</c:v>
                </c:pt>
                <c:pt idx="10">
                  <c:v>52.680999999999997</c:v>
                </c:pt>
                <c:pt idx="11">
                  <c:v>53.698</c:v>
                </c:pt>
                <c:pt idx="12">
                  <c:v>53.542000000000002</c:v>
                </c:pt>
                <c:pt idx="13">
                  <c:v>53.914000000000001</c:v>
                </c:pt>
                <c:pt idx="14">
                  <c:v>54.376000000000005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04560"/>
        <c:axId val="88305736"/>
      </c:scatterChart>
      <c:valAx>
        <c:axId val="88304560"/>
        <c:scaling>
          <c:orientation val="minMax"/>
          <c:max val="1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05736"/>
        <c:crosses val="autoZero"/>
        <c:crossBetween val="midCat"/>
        <c:majorUnit val="1"/>
      </c:valAx>
      <c:valAx>
        <c:axId val="88305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04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 w="4127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DAD3-1899-4282-998B-9FAA03515EA2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EECF-23C7-403E-87A2-6B18CD997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24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DAD3-1899-4282-998B-9FAA03515EA2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EECF-23C7-403E-87A2-6B18CD997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43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DAD3-1899-4282-998B-9FAA03515EA2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EECF-23C7-403E-87A2-6B18CD997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1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DAD3-1899-4282-998B-9FAA03515EA2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EECF-23C7-403E-87A2-6B18CD997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12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DAD3-1899-4282-998B-9FAA03515EA2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EECF-23C7-403E-87A2-6B18CD997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8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DAD3-1899-4282-998B-9FAA03515EA2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EECF-23C7-403E-87A2-6B18CD997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8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DAD3-1899-4282-998B-9FAA03515EA2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EECF-23C7-403E-87A2-6B18CD997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2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DAD3-1899-4282-998B-9FAA03515EA2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EECF-23C7-403E-87A2-6B18CD997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55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DAD3-1899-4282-998B-9FAA03515EA2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EECF-23C7-403E-87A2-6B18CD997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DAD3-1899-4282-998B-9FAA03515EA2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EECF-23C7-403E-87A2-6B18CD997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69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DAD3-1899-4282-998B-9FAA03515EA2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EECF-23C7-403E-87A2-6B18CD997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0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DAD3-1899-4282-998B-9FAA03515EA2}" type="datetimeFigureOut">
              <a:rPr lang="en-IN" smtClean="0"/>
              <a:t>22-04-2015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7EECF-23C7-403E-87A2-6B18CD997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vision.middlebury.edu/stereo/data/" TargetMode="External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uthuli.cs.uiuc.edu/~daf/courses/CS-498-DAF-PS/Segmentation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5257800"/>
            <a:ext cx="12181114" cy="160020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12019"/>
            <a:ext cx="12202886" cy="15379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0990" y="1881040"/>
            <a:ext cx="81574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Palatino Linotype" panose="02040502050505030304" pitchFamily="18" charset="0"/>
              </a:rPr>
              <a:t>		   </a:t>
            </a:r>
            <a:r>
              <a:rPr lang="en-IN" sz="4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Stereo using </a:t>
            </a:r>
          </a:p>
          <a:p>
            <a:r>
              <a:rPr lang="en-IN" sz="4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	      Rectified </a:t>
            </a:r>
            <a:r>
              <a:rPr lang="en-IN" sz="48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I</a:t>
            </a:r>
            <a:r>
              <a:rPr lang="en-IN" sz="48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mages</a:t>
            </a:r>
            <a:endParaRPr lang="en-IN" sz="48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7274" y="3981323"/>
            <a:ext cx="8157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Palatino Linotype" panose="02040502050505030304" pitchFamily="18" charset="0"/>
              </a:rPr>
              <a:t>		</a:t>
            </a:r>
            <a:r>
              <a:rPr lang="en-IN" sz="3600" dirty="0" smtClean="0">
                <a:latin typeface="Palatino Linotype" panose="02040502050505030304" pitchFamily="18" charset="0"/>
              </a:rPr>
              <a:t>Prateep Mukherjee</a:t>
            </a:r>
          </a:p>
          <a:p>
            <a:r>
              <a:rPr lang="en-US" sz="3600" dirty="0">
                <a:latin typeface="Palatino Linotype" panose="02040502050505030304" pitchFamily="18" charset="0"/>
              </a:rPr>
              <a:t>	</a:t>
            </a:r>
            <a:r>
              <a:rPr lang="en-US" sz="3600" dirty="0" smtClean="0">
                <a:latin typeface="Palatino Linotype" panose="02040502050505030304" pitchFamily="18" charset="0"/>
              </a:rPr>
              <a:t>	 </a:t>
            </a:r>
            <a:r>
              <a:rPr lang="en-US" sz="3600" dirty="0" err="1" smtClean="0">
                <a:latin typeface="Palatino Linotype" panose="02040502050505030304" pitchFamily="18" charset="0"/>
              </a:rPr>
              <a:t>Praful</a:t>
            </a:r>
            <a:r>
              <a:rPr lang="en-US" sz="3600" dirty="0" smtClean="0">
                <a:latin typeface="Palatino Linotype" panose="02040502050505030304" pitchFamily="18" charset="0"/>
              </a:rPr>
              <a:t> Agrawal</a:t>
            </a:r>
            <a:endParaRPr lang="en-IN" sz="3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16305" y="91634"/>
            <a:ext cx="636871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Palatino Linotype" panose="02040502050505030304" pitchFamily="18" charset="0"/>
              </a:rPr>
              <a:t>Good correspondence …</a:t>
            </a:r>
            <a:endParaRPr lang="en-IN" sz="36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727" y="782052"/>
            <a:ext cx="683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Palatino Linotype" panose="02040502050505030304" pitchFamily="18" charset="0"/>
              </a:rPr>
              <a:t>Dynamic </a:t>
            </a:r>
            <a:r>
              <a:rPr lang="en-US" sz="2400" u="sng" dirty="0" smtClean="0">
                <a:latin typeface="Palatino Linotype" panose="02040502050505030304" pitchFamily="18" charset="0"/>
              </a:rPr>
              <a:t>Programming</a:t>
            </a:r>
            <a:r>
              <a:rPr lang="en-US" sz="2400" dirty="0" smtClean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(</a:t>
            </a:r>
            <a:r>
              <a:rPr lang="en-US" sz="2400" dirty="0" err="1">
                <a:latin typeface="Palatino Linotype" panose="02040502050505030304" pitchFamily="18" charset="0"/>
              </a:rPr>
              <a:t>Ohta</a:t>
            </a:r>
            <a:r>
              <a:rPr lang="en-US" sz="2400" dirty="0">
                <a:latin typeface="Palatino Linotype" panose="02040502050505030304" pitchFamily="18" charset="0"/>
              </a:rPr>
              <a:t> &amp; </a:t>
            </a:r>
            <a:r>
              <a:rPr lang="en-US" sz="2400" dirty="0" err="1" smtClean="0">
                <a:latin typeface="Palatino Linotype" panose="02040502050505030304" pitchFamily="18" charset="0"/>
              </a:rPr>
              <a:t>Kanade</a:t>
            </a:r>
            <a:r>
              <a:rPr lang="en-US" sz="2400" dirty="0" smtClean="0">
                <a:latin typeface="Palatino Linotype" panose="02040502050505030304" pitchFamily="18" charset="0"/>
              </a:rPr>
              <a:t>, 1985</a:t>
            </a:r>
            <a:r>
              <a:rPr lang="en-US" sz="2400" dirty="0" smtClean="0">
                <a:latin typeface="Palatino Linotype" panose="02040502050505030304" pitchFamily="18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7" y="1343204"/>
            <a:ext cx="4728410" cy="4717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727" y="6256421"/>
            <a:ext cx="483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Intra-</a:t>
            </a:r>
            <a:r>
              <a:rPr lang="en-US" b="1" dirty="0" err="1" smtClean="0">
                <a:solidFill>
                  <a:srgbClr val="0070C0"/>
                </a:solidFill>
                <a:latin typeface="Palatino Linotype" panose="02040502050505030304" pitchFamily="18" charset="0"/>
              </a:rPr>
              <a:t>scanline</a:t>
            </a:r>
            <a:r>
              <a:rPr lang="en-US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 search</a:t>
            </a:r>
            <a:r>
              <a:rPr lang="en-US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: Path finding using DP </a:t>
            </a:r>
            <a:endParaRPr lang="en-IN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16305" y="91634"/>
            <a:ext cx="636871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Palatino Linotype" panose="02040502050505030304" pitchFamily="18" charset="0"/>
              </a:rPr>
              <a:t>Good correspondence …</a:t>
            </a:r>
            <a:endParaRPr lang="en-IN" sz="36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727" y="782052"/>
            <a:ext cx="6833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Palatino Linotype" panose="02040502050505030304" pitchFamily="18" charset="0"/>
              </a:rPr>
              <a:t>Dynamic </a:t>
            </a:r>
            <a:r>
              <a:rPr lang="en-US" sz="2400" u="sng" dirty="0" smtClean="0">
                <a:latin typeface="Palatino Linotype" panose="02040502050505030304" pitchFamily="18" charset="0"/>
              </a:rPr>
              <a:t>Programming</a:t>
            </a:r>
            <a:r>
              <a:rPr lang="en-US" sz="2400" dirty="0">
                <a:latin typeface="Palatino Linotype" panose="02040502050505030304" pitchFamily="18" charset="0"/>
              </a:rPr>
              <a:t> (</a:t>
            </a:r>
            <a:r>
              <a:rPr lang="en-US" sz="2400" dirty="0" err="1" smtClean="0">
                <a:latin typeface="Palatino Linotype" panose="02040502050505030304" pitchFamily="18" charset="0"/>
              </a:rPr>
              <a:t>Ohta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smtClean="0">
                <a:latin typeface="Palatino Linotype" panose="02040502050505030304" pitchFamily="18" charset="0"/>
              </a:rPr>
              <a:t>&amp; </a:t>
            </a:r>
            <a:r>
              <a:rPr lang="en-US" sz="2400" dirty="0" err="1" smtClean="0">
                <a:latin typeface="Palatino Linotype" panose="02040502050505030304" pitchFamily="18" charset="0"/>
              </a:rPr>
              <a:t>Kanade</a:t>
            </a:r>
            <a:r>
              <a:rPr lang="en-US" sz="2400" dirty="0" smtClean="0">
                <a:latin typeface="Palatino Linotype" panose="02040502050505030304" pitchFamily="18" charset="0"/>
              </a:rPr>
              <a:t>, </a:t>
            </a:r>
            <a:r>
              <a:rPr lang="en-US" sz="2400" dirty="0" smtClean="0">
                <a:latin typeface="Palatino Linotype" panose="02040502050505030304" pitchFamily="18" charset="0"/>
              </a:rPr>
              <a:t>1985</a:t>
            </a:r>
            <a:r>
              <a:rPr lang="en-US" sz="2400" dirty="0" smtClean="0">
                <a:latin typeface="Palatino Linotype" panose="02040502050505030304" pitchFamily="18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7" y="1343204"/>
            <a:ext cx="4728410" cy="4717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727" y="6256421"/>
            <a:ext cx="483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Intra-</a:t>
            </a:r>
            <a:r>
              <a:rPr lang="en-US" b="1" dirty="0" err="1" smtClean="0">
                <a:solidFill>
                  <a:srgbClr val="0070C0"/>
                </a:solidFill>
                <a:latin typeface="Palatino Linotype" panose="02040502050505030304" pitchFamily="18" charset="0"/>
              </a:rPr>
              <a:t>scanline</a:t>
            </a:r>
            <a:r>
              <a:rPr lang="en-US" b="1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 search</a:t>
            </a:r>
            <a:r>
              <a:rPr lang="en-US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: Path finding using DP </a:t>
            </a:r>
            <a:endParaRPr lang="en-IN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641" y="2278981"/>
            <a:ext cx="5976932" cy="33758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48760" y="1909649"/>
            <a:ext cx="483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Palatino Linotype" panose="02040502050505030304" pitchFamily="18" charset="0"/>
              </a:rPr>
              <a:t>Algorithmic overview</a:t>
            </a:r>
            <a:endParaRPr lang="en-IN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16305" y="91634"/>
            <a:ext cx="636871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Palatino Linotype" panose="02040502050505030304" pitchFamily="18" charset="0"/>
              </a:rPr>
              <a:t>Experimental Setup …</a:t>
            </a:r>
            <a:endParaRPr lang="en-IN" sz="3600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2" y="2228475"/>
            <a:ext cx="3002720" cy="2252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54" y="2228475"/>
            <a:ext cx="3002719" cy="225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51" y="2264889"/>
            <a:ext cx="2992328" cy="22520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0948" y="846122"/>
            <a:ext cx="9496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Middlebury datasets(</a:t>
            </a:r>
            <a:r>
              <a:rPr lang="en-US" dirty="0">
                <a:latin typeface="Palatino Linotype" panose="02040502050505030304" pitchFamily="18" charset="0"/>
                <a:hlinkClick r:id="rId5"/>
              </a:rPr>
              <a:t>http://vision.middlebury.edu/stereo/data</a:t>
            </a:r>
            <a:r>
              <a:rPr lang="en-US" dirty="0" smtClean="0">
                <a:latin typeface="Palatino Linotype" panose="02040502050505030304" pitchFamily="18" charset="0"/>
                <a:hlinkClick r:id="rId5"/>
              </a:rPr>
              <a:t>/</a:t>
            </a:r>
            <a:r>
              <a:rPr lang="en-US" dirty="0" smtClean="0">
                <a:latin typeface="Palatino Linotype" panose="0204050205050503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</a:rPr>
              <a:t>Ground-truth(GT) and camera calibration values provided.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</a:rPr>
              <a:t>Images rectified using given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</a:rPr>
              <a:t>Experiments evaluated for “</a:t>
            </a:r>
            <a:r>
              <a:rPr lang="en-US" dirty="0" err="1" smtClean="0">
                <a:latin typeface="Palatino Linotype" panose="02040502050505030304" pitchFamily="18" charset="0"/>
              </a:rPr>
              <a:t>tsukuba</a:t>
            </a:r>
            <a:r>
              <a:rPr lang="en-US" dirty="0" smtClean="0">
                <a:latin typeface="Palatino Linotype" panose="02040502050505030304" pitchFamily="18" charset="0"/>
              </a:rPr>
              <a:t>” and “bear” datasets.</a:t>
            </a:r>
            <a:endParaRPr lang="en-IN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08" y="387099"/>
            <a:ext cx="3815311" cy="1767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6" y="4534188"/>
            <a:ext cx="2689871" cy="22415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79" y="4572126"/>
            <a:ext cx="2689871" cy="22415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661" y="4544527"/>
            <a:ext cx="2756107" cy="22967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7372" y="2174802"/>
            <a:ext cx="101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Left</a:t>
            </a:r>
            <a:endParaRPr lang="en-IN" sz="20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224" y="4544527"/>
            <a:ext cx="101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Left</a:t>
            </a:r>
            <a:endParaRPr lang="en-IN" sz="20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9254" y="2170359"/>
            <a:ext cx="101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Right</a:t>
            </a:r>
            <a:endParaRPr lang="en-IN" sz="20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39811" y="4516929"/>
            <a:ext cx="101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Right</a:t>
            </a:r>
            <a:endParaRPr lang="en-IN" sz="20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90551" y="2245462"/>
            <a:ext cx="101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GT</a:t>
            </a:r>
            <a:endParaRPr lang="en-IN" sz="20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83215" y="4514761"/>
            <a:ext cx="101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GT</a:t>
            </a:r>
            <a:endParaRPr lang="en-IN" sz="20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82414" y="1782374"/>
            <a:ext cx="2415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Calibration Matrix</a:t>
            </a:r>
            <a:endParaRPr lang="en-IN" sz="20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4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16306" y="48413"/>
            <a:ext cx="4191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Palatino Linotype" panose="02040502050505030304" pitchFamily="18" charset="0"/>
              </a:rPr>
              <a:t>Evaluation …</a:t>
            </a:r>
            <a:endParaRPr lang="en-IN" sz="3600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839" y="1119343"/>
            <a:ext cx="3291103" cy="2729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86" y="1119343"/>
            <a:ext cx="3378227" cy="2815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69" y="4051004"/>
            <a:ext cx="3586667" cy="2685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329" y="4017515"/>
            <a:ext cx="3657143" cy="27523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88747" y="621856"/>
            <a:ext cx="1744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alatino Linotype" panose="02040502050505030304" pitchFamily="18" charset="0"/>
              </a:rPr>
              <a:t>Ours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37128" y="596123"/>
            <a:ext cx="254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alatino Linotype" panose="02040502050505030304" pitchFamily="18" charset="0"/>
              </a:rPr>
              <a:t>Ground-Truth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8" y="1145076"/>
            <a:ext cx="3274187" cy="27088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7" y="4051004"/>
            <a:ext cx="3577471" cy="26854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1121" y="690810"/>
            <a:ext cx="2373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alatino Linotype" panose="02040502050505030304" pitchFamily="18" charset="0"/>
              </a:rPr>
              <a:t>Segmentation</a:t>
            </a:r>
            <a:endParaRPr lang="en-IN" sz="2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01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16305" y="48413"/>
            <a:ext cx="556259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Palatino Linotype" panose="02040502050505030304" pitchFamily="18" charset="0"/>
              </a:rPr>
              <a:t>Effect of Window-sizes</a:t>
            </a:r>
            <a:endParaRPr lang="en-IN" sz="36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382668"/>
              </p:ext>
            </p:extLst>
          </p:nvPr>
        </p:nvGraphicFramePr>
        <p:xfrm>
          <a:off x="351687" y="728467"/>
          <a:ext cx="11282850" cy="5311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576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04274" y="0"/>
            <a:ext cx="10515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Palatino Linotype" panose="02040502050505030304" pitchFamily="18" charset="0"/>
              </a:rPr>
              <a:t>References</a:t>
            </a:r>
            <a:endParaRPr lang="en-IN" sz="36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32" y="1106905"/>
            <a:ext cx="114420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IN" sz="2000" dirty="0" err="1">
                <a:latin typeface="Palatino Linotype" panose="02040502050505030304" pitchFamily="18" charset="0"/>
              </a:rPr>
              <a:t>Hirschmuller</a:t>
            </a:r>
            <a:r>
              <a:rPr lang="en-IN" sz="2000" dirty="0">
                <a:latin typeface="Palatino Linotype" panose="02040502050505030304" pitchFamily="18" charset="0"/>
              </a:rPr>
              <a:t>, H., and </a:t>
            </a:r>
            <a:r>
              <a:rPr lang="en-IN" sz="2000" dirty="0" err="1">
                <a:latin typeface="Palatino Linotype" panose="02040502050505030304" pitchFamily="18" charset="0"/>
              </a:rPr>
              <a:t>Scharstein</a:t>
            </a:r>
            <a:r>
              <a:rPr lang="en-IN" sz="2000" dirty="0">
                <a:latin typeface="Palatino Linotype" panose="02040502050505030304" pitchFamily="18" charset="0"/>
              </a:rPr>
              <a:t>, D</a:t>
            </a:r>
            <a:r>
              <a:rPr lang="en-IN" sz="2000" dirty="0" smtClean="0">
                <a:latin typeface="Palatino Linotype" panose="02040502050505030304" pitchFamily="18" charset="0"/>
              </a:rPr>
              <a:t>.,  “Evaluation </a:t>
            </a:r>
            <a:r>
              <a:rPr lang="en-IN" sz="2000" dirty="0">
                <a:latin typeface="Palatino Linotype" panose="02040502050505030304" pitchFamily="18" charset="0"/>
              </a:rPr>
              <a:t>of cost </a:t>
            </a:r>
            <a:r>
              <a:rPr lang="en-IN" sz="2000" dirty="0" smtClean="0">
                <a:latin typeface="Palatino Linotype" panose="02040502050505030304" pitchFamily="18" charset="0"/>
              </a:rPr>
              <a:t>functions for </a:t>
            </a:r>
            <a:r>
              <a:rPr lang="en-IN" sz="2000" dirty="0">
                <a:latin typeface="Palatino Linotype" panose="02040502050505030304" pitchFamily="18" charset="0"/>
              </a:rPr>
              <a:t>stereo </a:t>
            </a:r>
            <a:r>
              <a:rPr lang="en-IN" sz="2000" dirty="0" smtClean="0">
                <a:latin typeface="Palatino Linotype" panose="02040502050505030304" pitchFamily="18" charset="0"/>
              </a:rPr>
              <a:t>matching”,  </a:t>
            </a:r>
            <a:r>
              <a:rPr lang="en-IN" sz="2000" dirty="0">
                <a:latin typeface="Palatino Linotype" panose="02040502050505030304" pitchFamily="18" charset="0"/>
              </a:rPr>
              <a:t>In IEEE Conference on Computer Vision and </a:t>
            </a:r>
            <a:r>
              <a:rPr lang="en-IN" sz="2000" dirty="0" smtClean="0">
                <a:latin typeface="Palatino Linotype" panose="02040502050505030304" pitchFamily="18" charset="0"/>
              </a:rPr>
              <a:t>Pattern Recognition </a:t>
            </a:r>
            <a:r>
              <a:rPr lang="en-IN" sz="2000" dirty="0">
                <a:latin typeface="Palatino Linotype" panose="02040502050505030304" pitchFamily="18" charset="0"/>
              </a:rPr>
              <a:t>(2007), pp. 1–8</a:t>
            </a:r>
            <a:r>
              <a:rPr lang="en-IN" sz="2000" dirty="0" smtClean="0">
                <a:latin typeface="Palatino Linotype" panose="02040502050505030304" pitchFamily="18" charset="0"/>
              </a:rPr>
              <a:t>.</a:t>
            </a: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000" dirty="0">
                <a:latin typeface="Palatino Linotype" panose="02040502050505030304" pitchFamily="18" charset="0"/>
              </a:rPr>
              <a:t>[2] </a:t>
            </a:r>
            <a:r>
              <a:rPr lang="en-US" sz="2000" dirty="0" err="1">
                <a:latin typeface="Palatino Linotype" panose="02040502050505030304" pitchFamily="18" charset="0"/>
              </a:rPr>
              <a:t>Ohta</a:t>
            </a:r>
            <a:r>
              <a:rPr lang="en-US" sz="2000" dirty="0">
                <a:latin typeface="Palatino Linotype" panose="02040502050505030304" pitchFamily="18" charset="0"/>
              </a:rPr>
              <a:t>, Y., and </a:t>
            </a:r>
            <a:r>
              <a:rPr lang="en-US" sz="2000" dirty="0" err="1">
                <a:latin typeface="Palatino Linotype" panose="02040502050505030304" pitchFamily="18" charset="0"/>
              </a:rPr>
              <a:t>Kanade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en-US" sz="2000" dirty="0" smtClean="0">
                <a:latin typeface="Palatino Linotype" panose="02040502050505030304" pitchFamily="18" charset="0"/>
              </a:rPr>
              <a:t>T., “Stereo </a:t>
            </a:r>
            <a:r>
              <a:rPr lang="en-US" sz="2000" dirty="0">
                <a:latin typeface="Palatino Linotype" panose="02040502050505030304" pitchFamily="18" charset="0"/>
              </a:rPr>
              <a:t>by intra- and inter- </a:t>
            </a:r>
            <a:r>
              <a:rPr lang="en-US" sz="2000" dirty="0" err="1">
                <a:latin typeface="Palatino Linotype" panose="02040502050505030304" pitchFamily="18" charset="0"/>
              </a:rPr>
              <a:t>scanline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smtClean="0">
                <a:latin typeface="Palatino Linotype" panose="02040502050505030304" pitchFamily="18" charset="0"/>
              </a:rPr>
              <a:t>search using </a:t>
            </a:r>
            <a:r>
              <a:rPr lang="en-US" sz="2000" dirty="0">
                <a:latin typeface="Palatino Linotype" panose="02040502050505030304" pitchFamily="18" charset="0"/>
              </a:rPr>
              <a:t>dynamic </a:t>
            </a:r>
            <a:r>
              <a:rPr lang="en-US" sz="2000" dirty="0" smtClean="0">
                <a:latin typeface="Palatino Linotype" panose="02040502050505030304" pitchFamily="18" charset="0"/>
              </a:rPr>
              <a:t>programming”,  </a:t>
            </a:r>
            <a:r>
              <a:rPr lang="en-US" sz="2000" dirty="0">
                <a:latin typeface="Palatino Linotype" panose="02040502050505030304" pitchFamily="18" charset="0"/>
              </a:rPr>
              <a:t>IEEE Transactions on Pattern Analysis </a:t>
            </a:r>
            <a:r>
              <a:rPr lang="en-US" sz="2000" dirty="0" smtClean="0">
                <a:latin typeface="Palatino Linotype" panose="02040502050505030304" pitchFamily="18" charset="0"/>
              </a:rPr>
              <a:t>and Machine </a:t>
            </a:r>
            <a:r>
              <a:rPr lang="en-US" sz="2000" dirty="0">
                <a:latin typeface="Palatino Linotype" panose="02040502050505030304" pitchFamily="18" charset="0"/>
              </a:rPr>
              <a:t>Intelligence PAMI-7, 2 (1985), 139–154</a:t>
            </a:r>
            <a:r>
              <a:rPr lang="en-US" sz="2000" dirty="0" smtClean="0">
                <a:latin typeface="Palatino Linotype" panose="02040502050505030304" pitchFamily="18" charset="0"/>
              </a:rPr>
              <a:t>.</a:t>
            </a: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000" dirty="0">
                <a:latin typeface="Palatino Linotype" panose="02040502050505030304" pitchFamily="18" charset="0"/>
              </a:rPr>
              <a:t>[3] </a:t>
            </a:r>
            <a:r>
              <a:rPr lang="en-US" sz="2000" dirty="0">
                <a:latin typeface="Palatino Linotype" panose="02040502050505030304" pitchFamily="18" charset="0"/>
                <a:hlinkClick r:id="rId2"/>
              </a:rPr>
              <a:t>http://luthuli.cs.uiuc.edu/~</a:t>
            </a:r>
            <a:r>
              <a:rPr lang="en-US" sz="2000" dirty="0" smtClean="0">
                <a:latin typeface="Palatino Linotype" panose="02040502050505030304" pitchFamily="18" charset="0"/>
                <a:hlinkClick r:id="rId2"/>
              </a:rPr>
              <a:t>daf/courses/CS-498-DAF-PS/Segmentation.pdf</a:t>
            </a:r>
            <a:endParaRPr lang="en-US" sz="2000" dirty="0" smtClean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000" dirty="0">
                <a:latin typeface="Palatino Linotype" panose="02040502050505030304" pitchFamily="18" charset="0"/>
              </a:rPr>
              <a:t>[4] Robert L. Henderson ; Walter J. Miller ; C. B. </a:t>
            </a:r>
            <a:r>
              <a:rPr lang="en-US" sz="2000" dirty="0" err="1">
                <a:latin typeface="Palatino Linotype" panose="02040502050505030304" pitchFamily="18" charset="0"/>
              </a:rPr>
              <a:t>Grosch</a:t>
            </a:r>
            <a:r>
              <a:rPr lang="en-US" sz="2000" dirty="0">
                <a:latin typeface="Palatino Linotype" panose="02040502050505030304" pitchFamily="18" charset="0"/>
              </a:rPr>
              <a:t>; </a:t>
            </a:r>
            <a:r>
              <a:rPr lang="en-US" sz="2000" dirty="0" smtClean="0">
                <a:latin typeface="Palatino Linotype" panose="02040502050505030304" pitchFamily="18" charset="0"/>
              </a:rPr>
              <a:t>“Automatic </a:t>
            </a:r>
            <a:r>
              <a:rPr lang="en-US" sz="2000" dirty="0">
                <a:latin typeface="Palatino Linotype" panose="02040502050505030304" pitchFamily="18" charset="0"/>
              </a:rPr>
              <a:t>Stereo Reconstruction Of Man-Made </a:t>
            </a:r>
            <a:r>
              <a:rPr lang="en-US" sz="2000" dirty="0" smtClean="0">
                <a:latin typeface="Palatino Linotype" panose="02040502050505030304" pitchFamily="18" charset="0"/>
              </a:rPr>
              <a:t>Targets”,  </a:t>
            </a:r>
            <a:r>
              <a:rPr lang="en-US" sz="2000" dirty="0">
                <a:latin typeface="Palatino Linotype" panose="02040502050505030304" pitchFamily="18" charset="0"/>
              </a:rPr>
              <a:t>Proc. SPIE 0186, Digital Processing of Aerial Images, 240 (September 4, 1979); doi:10.1117/12.957520.</a:t>
            </a:r>
            <a:endParaRPr lang="en-US" sz="2000" dirty="0" smtClean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0" y="646331"/>
            <a:ext cx="7812095" cy="58651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513" y="0"/>
            <a:ext cx="815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Palatino Linotype" panose="02040502050505030304" pitchFamily="18" charset="0"/>
              </a:rPr>
              <a:t> </a:t>
            </a:r>
            <a:r>
              <a:rPr lang="en-IN" sz="3600" dirty="0" smtClean="0">
                <a:latin typeface="Palatino Linotype" panose="02040502050505030304" pitchFamily="18" charset="0"/>
              </a:rPr>
              <a:t> Bigger picture …</a:t>
            </a:r>
            <a:endParaRPr lang="en-IN" sz="3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0" y="646331"/>
            <a:ext cx="7812095" cy="5865193"/>
          </a:xfrm>
          <a:prstGeom prst="rect">
            <a:avLst/>
          </a:prstGeom>
          <a:blipFill>
            <a:blip r:embed="rId3">
              <a:alphaModFix amt="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</p:spPr>
      </p:pic>
      <p:sp>
        <p:nvSpPr>
          <p:cNvPr id="5" name="TextBox 4"/>
          <p:cNvSpPr txBox="1"/>
          <p:nvPr/>
        </p:nvSpPr>
        <p:spPr>
          <a:xfrm>
            <a:off x="221513" y="0"/>
            <a:ext cx="815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Palatino Linotype" panose="02040502050505030304" pitchFamily="18" charset="0"/>
              </a:rPr>
              <a:t> </a:t>
            </a:r>
            <a:r>
              <a:rPr lang="en-IN" sz="3600" dirty="0" smtClean="0">
                <a:latin typeface="Palatino Linotype" panose="02040502050505030304" pitchFamily="18" charset="0"/>
              </a:rPr>
              <a:t> What we are doing …</a:t>
            </a:r>
            <a:endParaRPr lang="en-IN" sz="36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0" y="4164847"/>
            <a:ext cx="3905250" cy="10448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80" y="3742071"/>
            <a:ext cx="3524841" cy="122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0" y="646331"/>
            <a:ext cx="7812095" cy="5865193"/>
          </a:xfrm>
          <a:prstGeom prst="rect">
            <a:avLst/>
          </a:prstGeom>
          <a:blipFill>
            <a:blip r:embed="rId3">
              <a:alphaModFix amt="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</p:spPr>
      </p:pic>
      <p:sp>
        <p:nvSpPr>
          <p:cNvPr id="5" name="TextBox 4"/>
          <p:cNvSpPr txBox="1"/>
          <p:nvPr/>
        </p:nvSpPr>
        <p:spPr>
          <a:xfrm>
            <a:off x="221513" y="0"/>
            <a:ext cx="815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Palatino Linotype" panose="02040502050505030304" pitchFamily="18" charset="0"/>
              </a:rPr>
              <a:t> </a:t>
            </a:r>
            <a:r>
              <a:rPr lang="en-IN" sz="3600" dirty="0" smtClean="0">
                <a:latin typeface="Palatino Linotype" panose="02040502050505030304" pitchFamily="18" charset="0"/>
              </a:rPr>
              <a:t> What we are doing …</a:t>
            </a:r>
            <a:endParaRPr lang="en-IN" sz="36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0" y="4164847"/>
            <a:ext cx="3905250" cy="1044826"/>
          </a:xfrm>
          <a:prstGeom prst="roundRect">
            <a:avLst>
              <a:gd name="adj" fmla="val 16667"/>
            </a:avLst>
          </a:prstGeom>
          <a:ln w="38100"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80" y="3742071"/>
            <a:ext cx="3524841" cy="12290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10" y="5510824"/>
            <a:ext cx="4062070" cy="125278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Down Arrow 6"/>
          <p:cNvSpPr/>
          <p:nvPr/>
        </p:nvSpPr>
        <p:spPr>
          <a:xfrm>
            <a:off x="3540998" y="5239933"/>
            <a:ext cx="260981" cy="27089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589670" y="4523874"/>
            <a:ext cx="293772" cy="16338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7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16305" y="91634"/>
            <a:ext cx="636871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Palatino Linotype" panose="02040502050505030304" pitchFamily="18" charset="0"/>
              </a:rPr>
              <a:t>Project overview …</a:t>
            </a:r>
            <a:endParaRPr lang="en-IN" sz="3600" dirty="0">
              <a:latin typeface="Palatino Linotype" panose="0204050205050503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99207" y="954312"/>
            <a:ext cx="9275761" cy="1422111"/>
          </a:xfrm>
          <a:prstGeom prst="roundRect">
            <a:avLst>
              <a:gd name="adj" fmla="val 9647"/>
            </a:avLst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3475" y="584979"/>
            <a:ext cx="685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Goal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1127" y="1038182"/>
            <a:ext cx="8843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</a:rPr>
              <a:t>Improve disparity map quality using image cues, intensity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</a:rPr>
              <a:t>Improve brute-force search over every pixel by using faster techniques based on edge information</a:t>
            </a:r>
            <a:r>
              <a:rPr lang="en-US" dirty="0" smtClean="0"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</a:rPr>
              <a:t>Handle occlusions.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3474" y="2782066"/>
            <a:ext cx="1612231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Contributions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99206" y="3160851"/>
            <a:ext cx="9275761" cy="2664632"/>
          </a:xfrm>
          <a:prstGeom prst="roundRect">
            <a:avLst>
              <a:gd name="adj" fmla="val 9647"/>
            </a:avLst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91127" y="3253675"/>
            <a:ext cx="85544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Palatino Linotype" panose="02040502050505030304" pitchFamily="18" charset="0"/>
              </a:rPr>
              <a:t> Find good correspondences between two images.     </a:t>
            </a:r>
          </a:p>
          <a:p>
            <a:r>
              <a:rPr lang="en-US" sz="2800" dirty="0" smtClean="0">
                <a:latin typeface="Palatino Linotype" panose="02040502050505030304" pitchFamily="18" charset="0"/>
              </a:rPr>
              <a:t>		          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Discuss algorithms !!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Palatino Linotype" panose="02040502050505030304" pitchFamily="18" charset="0"/>
              </a:rPr>
              <a:t>Good disparity maps for depth reconstruction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	</a:t>
            </a:r>
            <a:r>
              <a:rPr lang="en-US" sz="2800" dirty="0" smtClean="0">
                <a:latin typeface="Palatino Linotype" panose="02040502050505030304" pitchFamily="18" charset="0"/>
              </a:rPr>
              <a:t>	 </a:t>
            </a:r>
            <a:r>
              <a:rPr lang="en-US" sz="2800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Image Processing for noise removal</a:t>
            </a:r>
            <a:r>
              <a:rPr lang="en-US" sz="2800" dirty="0" smtClean="0">
                <a:latin typeface="Palatino Linotype" panose="0204050205050503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Palatino Linotype" panose="02040502050505030304" pitchFamily="18" charset="0"/>
              </a:rPr>
              <a:t>Evaluation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Palatino Linotype" panose="0204050205050503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293" y="4843341"/>
            <a:ext cx="3000707" cy="20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16305" y="91634"/>
            <a:ext cx="636871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Palatino Linotype" panose="02040502050505030304" pitchFamily="18" charset="0"/>
              </a:rPr>
              <a:t>Good correspondence …</a:t>
            </a:r>
            <a:endParaRPr lang="en-IN" sz="36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727" y="782052"/>
            <a:ext cx="1985210" cy="46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Palatino Linotype" panose="02040502050505030304" pitchFamily="18" charset="0"/>
              </a:rPr>
              <a:t>Brute Force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14" y="750974"/>
            <a:ext cx="5512039" cy="27344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1937" y="4710496"/>
            <a:ext cx="126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alatino Linotype" panose="02040502050505030304" pitchFamily="18" charset="0"/>
              </a:rPr>
              <a:t>Output:</a:t>
            </a:r>
            <a:endParaRPr lang="en-IN" sz="24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946" y="3811175"/>
            <a:ext cx="5621707" cy="2721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61937" y="1656511"/>
            <a:ext cx="126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alatino Linotype" panose="02040502050505030304" pitchFamily="18" charset="0"/>
              </a:rPr>
              <a:t>Input:</a:t>
            </a:r>
            <a:endParaRPr lang="en-IN" sz="2400" dirty="0">
              <a:latin typeface="Palatino Linotype" panose="020405020505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5948" y="1542181"/>
            <a:ext cx="213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Search in patches around reference pixel for correspondence.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4435" y="4294997"/>
            <a:ext cx="2435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Cost(I_1,I_2) :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    - squared difference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smtClean="0">
                <a:latin typeface="Palatino Linotype" panose="02040502050505030304" pitchFamily="18" charset="0"/>
              </a:rPr>
              <a:t>   - normalized cross-  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         correlation</a:t>
            </a:r>
          </a:p>
        </p:txBody>
      </p:sp>
    </p:spTree>
    <p:extLst>
      <p:ext uri="{BB962C8B-B14F-4D97-AF65-F5344CB8AC3E}">
        <p14:creationId xmlns:p14="http://schemas.microsoft.com/office/powerpoint/2010/main" val="27837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16305" y="91634"/>
            <a:ext cx="636871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Palatino Linotype" panose="02040502050505030304" pitchFamily="18" charset="0"/>
              </a:rPr>
              <a:t>With Post-processing …</a:t>
            </a:r>
            <a:endParaRPr lang="en-IN" sz="3600" dirty="0">
              <a:latin typeface="Palatino Linotype" panose="020405020505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349" y="3908153"/>
            <a:ext cx="2707534" cy="2707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592" y="3908153"/>
            <a:ext cx="2715004" cy="2686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9266" y="6541002"/>
            <a:ext cx="86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Input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78453" y="6525043"/>
            <a:ext cx="105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Output</a:t>
            </a:r>
            <a:endParaRPr lang="en-IN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5800" y="1538976"/>
                <a:ext cx="11195323" cy="2294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Palatino Linotype" panose="02040502050505030304" pitchFamily="18" charset="0"/>
                  </a:rPr>
                  <a:t>For each </a:t>
                </a:r>
                <a:r>
                  <a:rPr lang="en-US" sz="2000" dirty="0" err="1" smtClean="0">
                    <a:latin typeface="Palatino Linotype" panose="02040502050505030304" pitchFamily="18" charset="0"/>
                  </a:rPr>
                  <a:t>i</a:t>
                </a:r>
                <a:r>
                  <a:rPr lang="en-US" sz="2000" dirty="0" smtClean="0">
                    <a:latin typeface="Palatino Linotype" panose="02040502050505030304" pitchFamily="18" charset="0"/>
                  </a:rPr>
                  <a:t>=1…n, compute the mean shift procedure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Palatino Linotype" panose="02040502050505030304" pitchFamily="18" charset="0"/>
                  </a:rPr>
                  <a:t> and store convergence result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>
                  <a:latin typeface="Palatino Linotype" panose="02040502050505030304" pitchFamily="18" charset="0"/>
                </a:endParaRPr>
              </a:p>
              <a:p>
                <a:r>
                  <a:rPr lang="en-US" sz="2000" dirty="0">
                    <a:latin typeface="Palatino Linotype" panose="02040502050505030304" pitchFamily="18" charset="0"/>
                  </a:rPr>
                  <a:t>	</a:t>
                </a:r>
                <a:r>
                  <a:rPr lang="en-US" sz="2000" dirty="0" smtClean="0">
                    <a:latin typeface="Palatino Linotype" panose="02040502050505030304" pitchFamily="18" charset="0"/>
                  </a:rPr>
                  <a:t>(a) 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Palatino Linotype" panose="02040502050505030304" pitchFamily="18" charset="0"/>
                  </a:rPr>
                  <a:t>, look around its neighbors and assign the same intensity of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Palatino Linotype" panose="02040502050505030304" pitchFamily="18" charset="0"/>
                  </a:rPr>
                  <a:t> to all the members.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Palatino Linotype" panose="02040502050505030304" pitchFamily="18" charset="0"/>
                  </a:rPr>
                  <a:t> </a:t>
                </a:r>
                <a:r>
                  <a:rPr lang="en-US" sz="2000" dirty="0" smtClean="0">
                    <a:latin typeface="Palatino Linotype" panose="02040502050505030304" pitchFamily="18" charset="0"/>
                  </a:rPr>
                  <a:t>Identify clusters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Palatino Linotype" panose="02040502050505030304" pitchFamily="18" charset="0"/>
                  </a:rPr>
                  <a:t>}, p = 1 … m of convergence points by linking together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Palatino Linotype" panose="02040502050505030304" pitchFamily="18" charset="0"/>
                  </a:rPr>
                  <a:t> which are </a:t>
                </a:r>
                <a:r>
                  <a:rPr lang="en-US" sz="2000" b="1" dirty="0" smtClean="0">
                    <a:latin typeface="Palatino Linotype" panose="02040502050505030304" pitchFamily="18" charset="0"/>
                  </a:rPr>
                  <a:t>close.</a:t>
                </a:r>
                <a:endParaRPr lang="en-US" sz="2000" dirty="0" smtClean="0">
                  <a:latin typeface="Palatino Linotype" panose="020405020505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Palatino Linotype" panose="02040502050505030304" pitchFamily="18" charset="0"/>
                  </a:rPr>
                  <a:t>For </a:t>
                </a:r>
                <a:r>
                  <a:rPr lang="en-US" sz="2000" dirty="0" err="1" smtClean="0">
                    <a:latin typeface="Palatino Linotype" panose="02040502050505030304" pitchFamily="18" charset="0"/>
                  </a:rPr>
                  <a:t>i</a:t>
                </a:r>
                <a:r>
                  <a:rPr lang="en-US" sz="2000" dirty="0" smtClean="0">
                    <a:latin typeface="Palatino Linotype" panose="02040502050505030304" pitchFamily="18" charset="0"/>
                  </a:rPr>
                  <a:t>=1… n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Palatino Linotype" panose="02040502050505030304" pitchFamily="18" charset="0"/>
                  </a:rPr>
                  <a:t> = { p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Palatino Linotype" panose="02040502050505030304" pitchFamily="18" charset="0"/>
                  </a:rPr>
                  <a:t>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Palatino Linotype" panose="02040502050505030304" pitchFamily="18" charset="0"/>
                  </a:rPr>
                  <a:t>For better output, eliminate spatial regions &lt; M.</a:t>
                </a:r>
                <a:endParaRPr lang="en-IN" sz="20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538976"/>
                <a:ext cx="11195323" cy="2294090"/>
              </a:xfrm>
              <a:prstGeom prst="rect">
                <a:avLst/>
              </a:prstGeom>
              <a:blipFill rotWithShape="0">
                <a:blip r:embed="rId4"/>
                <a:stretch>
                  <a:fillRect l="-490" t="-1326" b="-3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" y="4033410"/>
            <a:ext cx="3140467" cy="23533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18" y="4033410"/>
            <a:ext cx="3167787" cy="23717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2914" y="6461798"/>
            <a:ext cx="291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alatino Linotype" panose="02040502050505030304" pitchFamily="18" charset="0"/>
              </a:rPr>
              <a:t>Disparity map : before smoothing</a:t>
            </a:r>
            <a:endParaRPr lang="en-IN" sz="1400" dirty="0">
              <a:latin typeface="Palatino Linotype" panose="02040502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8796" y="6475102"/>
            <a:ext cx="290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alatino Linotype" panose="02040502050505030304" pitchFamily="18" charset="0"/>
              </a:rPr>
              <a:t>Disparity map : after smoothing</a:t>
            </a:r>
            <a:endParaRPr lang="en-IN" sz="1400" dirty="0">
              <a:latin typeface="Palatino Linotype" panose="02040502050505030304" pitchFamily="18" charset="0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601579" y="1169644"/>
            <a:ext cx="636871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Mean Shift Segmentation[3] …</a:t>
            </a:r>
            <a:endParaRPr lang="en-IN" sz="20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16305" y="91634"/>
            <a:ext cx="636871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Palatino Linotype" panose="02040502050505030304" pitchFamily="18" charset="0"/>
              </a:rPr>
              <a:t>Good correspondence …</a:t>
            </a:r>
            <a:endParaRPr lang="en-IN" sz="36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9204" y="87079"/>
            <a:ext cx="603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Palatino Linotype" panose="02040502050505030304" pitchFamily="18" charset="0"/>
              </a:rPr>
              <a:t>Sequential Matching of scan-lines</a:t>
            </a:r>
            <a:r>
              <a:rPr lang="en-US" sz="2000" dirty="0" smtClean="0">
                <a:latin typeface="Palatino Linotype" panose="02040502050505030304" pitchFamily="18" charset="0"/>
              </a:rPr>
              <a:t>(Miller et al. 1979)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6" y="946161"/>
            <a:ext cx="2509962" cy="2195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66" y="977185"/>
            <a:ext cx="2509962" cy="21644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476" y="633847"/>
            <a:ext cx="185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Palatino Linotype" panose="02040502050505030304" pitchFamily="18" charset="0"/>
              </a:rPr>
              <a:t>Stereo images …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39656" y="3062296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9656" y="2893420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9656" y="2695712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9656" y="2485647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9656" y="2287939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9656" y="2059411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9656" y="1830739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9656" y="1620675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9656" y="1348826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9656" y="1101690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76966" y="3062296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76966" y="2893420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76966" y="2695712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76966" y="2485647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76966" y="2287939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76966" y="2059411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76966" y="1830739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76966" y="1620675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76966" y="1348826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76966" y="1101690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371" y="897486"/>
            <a:ext cx="4163207" cy="224609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499559" y="977185"/>
            <a:ext cx="273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alatino Linotype" panose="02040502050505030304" pitchFamily="18" charset="0"/>
              </a:rPr>
              <a:t>Edge profile …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54" y="3669957"/>
            <a:ext cx="6398070" cy="26268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720851" y="6296807"/>
            <a:ext cx="3557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alatino Linotype" panose="02040502050505030304" pitchFamily="18" charset="0"/>
              </a:rPr>
              <a:t>Broken segment matcher…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85022" y="5486400"/>
            <a:ext cx="150556" cy="172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/>
          <p:cNvCxnSpPr>
            <a:stCxn id="36" idx="0"/>
          </p:cNvCxnSpPr>
          <p:nvPr/>
        </p:nvCxnSpPr>
        <p:spPr>
          <a:xfrm flipV="1">
            <a:off x="6560300" y="2782209"/>
            <a:ext cx="2012643" cy="2704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572943" y="2609214"/>
            <a:ext cx="150556" cy="172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1151019" y="287336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3457479" y="286926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18523" y="2848076"/>
                <a:ext cx="5068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1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1100" b="1" dirty="0">
                  <a:solidFill>
                    <a:srgbClr val="FF000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23" y="2848076"/>
                <a:ext cx="506856" cy="2616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328408" y="2835999"/>
                <a:ext cx="5068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1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1100" b="1" dirty="0">
                  <a:solidFill>
                    <a:srgbClr val="FF000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408" y="2835999"/>
                <a:ext cx="506856" cy="2616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693743" y="655979"/>
                <a:ext cx="18512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 smtClean="0">
                  <a:solidFill>
                    <a:srgbClr val="FF000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43" y="655979"/>
                <a:ext cx="1851272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Arrow 47"/>
          <p:cNvSpPr/>
          <p:nvPr/>
        </p:nvSpPr>
        <p:spPr>
          <a:xfrm>
            <a:off x="5859379" y="2059411"/>
            <a:ext cx="700921" cy="4262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Down Arrow 48"/>
          <p:cNvSpPr/>
          <p:nvPr/>
        </p:nvSpPr>
        <p:spPr>
          <a:xfrm>
            <a:off x="9793705" y="3141637"/>
            <a:ext cx="312821" cy="38361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116305" y="91634"/>
            <a:ext cx="636871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Palatino Linotype" panose="02040502050505030304" pitchFamily="18" charset="0"/>
              </a:rPr>
              <a:t>Good correspondence …</a:t>
            </a:r>
            <a:endParaRPr lang="en-IN" sz="360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9204" y="87079"/>
            <a:ext cx="603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Palatino Linotype" panose="02040502050505030304" pitchFamily="18" charset="0"/>
              </a:rPr>
              <a:t>Sequential Matching of scan-lines</a:t>
            </a:r>
            <a:r>
              <a:rPr lang="en-US" sz="2000" dirty="0" smtClean="0">
                <a:latin typeface="Palatino Linotype" panose="02040502050505030304" pitchFamily="18" charset="0"/>
              </a:rPr>
              <a:t>(Miller et al. 1979)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6" y="946161"/>
            <a:ext cx="2509962" cy="2195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66" y="977185"/>
            <a:ext cx="2509962" cy="21644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8476" y="633847"/>
            <a:ext cx="185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Palatino Linotype" panose="02040502050505030304" pitchFamily="18" charset="0"/>
              </a:rPr>
              <a:t>Stereo images …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39656" y="3062296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9656" y="2893420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9656" y="2695712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9656" y="2485647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9656" y="2287939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9656" y="2059411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9656" y="1830739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9656" y="1620675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9656" y="1348826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9656" y="1101690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76966" y="3062296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76966" y="2893420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76966" y="2695712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76966" y="2485647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76966" y="2287939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76966" y="2059411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76966" y="1830739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76966" y="1620675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76966" y="1348826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76966" y="1101690"/>
            <a:ext cx="2509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371" y="897486"/>
            <a:ext cx="4163207" cy="224609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499559" y="977185"/>
            <a:ext cx="273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alatino Linotype" panose="02040502050505030304" pitchFamily="18" charset="0"/>
              </a:rPr>
              <a:t>Edge profile …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54" y="3669957"/>
            <a:ext cx="6398070" cy="26268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720851" y="6296807"/>
            <a:ext cx="3557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alatino Linotype" panose="02040502050505030304" pitchFamily="18" charset="0"/>
              </a:rPr>
              <a:t>Broken segment matcher…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85022" y="5486400"/>
            <a:ext cx="150556" cy="172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/>
          <p:cNvCxnSpPr>
            <a:stCxn id="36" idx="0"/>
          </p:cNvCxnSpPr>
          <p:nvPr/>
        </p:nvCxnSpPr>
        <p:spPr>
          <a:xfrm flipV="1">
            <a:off x="6560300" y="2782209"/>
            <a:ext cx="2012643" cy="2704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572943" y="2609214"/>
            <a:ext cx="150556" cy="172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1151019" y="287336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3457479" y="286926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18523" y="2848076"/>
                <a:ext cx="5068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1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1100" b="1" dirty="0">
                  <a:solidFill>
                    <a:srgbClr val="FF000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23" y="2848076"/>
                <a:ext cx="506856" cy="2616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328408" y="2835999"/>
                <a:ext cx="5068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1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1100" b="1" dirty="0">
                  <a:solidFill>
                    <a:srgbClr val="FF000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408" y="2835999"/>
                <a:ext cx="506856" cy="2616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693743" y="655979"/>
                <a:ext cx="18512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 smtClean="0">
                  <a:solidFill>
                    <a:srgbClr val="FF000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43" y="655979"/>
                <a:ext cx="1851272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-87975" y="4305838"/>
                <a:ext cx="5285757" cy="844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latin typeface="Palatino Linotype" panose="02040502050505030304" pitchFamily="18" charset="0"/>
                </a:endParaRPr>
              </a:p>
              <a:p>
                <a:r>
                  <a:rPr lang="en-US" sz="2400" dirty="0" smtClean="0">
                    <a:latin typeface="Palatino Linotype" panose="02040502050505030304" pitchFamily="18" charset="0"/>
                  </a:rPr>
                  <a:t>		 + </a:t>
                </a:r>
                <a:r>
                  <a:rPr lang="en-US" sz="2400" dirty="0" err="1" smtClean="0">
                    <a:latin typeface="Palatino Linotype" panose="02040502050505030304" pitchFamily="18" charset="0"/>
                  </a:rPr>
                  <a:t>reg</a:t>
                </a:r>
                <a:r>
                  <a:rPr lang="en-US" sz="2400" dirty="0" smtClean="0">
                    <a:latin typeface="Palatino Linotype" panose="02040502050505030304" pitchFamily="18" charset="0"/>
                  </a:rPr>
                  <a:t>(</a:t>
                </a:r>
                <a:r>
                  <a:rPr lang="el-GR" sz="2400" dirty="0" smtClean="0">
                    <a:latin typeface="Palatino Linotype" panose="02040502050505030304" pitchFamily="18" charset="0"/>
                  </a:rPr>
                  <a:t>λ</a:t>
                </a:r>
                <a:r>
                  <a:rPr lang="en-US" sz="2400" dirty="0" smtClean="0">
                    <a:latin typeface="Palatino Linotype" panose="02040502050505030304" pitchFamily="18" charset="0"/>
                  </a:rPr>
                  <a:t>)</a:t>
                </a:r>
                <a:endParaRPr lang="en-IN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75" y="4305838"/>
                <a:ext cx="5285757" cy="844975"/>
              </a:xfrm>
              <a:prstGeom prst="rect">
                <a:avLst/>
              </a:prstGeom>
              <a:blipFill rotWithShape="0">
                <a:blip r:embed="rId9"/>
                <a:stretch>
                  <a:fillRect t="-719" b="-151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196740" y="3141638"/>
            <a:ext cx="456021" cy="1220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60453" y="3141638"/>
            <a:ext cx="974811" cy="1220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5646" y="5283858"/>
            <a:ext cx="504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Palatino Linotype" panose="02040502050505030304" pitchFamily="18" charset="0"/>
              </a:rPr>
              <a:t>λ</a:t>
            </a:r>
            <a:r>
              <a:rPr lang="en-US" dirty="0" smtClean="0">
                <a:latin typeface="Palatino Linotype" panose="02040502050505030304" pitchFamily="18" charset="0"/>
              </a:rPr>
              <a:t> is the set of parameters describing the optimal transformation. Consider NO noise.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6305" y="6229797"/>
            <a:ext cx="5603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PRO</a:t>
            </a:r>
            <a:r>
              <a:rPr lang="en-US" sz="20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: Separates occluded pixels(infeasible </a:t>
            </a:r>
            <a:r>
              <a:rPr lang="el-GR" sz="20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λ</a:t>
            </a:r>
            <a:r>
              <a:rPr lang="en-US" sz="20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). </a:t>
            </a:r>
            <a:endParaRPr lang="en-IN" sz="20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5859379" y="2059411"/>
            <a:ext cx="700921" cy="4262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Down Arrow 49"/>
          <p:cNvSpPr/>
          <p:nvPr/>
        </p:nvSpPr>
        <p:spPr>
          <a:xfrm>
            <a:off x="9793705" y="3141637"/>
            <a:ext cx="312821" cy="38361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Left Arrow 50"/>
          <p:cNvSpPr/>
          <p:nvPr/>
        </p:nvSpPr>
        <p:spPr>
          <a:xfrm>
            <a:off x="5149516" y="4463716"/>
            <a:ext cx="325138" cy="24832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5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411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Project overview …</vt:lpstr>
      <vt:lpstr>Good correspondence …</vt:lpstr>
      <vt:lpstr>With Post-processing …</vt:lpstr>
      <vt:lpstr>Good correspondence …</vt:lpstr>
      <vt:lpstr>Good correspondence …</vt:lpstr>
      <vt:lpstr>Good correspondence …</vt:lpstr>
      <vt:lpstr>Good correspondence …</vt:lpstr>
      <vt:lpstr>Experimental Setup …</vt:lpstr>
      <vt:lpstr>Evaluation …</vt:lpstr>
      <vt:lpstr>Effect of Window-sizes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prateep</dc:creator>
  <cp:lastModifiedBy>prateep</cp:lastModifiedBy>
  <cp:revision>117</cp:revision>
  <dcterms:created xsi:type="dcterms:W3CDTF">2015-04-20T23:01:49Z</dcterms:created>
  <dcterms:modified xsi:type="dcterms:W3CDTF">2015-04-22T18:35:30Z</dcterms:modified>
</cp:coreProperties>
</file>