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EB Garamond"/>
      <p:regular r:id="rId47"/>
      <p:bold r:id="rId48"/>
      <p:italic r:id="rId49"/>
      <p:boldItalic r:id="rId50"/>
    </p:embeddedFont>
    <p:embeddedFont>
      <p:font typeface="Helvetica Neue"/>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EBGaramond-bold.fntdata"/><Relationship Id="rId47" Type="http://schemas.openxmlformats.org/officeDocument/2006/relationships/font" Target="fonts/EBGaramond-regular.fntdata"/><Relationship Id="rId49" Type="http://schemas.openxmlformats.org/officeDocument/2006/relationships/font" Target="fonts/EBGaramon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regular.fntdata"/><Relationship Id="rId50" Type="http://schemas.openxmlformats.org/officeDocument/2006/relationships/font" Target="fonts/EBGaramond-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de457f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ddde457f0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(P)</a:t>
            </a:r>
            <a:endParaRPr/>
          </a:p>
        </p:txBody>
      </p:sp>
      <p:sp>
        <p:nvSpPr>
          <p:cNvPr id="123" name="Google Shape;123;gddde457f0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dde457f0f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dde457f0f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a:p>
            <a:pPr indent="0" lvl="0" marL="0" rtl="0" algn="l">
              <a:spcBef>
                <a:spcPts val="0"/>
              </a:spcBef>
              <a:spcAft>
                <a:spcPts val="0"/>
              </a:spcAft>
              <a:buNone/>
            </a:pPr>
            <a:r>
              <a:rPr lang="en"/>
              <a:t>What methods are you summarizing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de457f0f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de457f0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rPr>
              <a:t>(P)</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Char char="●"/>
            </a:pPr>
            <a:r>
              <a:rPr lang="en" sz="1000">
                <a:solidFill>
                  <a:srgbClr val="222222"/>
                </a:solidFill>
                <a:highlight>
                  <a:srgbClr val="FFFFFF"/>
                </a:highlight>
              </a:rPr>
              <a:t>Text Rank</a:t>
            </a:r>
            <a:endParaRPr sz="1000">
              <a:solidFill>
                <a:srgbClr val="222222"/>
              </a:solidFill>
              <a:highlight>
                <a:srgbClr val="FFFFFF"/>
              </a:highlight>
            </a:endParaRPr>
          </a:p>
          <a:p>
            <a:pPr indent="-292100" lvl="1" marL="914400" rtl="0" algn="l">
              <a:spcBef>
                <a:spcPts val="0"/>
              </a:spcBef>
              <a:spcAft>
                <a:spcPts val="0"/>
              </a:spcAft>
              <a:buClr>
                <a:srgbClr val="222222"/>
              </a:buClr>
              <a:buSzPts val="1000"/>
              <a:buChar char="○"/>
            </a:pPr>
            <a:r>
              <a:rPr lang="en" sz="1000">
                <a:solidFill>
                  <a:srgbClr val="222222"/>
                </a:solidFill>
                <a:highlight>
                  <a:srgbClr val="FFFFFF"/>
                </a:highlight>
              </a:rPr>
              <a:t>remove stopwords and stem the remaining sentences</a:t>
            </a:r>
            <a:endParaRPr sz="1000">
              <a:solidFill>
                <a:srgbClr val="222222"/>
              </a:solidFill>
              <a:highlight>
                <a:srgbClr val="FFFFFF"/>
              </a:highlight>
            </a:endParaRPr>
          </a:p>
          <a:p>
            <a:pPr indent="-292100" lvl="1" marL="914400" rtl="0" algn="l">
              <a:spcBef>
                <a:spcPts val="0"/>
              </a:spcBef>
              <a:spcAft>
                <a:spcPts val="0"/>
              </a:spcAft>
              <a:buClr>
                <a:srgbClr val="222222"/>
              </a:buClr>
              <a:buSzPts val="1000"/>
              <a:buChar char="○"/>
            </a:pPr>
            <a:r>
              <a:rPr lang="en" sz="1000">
                <a:solidFill>
                  <a:srgbClr val="222222"/>
                </a:solidFill>
                <a:highlight>
                  <a:srgbClr val="FFFFFF"/>
                </a:highlight>
              </a:rPr>
              <a:t>create a graph where </a:t>
            </a:r>
            <a:r>
              <a:rPr lang="en" sz="1000">
                <a:solidFill>
                  <a:srgbClr val="222222"/>
                </a:solidFill>
                <a:highlight>
                  <a:srgbClr val="FFFFFF"/>
                </a:highlight>
              </a:rPr>
              <a:t>vertices</a:t>
            </a:r>
            <a:r>
              <a:rPr lang="en" sz="1000">
                <a:solidFill>
                  <a:srgbClr val="222222"/>
                </a:solidFill>
                <a:highlight>
                  <a:srgbClr val="FFFFFF"/>
                </a:highlight>
              </a:rPr>
              <a:t> are sentences</a:t>
            </a:r>
            <a:endParaRPr sz="1000">
              <a:solidFill>
                <a:srgbClr val="222222"/>
              </a:solidFill>
              <a:highlight>
                <a:srgbClr val="FFFFFF"/>
              </a:highlight>
            </a:endParaRPr>
          </a:p>
          <a:p>
            <a:pPr indent="-292100" lvl="1" marL="914400" rtl="0" algn="l">
              <a:spcBef>
                <a:spcPts val="0"/>
              </a:spcBef>
              <a:spcAft>
                <a:spcPts val="0"/>
              </a:spcAft>
              <a:buClr>
                <a:srgbClr val="222222"/>
              </a:buClr>
              <a:buSzPts val="1000"/>
              <a:buChar char="○"/>
            </a:pPr>
            <a:r>
              <a:rPr lang="en" sz="1000">
                <a:solidFill>
                  <a:srgbClr val="222222"/>
                </a:solidFill>
                <a:highlight>
                  <a:srgbClr val="FFFFFF"/>
                </a:highlight>
              </a:rPr>
              <a:t>connect the sentences using edges, the value of edge is determined by the similarity of the sentences</a:t>
            </a:r>
            <a:endParaRPr sz="1000">
              <a:solidFill>
                <a:srgbClr val="222222"/>
              </a:solidFill>
              <a:highlight>
                <a:srgbClr val="FFFFFF"/>
              </a:highlight>
            </a:endParaRPr>
          </a:p>
          <a:p>
            <a:pPr indent="-292100" lvl="1" marL="914400" rtl="0" algn="l">
              <a:spcBef>
                <a:spcPts val="0"/>
              </a:spcBef>
              <a:spcAft>
                <a:spcPts val="0"/>
              </a:spcAft>
              <a:buClr>
                <a:srgbClr val="222222"/>
              </a:buClr>
              <a:buSzPts val="1000"/>
              <a:buChar char="○"/>
            </a:pPr>
            <a:r>
              <a:rPr lang="en" sz="1000">
                <a:solidFill>
                  <a:srgbClr val="222222"/>
                </a:solidFill>
                <a:highlight>
                  <a:srgbClr val="FFFFFF"/>
                </a:highlight>
              </a:rPr>
              <a:t>Run pagerank on the graph</a:t>
            </a:r>
            <a:endParaRPr sz="1000">
              <a:solidFill>
                <a:srgbClr val="222222"/>
              </a:solidFill>
              <a:highlight>
                <a:srgbClr val="FFFFFF"/>
              </a:highlight>
            </a:endParaRPr>
          </a:p>
          <a:p>
            <a:pPr indent="-292100" lvl="1" marL="914400" rtl="0" algn="l">
              <a:spcBef>
                <a:spcPts val="0"/>
              </a:spcBef>
              <a:spcAft>
                <a:spcPts val="0"/>
              </a:spcAft>
              <a:buClr>
                <a:srgbClr val="222222"/>
              </a:buClr>
              <a:buSzPts val="1000"/>
              <a:buChar char="○"/>
            </a:pPr>
            <a:r>
              <a:rPr lang="en" sz="1000">
                <a:solidFill>
                  <a:srgbClr val="222222"/>
                </a:solidFill>
                <a:highlight>
                  <a:srgbClr val="FFFFFF"/>
                </a:highlight>
              </a:rPr>
              <a:t>Pick sentences with highest PageRank score</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Char char="●"/>
            </a:pPr>
            <a:r>
              <a:rPr lang="en" sz="1000">
                <a:solidFill>
                  <a:srgbClr val="222222"/>
                </a:solidFill>
                <a:highlight>
                  <a:srgbClr val="FFFFFF"/>
                </a:highlight>
              </a:rPr>
              <a:t>TextTeaser associates a score with every sentence. This score is a linear combination of features extracted from that sentence.</a:t>
            </a:r>
            <a:endParaRPr sz="10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a:p>
            <a:pPr indent="0" lvl="0" marL="0" rtl="0" algn="l">
              <a:spcBef>
                <a:spcPts val="0"/>
              </a:spcBef>
              <a:spcAft>
                <a:spcPts val="0"/>
              </a:spcAft>
              <a:buNone/>
            </a:pPr>
            <a:r>
              <a:rPr lang="en" sz="1000">
                <a:solidFill>
                  <a:srgbClr val="222222"/>
                </a:solidFill>
                <a:highlight>
                  <a:srgbClr val="FFFFFF"/>
                </a:highlight>
              </a:rPr>
              <a:t>Ref: Lin, C.Y. and Hovy, E., 2003. The potential and limitations of automatic sentence extraction for summarization. In </a:t>
            </a:r>
            <a:r>
              <a:rPr i="1" lang="en" sz="1000">
                <a:solidFill>
                  <a:srgbClr val="222222"/>
                </a:solidFill>
                <a:highlight>
                  <a:srgbClr val="FFFFFF"/>
                </a:highlight>
              </a:rPr>
              <a:t>Proceedings of the HLT-NAACL 03 Text Summarization Workshop</a:t>
            </a:r>
            <a:r>
              <a:rPr lang="en" sz="1000">
                <a:solidFill>
                  <a:srgbClr val="222222"/>
                </a:solidFill>
                <a:highlight>
                  <a:srgbClr val="FFFFFF"/>
                </a:highlight>
              </a:rPr>
              <a:t> (pp. 73-80).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dde457f0f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dde457f0f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rPr>
              <a:t>(P)</a:t>
            </a:r>
            <a:endParaRPr sz="1000">
              <a:solidFill>
                <a:srgbClr val="222222"/>
              </a:solidFill>
              <a:highlight>
                <a:srgbClr val="FFFFFF"/>
              </a:highlight>
            </a:endParaRPr>
          </a:p>
          <a:p>
            <a:pPr indent="0" lvl="0" marL="0" rtl="0" algn="l">
              <a:spcBef>
                <a:spcPts val="0"/>
              </a:spcBef>
              <a:spcAft>
                <a:spcPts val="0"/>
              </a:spcAft>
              <a:buNone/>
            </a:pPr>
            <a:r>
              <a:rPr lang="en" sz="1000">
                <a:solidFill>
                  <a:srgbClr val="222222"/>
                </a:solidFill>
                <a:highlight>
                  <a:srgbClr val="FFFFFF"/>
                </a:highlight>
              </a:rPr>
              <a:t>Mihalcea, Rada. "Graph-based ranking algorithms for sentence extraction, applied to text summarization." In </a:t>
            </a:r>
            <a:r>
              <a:rPr i="1" lang="en" sz="1000">
                <a:solidFill>
                  <a:srgbClr val="222222"/>
                </a:solidFill>
                <a:highlight>
                  <a:srgbClr val="FFFFFF"/>
                </a:highlight>
              </a:rPr>
              <a:t>Proceedings of the ACL interactive poster and demonstration sessions</a:t>
            </a:r>
            <a:r>
              <a:rPr lang="en" sz="1000">
                <a:solidFill>
                  <a:srgbClr val="222222"/>
                </a:solidFill>
                <a:highlight>
                  <a:srgbClr val="FFFFFF"/>
                </a:highlight>
              </a:rPr>
              <a:t>, pp. 170-173. 2004.</a:t>
            </a:r>
            <a:endParaRPr sz="1000">
              <a:solidFill>
                <a:srgbClr val="222222"/>
              </a:solidFill>
              <a:highlight>
                <a:srgbClr val="FFFFFF"/>
              </a:highlight>
            </a:endParaRPr>
          </a:p>
          <a:p>
            <a:pPr indent="0" lvl="0" marL="0" rtl="0" algn="l">
              <a:spcBef>
                <a:spcPts val="0"/>
              </a:spcBef>
              <a:spcAft>
                <a:spcPts val="0"/>
              </a:spcAft>
              <a:buNone/>
            </a:pPr>
            <a:r>
              <a:rPr lang="en" sz="1000">
                <a:solidFill>
                  <a:srgbClr val="222222"/>
                </a:solidFill>
                <a:highlight>
                  <a:srgbClr val="FFFFFF"/>
                </a:highlight>
              </a:rPr>
              <a:t>“A way of deciding the importance of a vertex within a graph, based on information drawn from the graph structure.”</a:t>
            </a:r>
            <a:endParaRPr sz="10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2222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de457f0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de457f0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dde457f0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dde457f0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a:p>
            <a:pPr indent="0" lvl="0" marL="0" rtl="0" algn="l">
              <a:spcBef>
                <a:spcPts val="0"/>
              </a:spcBef>
              <a:spcAft>
                <a:spcPts val="0"/>
              </a:spcAft>
              <a:buNone/>
            </a:pPr>
            <a:r>
              <a:rPr lang="en"/>
              <a:t>https://iq.opengenus.org/text-summarization-techniques/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dde457f0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dde457f0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a:p>
            <a:pPr indent="0" lvl="0" marL="0" rtl="0" algn="l">
              <a:spcBef>
                <a:spcPts val="0"/>
              </a:spcBef>
              <a:spcAft>
                <a:spcPts val="0"/>
              </a:spcAft>
              <a:buNone/>
            </a:pPr>
            <a:r>
              <a:rPr lang="en"/>
              <a:t>Might need to blow through this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dde457f0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dde457f0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endParaRPr/>
          </a:p>
          <a:p>
            <a:pPr indent="0" lvl="0" marL="0" rtl="0" algn="l">
              <a:spcBef>
                <a:spcPts val="0"/>
              </a:spcBef>
              <a:spcAft>
                <a:spcPts val="0"/>
              </a:spcAft>
              <a:buNone/>
            </a:pPr>
            <a:r>
              <a:rPr lang="en"/>
              <a:t>We exclusively used existing pre-trained models as we do not have a lot of data to train the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dde457f0f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dde457f0f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dde457f0f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dde457f0f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dde457f0f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dde457f0f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endParaRPr/>
          </a:p>
          <a:p>
            <a:pPr indent="0" lvl="0" marL="0" rtl="0" algn="l">
              <a:spcBef>
                <a:spcPts val="0"/>
              </a:spcBef>
              <a:spcAft>
                <a:spcPts val="0"/>
              </a:spcAft>
              <a:buNone/>
            </a:pPr>
            <a:r>
              <a:rPr lang="en"/>
              <a:t>Might need to blow through this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dde457f0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dde457f0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de457f0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dde457f0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dde457f0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dde457f0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6da83ce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6da83ce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br>
              <a:rPr lang="en"/>
            </a:br>
            <a:r>
              <a:rPr lang="en"/>
              <a:t>Different fine-tuned version of the same transformer gives different output, the output at times clearly contains undesired content. The reason is that the abstraction algorithm does not take what information it is trying to prioritize (AKA context), it will try to grab the sentences that it thinks is the most important. Which brings up an important question of the pre-processing (AKA cleaning) of the data. One manual way of doing it is identify the keywords in sentences that is undesirable then have the </a:t>
            </a:r>
            <a:r>
              <a:rPr lang="en"/>
              <a:t>preprocessor</a:t>
            </a:r>
            <a:r>
              <a:rPr lang="en"/>
              <a:t> exclude those sentences with these keyword. However this method has a big chance of mis-triggering and filtering out some useful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full output with all the xmls, see appendix I and II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dde457f0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dde457f0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defb77d2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defb77d2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dde457f0f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dde457f0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dde457f0f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dde457f0f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dde457f0f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dde457f0f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0deb672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0deb672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6da83ced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6da83ced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t>
            </a:r>
            <a:br>
              <a:rPr lang="en"/>
            </a:br>
            <a:r>
              <a:rPr lang="en"/>
              <a:t>Stanford Question Answering Dataset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dde457f0f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dde457f0f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0deb6728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0deb6728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6da83ced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6da83ced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0deb67282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0deb67282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0deb6728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0deb6728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these are all the main challenges we faced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6da83ced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6da83ced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time allow can expand: </a:t>
            </a:r>
            <a:endParaRPr/>
          </a:p>
          <a:p>
            <a:pPr indent="0" lvl="0" marL="0" rtl="0" algn="l">
              <a:spcBef>
                <a:spcPts val="0"/>
              </a:spcBef>
              <a:spcAft>
                <a:spcPts val="0"/>
              </a:spcAft>
              <a:buNone/>
            </a:pPr>
            <a:r>
              <a:rPr lang="en"/>
              <a:t>For further improvement, we will need to build context awareness for the text preprocessor. Although the question and answer model is somehow aware of the context, when the content of certain context does not exist, it will find information with the wrong context. Second is the proper evaluation metric. Existing metric like ROUGE or BLEU scores only deal with the </a:t>
            </a:r>
            <a:r>
              <a:rPr lang="en"/>
              <a:t>grammar</a:t>
            </a:r>
            <a:r>
              <a:rPr lang="en"/>
              <a:t> of the sentence generated so we pretty much had to manually read the output when testing those algorithms because a lot of times the output was grammatically correct but contains incorrect inform</a:t>
            </a:r>
            <a:r>
              <a:rPr lang="en"/>
              <a:t>ation. Also it would be great if we can find a discriminator algorithm that can reject obviously wrong answers. The </a:t>
            </a:r>
            <a:r>
              <a:rPr lang="en"/>
              <a:t>questions</a:t>
            </a:r>
            <a:r>
              <a:rPr lang="en"/>
              <a:t> and answer model into second question can also be improved as it seems the algorithm always grabs a number for the second question so it produces more wrong answers than the first question. Also because we are not </a:t>
            </a:r>
            <a:r>
              <a:rPr lang="en"/>
              <a:t>running</a:t>
            </a:r>
            <a:r>
              <a:rPr lang="en"/>
              <a:t> on large datasets for this given task, we did not use the high performance computing platform. However in the process some task clearly generated out of memory error. So in the future we need to learn to put these jobs to run on the high performance computing platform.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dde457f0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dde457f0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0deb6728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0deb6728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da83ced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6da83ced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Even with only a </a:t>
            </a:r>
            <a:r>
              <a:rPr lang="en"/>
              <a:t>dozen</a:t>
            </a:r>
            <a:r>
              <a:rPr lang="en"/>
              <a:t> of xml files, manual cleaning and extracting the data would not be optimal. Because the result of the manual process of data scraping is not expandable to other documents, which defeats the purpose of using automated transformers. But there are challenges facing when it comes to rule based content extraction. Looking for keywords and patterns that can identify the sentences. However it also identifies statements that talks about the same topic but not providing useful information for the question being asked. This presents distraction information for the text </a:t>
            </a:r>
            <a:r>
              <a:rPr lang="en"/>
              <a:t>summarization</a:t>
            </a:r>
            <a:r>
              <a:rPr lang="en"/>
              <a:t> algorithm. Here’s an example. For question regarding what the adverse reactions are for a certain drug, As shown, the first sentence contains keyword adverse events with correct</a:t>
            </a:r>
            <a:r>
              <a:rPr lang="en"/>
              <a:t> information. However the second and </a:t>
            </a:r>
            <a:r>
              <a:rPr lang="en"/>
              <a:t>third although contain same keyword yet the sentence is a distraction to the text summarization algorithm.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6da83ced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6da83ced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There are several ways to preprocess the text. First is to search any paragraph and content tag with keyword adverse, then try to exclude the sentences like “contact FDA for adverse effect”, generic statements like “adverse effects are identified”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0deb6728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0deb6728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Another approach is more precise on finding the xpath that has the tag “adverse reaction section”. This produce less distraction content but will ignore useful information in other sections.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6da83ce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6da83ce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For the question of “</a:t>
            </a:r>
            <a:r>
              <a:rPr lang="en"/>
              <a:t>How many patients were studied in total?</a:t>
            </a:r>
            <a:r>
              <a:rPr lang="en"/>
              <a:t>”, not all xmls have the total number of patient clearly stated. So the strategy here is to use search like regular expression to scrape all the possible sentences and then pass the sentences to the summarization algorithm. Also the preprocessor need to account for different format of writing number as here’s an example of the same paragraph with two different number format.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6da83ce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6da83ce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Overall, even with two questions we need to use radically different approaches for data scraping, where we believe it would always pose new challenges for each new question that needs to be processed. Also pattern matching does not understand the meaning where duplicated </a:t>
            </a:r>
            <a:r>
              <a:rPr lang="en"/>
              <a:t>occurrences</a:t>
            </a:r>
            <a:r>
              <a:rPr lang="en"/>
              <a:t> will add the same sentence multiple times like shown here. The 519 including 107, but rule based pre-processor will scrape both information. Also pattern matching will not include sentences that use an alternative expression to the keywords so ideally the system will at least need to have a dictionary of synonyms.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dde457f0f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dde457f0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Now focusing on the first question, let’s go to the paragraphs that provides the answers. They are in xml or webpage form from the dailymed website. Each xml for a part</a:t>
            </a:r>
            <a:r>
              <a:rPr lang="en"/>
              <a:t>icular drug. The xmls have multiple sections, out of which we will be focus on the adverse effects sections. They are normally in the sixth sections may contains subsections. Some will not have them exclusively labeled out where we’ll need to use some of the </a:t>
            </a:r>
            <a:r>
              <a:rPr lang="en"/>
              <a:t>shenanigans</a:t>
            </a:r>
            <a:r>
              <a:rPr lang="en"/>
              <a:t> to scrape the content mentioned before. For text summarization, we need to combine the </a:t>
            </a:r>
            <a:r>
              <a:rPr lang="en"/>
              <a:t>paragraphs</a:t>
            </a:r>
            <a:r>
              <a:rPr lang="en"/>
              <a:t> into one long string to pass to the models. The data might also contain table entries which can be ignored. Sometimes the text will be too long and generate too many tokens for the algorithm to process so next will pass onto my teammates to talk about different models we looked into.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aspire.sice.indiana.edu/index.html" TargetMode="Externa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s://aspire.sice.indiana.edu/index.html" TargetMode="Externa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3"/>
          <p:cNvSpPr txBox="1"/>
          <p:nvPr>
            <p:ph type="ctrTitle"/>
          </p:nvPr>
        </p:nvSpPr>
        <p:spPr>
          <a:xfrm>
            <a:off x="1499781" y="185639"/>
            <a:ext cx="7434900" cy="1490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sz="2800">
                <a:latin typeface="Helvetica Neue"/>
                <a:ea typeface="Helvetica Neue"/>
                <a:cs typeface="Helvetica Neue"/>
                <a:sym typeface="Helvetica Neu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2" name="Google Shape;52;p13"/>
          <p:cNvSpPr/>
          <p:nvPr/>
        </p:nvSpPr>
        <p:spPr>
          <a:xfrm>
            <a:off x="0" y="1"/>
            <a:ext cx="1228200" cy="51435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pic>
        <p:nvPicPr>
          <p:cNvPr descr="trident.eps" id="53" name="Google Shape;53;p13"/>
          <p:cNvPicPr preferRelativeResize="0"/>
          <p:nvPr/>
        </p:nvPicPr>
        <p:blipFill rotWithShape="1">
          <a:blip r:embed="rId2">
            <a:alphaModFix/>
          </a:blip>
          <a:srcRect b="0" l="0" r="0" t="0"/>
          <a:stretch/>
        </p:blipFill>
        <p:spPr>
          <a:xfrm>
            <a:off x="191690" y="3846263"/>
            <a:ext cx="844764" cy="1065966"/>
          </a:xfrm>
          <a:prstGeom prst="rect">
            <a:avLst/>
          </a:prstGeom>
          <a:noFill/>
          <a:ln>
            <a:noFill/>
          </a:ln>
        </p:spPr>
      </p:pic>
      <p:sp>
        <p:nvSpPr>
          <p:cNvPr id="54" name="Google Shape;54;p13"/>
          <p:cNvSpPr/>
          <p:nvPr/>
        </p:nvSpPr>
        <p:spPr>
          <a:xfrm>
            <a:off x="1499782" y="1915633"/>
            <a:ext cx="5050500" cy="115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Helvetica Neue"/>
                <a:ea typeface="Helvetica Neue"/>
                <a:cs typeface="Helvetica Neue"/>
                <a:sym typeface="Helvetica Neue"/>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
              </a:spcBef>
              <a:spcAft>
                <a:spcPts val="0"/>
              </a:spcAft>
              <a:buClr>
                <a:srgbClr val="000000"/>
              </a:buClr>
              <a:buSzPts val="1600"/>
              <a:buFont typeface="Arial"/>
              <a:buNone/>
            </a:pPr>
            <a:r>
              <a:rPr b="0" i="0" lang="en" sz="1600" u="none" cap="none" strike="noStrike">
                <a:solidFill>
                  <a:schemeClr val="dk1"/>
                </a:solidFill>
                <a:latin typeface="Helvetica Neue"/>
                <a:ea typeface="Helvetica Neue"/>
                <a:cs typeface="Helvetica Neue"/>
                <a:sym typeface="Helvetica Neue"/>
              </a:rPr>
              <a:t>[Departments]</a:t>
            </a:r>
            <a:endParaRPr b="0" i="0"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150"/>
              </a:spcBef>
              <a:spcAft>
                <a:spcPts val="0"/>
              </a:spcAft>
              <a:buClr>
                <a:srgbClr val="000000"/>
              </a:buClr>
              <a:buSzPts val="1600"/>
              <a:buFont typeface="Arial"/>
              <a:buNone/>
            </a:pPr>
            <a:r>
              <a:rPr b="0" i="0" lang="en" sz="1600" u="none" cap="none" strike="noStrike">
                <a:solidFill>
                  <a:schemeClr val="dk1"/>
                </a:solidFill>
                <a:latin typeface="Helvetica Neue"/>
                <a:ea typeface="Helvetica Neue"/>
                <a:cs typeface="Helvetica Neue"/>
                <a:sym typeface="Helvetica Neue"/>
              </a:rPr>
              <a:t>Audio, Speech, and Information Retrieval (ASPIRE) </a:t>
            </a:r>
            <a:r>
              <a:rPr b="0" i="0" lang="en" sz="1600" u="sng" cap="none" strike="noStrike">
                <a:solidFill>
                  <a:schemeClr val="hlink"/>
                </a:solidFill>
                <a:latin typeface="Helvetica Neue"/>
                <a:ea typeface="Helvetica Neue"/>
                <a:cs typeface="Helvetica Neue"/>
                <a:sym typeface="Helvetica Neue"/>
                <a:hlinkClick r:id="rId3"/>
              </a:rPr>
              <a:t>https://aspire.sice.indiana.edu</a:t>
            </a:r>
            <a:endParaRPr b="0" i="0" sz="1600" u="none" cap="none" strike="noStrike">
              <a:solidFill>
                <a:schemeClr val="dk1"/>
              </a:solidFill>
              <a:latin typeface="Helvetica Neue"/>
              <a:ea typeface="Helvetica Neue"/>
              <a:cs typeface="Helvetica Neue"/>
              <a:sym typeface="Helvetica Neue"/>
            </a:endParaRPr>
          </a:p>
        </p:txBody>
      </p:sp>
      <p:pic>
        <p:nvPicPr>
          <p:cNvPr id="55" name="Google Shape;55;p13"/>
          <p:cNvPicPr preferRelativeResize="0"/>
          <p:nvPr/>
        </p:nvPicPr>
        <p:blipFill rotWithShape="1">
          <a:blip r:embed="rId4">
            <a:alphaModFix/>
          </a:blip>
          <a:srcRect b="0" l="20829" r="0" t="0"/>
          <a:stretch/>
        </p:blipFill>
        <p:spPr>
          <a:xfrm>
            <a:off x="1577715" y="3846263"/>
            <a:ext cx="3322176" cy="1039551"/>
          </a:xfrm>
          <a:prstGeom prst="rect">
            <a:avLst/>
          </a:prstGeom>
          <a:noFill/>
          <a:ln>
            <a:noFill/>
          </a:ln>
        </p:spPr>
      </p:pic>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7"/>
          <p:cNvSpPr/>
          <p:nvPr/>
        </p:nvSpPr>
        <p:spPr>
          <a:xfrm>
            <a:off x="0" y="4418044"/>
            <a:ext cx="9144000" cy="7254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Arial"/>
              <a:ea typeface="Arial"/>
              <a:cs typeface="Arial"/>
              <a:sym typeface="Arial"/>
            </a:endParaRPr>
          </a:p>
        </p:txBody>
      </p:sp>
      <p:pic>
        <p:nvPicPr>
          <p:cNvPr id="73" name="Google Shape;73;p17"/>
          <p:cNvPicPr preferRelativeResize="0"/>
          <p:nvPr/>
        </p:nvPicPr>
        <p:blipFill rotWithShape="1">
          <a:blip r:embed="rId2">
            <a:alphaModFix/>
          </a:blip>
          <a:srcRect b="0" l="0" r="0" t="0"/>
          <a:stretch/>
        </p:blipFill>
        <p:spPr>
          <a:xfrm>
            <a:off x="362968" y="4553801"/>
            <a:ext cx="6721888" cy="45391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rgbClr val="404040"/>
              </a:buClr>
              <a:buSzPts val="1200"/>
              <a:buChar char="●"/>
              <a:defRPr sz="1400"/>
            </a:lvl1pPr>
            <a:lvl2pPr indent="-298450" lvl="1" marL="914400" rtl="0">
              <a:spcBef>
                <a:spcPts val="0"/>
              </a:spcBef>
              <a:spcAft>
                <a:spcPts val="0"/>
              </a:spcAft>
              <a:buClr>
                <a:schemeClr val="dk1"/>
              </a:buClr>
              <a:buSzPts val="1100"/>
              <a:buAutoNum type="alphaLcPeriod"/>
              <a:defRPr sz="1200"/>
            </a:lvl2pPr>
            <a:lvl3pPr indent="-298450" lvl="2" marL="1371600" rtl="0">
              <a:spcBef>
                <a:spcPts val="0"/>
              </a:spcBef>
              <a:spcAft>
                <a:spcPts val="0"/>
              </a:spcAft>
              <a:buClr>
                <a:schemeClr val="dk1"/>
              </a:buClr>
              <a:buSzPts val="1100"/>
              <a:buAutoNum type="romanLcPeriod"/>
              <a:defRPr sz="1200"/>
            </a:lvl3pPr>
            <a:lvl4pPr indent="-298450" lvl="3" marL="1828800" rtl="0">
              <a:spcBef>
                <a:spcPts val="0"/>
              </a:spcBef>
              <a:spcAft>
                <a:spcPts val="0"/>
              </a:spcAft>
              <a:buClr>
                <a:schemeClr val="dk1"/>
              </a:buClr>
              <a:buSzPts val="1100"/>
              <a:buAutoNum type="arabicPeriod"/>
              <a:defRPr sz="1200"/>
            </a:lvl4pPr>
            <a:lvl5pPr indent="-298450" lvl="4" marL="2286000" rtl="0">
              <a:spcBef>
                <a:spcPts val="0"/>
              </a:spcBef>
              <a:spcAft>
                <a:spcPts val="0"/>
              </a:spcAft>
              <a:buClr>
                <a:schemeClr val="dk1"/>
              </a:buClr>
              <a:buSzPts val="1100"/>
              <a:buAutoNum type="alphaLcPeriod"/>
              <a:defRPr sz="1200"/>
            </a:lvl5pPr>
            <a:lvl6pPr indent="-298450" lvl="5" marL="2743200" rtl="0">
              <a:spcBef>
                <a:spcPts val="0"/>
              </a:spcBef>
              <a:spcAft>
                <a:spcPts val="0"/>
              </a:spcAft>
              <a:buClr>
                <a:schemeClr val="dk1"/>
              </a:buClr>
              <a:buSzPts val="1100"/>
              <a:buAutoNum type="romanLcPeriod"/>
              <a:defRPr sz="1200"/>
            </a:lvl6pPr>
            <a:lvl7pPr indent="-298450" lvl="6" marL="3200400" rtl="0">
              <a:spcBef>
                <a:spcPts val="0"/>
              </a:spcBef>
              <a:spcAft>
                <a:spcPts val="0"/>
              </a:spcAft>
              <a:buClr>
                <a:schemeClr val="dk1"/>
              </a:buClr>
              <a:buSzPts val="1100"/>
              <a:buAutoNum type="arabicPeriod"/>
              <a:defRPr sz="1200"/>
            </a:lvl7pPr>
            <a:lvl8pPr indent="-298450" lvl="7" marL="3657600" rtl="0">
              <a:spcBef>
                <a:spcPts val="0"/>
              </a:spcBef>
              <a:spcAft>
                <a:spcPts val="0"/>
              </a:spcAft>
              <a:buClr>
                <a:schemeClr val="dk1"/>
              </a:buClr>
              <a:buSzPts val="1100"/>
              <a:buAutoNum type="alphaLcPeriod"/>
              <a:defRPr sz="1200"/>
            </a:lvl8pPr>
            <a:lvl9pPr indent="-298450" lvl="8" marL="4114800" rtl="0">
              <a:spcBef>
                <a:spcPts val="0"/>
              </a:spcBef>
              <a:spcAft>
                <a:spcPts val="0"/>
              </a:spcAft>
              <a:buClr>
                <a:schemeClr val="dk1"/>
              </a:buClr>
              <a:buSzPts val="1100"/>
              <a:buAutoNum type="romanLcPeriod"/>
              <a:defRPr sz="1200"/>
            </a:lvl9pPr>
          </a:lstStyle>
          <a:p/>
        </p:txBody>
      </p:sp>
      <p:sp>
        <p:nvSpPr>
          <p:cNvPr id="77" name="Google Shape;77;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2" name="Google Shape;92;p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4" name="Google Shape;9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2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1" name="Google Shape;10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4" name="Shape 104"/>
        <p:cNvGrpSpPr/>
        <p:nvPr/>
      </p:nvGrpSpPr>
      <p:grpSpPr>
        <a:xfrm>
          <a:off x="0" y="0"/>
          <a:ext cx="0" cy="0"/>
          <a:chOff x="0" y="0"/>
          <a:chExt cx="0" cy="0"/>
        </a:xfrm>
      </p:grpSpPr>
      <p:sp>
        <p:nvSpPr>
          <p:cNvPr id="105" name="Google Shape;105;p26"/>
          <p:cNvSpPr txBox="1"/>
          <p:nvPr>
            <p:ph type="ctrTitle"/>
          </p:nvPr>
        </p:nvSpPr>
        <p:spPr>
          <a:xfrm>
            <a:off x="1499781" y="185639"/>
            <a:ext cx="7434900" cy="1490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sz="2800">
                <a:latin typeface="Helvetica Neue"/>
                <a:ea typeface="Helvetica Neue"/>
                <a:cs typeface="Helvetica Neue"/>
                <a:sym typeface="Helvetica Neu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06" name="Google Shape;106;p26"/>
          <p:cNvSpPr/>
          <p:nvPr/>
        </p:nvSpPr>
        <p:spPr>
          <a:xfrm>
            <a:off x="0" y="1"/>
            <a:ext cx="1228200" cy="51435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pic>
        <p:nvPicPr>
          <p:cNvPr descr="trident.eps" id="107" name="Google Shape;107;p26"/>
          <p:cNvPicPr preferRelativeResize="0"/>
          <p:nvPr/>
        </p:nvPicPr>
        <p:blipFill rotWithShape="1">
          <a:blip r:embed="rId2">
            <a:alphaModFix/>
          </a:blip>
          <a:srcRect b="0" l="0" r="0" t="0"/>
          <a:stretch/>
        </p:blipFill>
        <p:spPr>
          <a:xfrm>
            <a:off x="191690" y="3846263"/>
            <a:ext cx="844764" cy="1065966"/>
          </a:xfrm>
          <a:prstGeom prst="rect">
            <a:avLst/>
          </a:prstGeom>
          <a:noFill/>
          <a:ln>
            <a:noFill/>
          </a:ln>
        </p:spPr>
      </p:pic>
      <p:sp>
        <p:nvSpPr>
          <p:cNvPr id="108" name="Google Shape;108;p26"/>
          <p:cNvSpPr/>
          <p:nvPr/>
        </p:nvSpPr>
        <p:spPr>
          <a:xfrm>
            <a:off x="1499782" y="1915633"/>
            <a:ext cx="5050500" cy="115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Helvetica Neue"/>
                <a:ea typeface="Helvetica Neue"/>
                <a:cs typeface="Helvetica Neue"/>
                <a:sym typeface="Helvetica Neue"/>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
              </a:spcBef>
              <a:spcAft>
                <a:spcPts val="0"/>
              </a:spcAft>
              <a:buClr>
                <a:srgbClr val="000000"/>
              </a:buClr>
              <a:buSzPts val="1600"/>
              <a:buFont typeface="Arial"/>
              <a:buNone/>
            </a:pPr>
            <a:r>
              <a:rPr b="0" i="0" lang="en" sz="1600" u="none" cap="none" strike="noStrike">
                <a:solidFill>
                  <a:schemeClr val="dk1"/>
                </a:solidFill>
                <a:latin typeface="Helvetica Neue"/>
                <a:ea typeface="Helvetica Neue"/>
                <a:cs typeface="Helvetica Neue"/>
                <a:sym typeface="Helvetica Neue"/>
              </a:rPr>
              <a:t>[Departments]</a:t>
            </a:r>
            <a:endParaRPr b="0" i="0"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150"/>
              </a:spcBef>
              <a:spcAft>
                <a:spcPts val="0"/>
              </a:spcAft>
              <a:buClr>
                <a:srgbClr val="000000"/>
              </a:buClr>
              <a:buSzPts val="1600"/>
              <a:buFont typeface="Arial"/>
              <a:buNone/>
            </a:pPr>
            <a:r>
              <a:rPr b="0" i="0" lang="en" sz="1600" u="none" cap="none" strike="noStrike">
                <a:solidFill>
                  <a:schemeClr val="dk1"/>
                </a:solidFill>
                <a:latin typeface="Helvetica Neue"/>
                <a:ea typeface="Helvetica Neue"/>
                <a:cs typeface="Helvetica Neue"/>
                <a:sym typeface="Helvetica Neue"/>
              </a:rPr>
              <a:t>Audio, Speech, and Information Retrieval (ASPIRE) </a:t>
            </a:r>
            <a:r>
              <a:rPr b="0" i="0" lang="en" sz="1600" u="sng" cap="none" strike="noStrike">
                <a:solidFill>
                  <a:schemeClr val="hlink"/>
                </a:solidFill>
                <a:latin typeface="Helvetica Neue"/>
                <a:ea typeface="Helvetica Neue"/>
                <a:cs typeface="Helvetica Neue"/>
                <a:sym typeface="Helvetica Neue"/>
                <a:hlinkClick r:id="rId3"/>
              </a:rPr>
              <a:t>https://aspire.sice.indiana.edu</a:t>
            </a:r>
            <a:endParaRPr b="0" i="0" sz="1600" u="none" cap="none" strike="noStrike">
              <a:solidFill>
                <a:schemeClr val="dk1"/>
              </a:solidFill>
              <a:latin typeface="Helvetica Neue"/>
              <a:ea typeface="Helvetica Neue"/>
              <a:cs typeface="Helvetica Neue"/>
              <a:sym typeface="Helvetica Neue"/>
            </a:endParaRPr>
          </a:p>
        </p:txBody>
      </p:sp>
      <p:pic>
        <p:nvPicPr>
          <p:cNvPr id="109" name="Google Shape;109;p26"/>
          <p:cNvPicPr preferRelativeResize="0"/>
          <p:nvPr/>
        </p:nvPicPr>
        <p:blipFill rotWithShape="1">
          <a:blip r:embed="rId4">
            <a:alphaModFix/>
          </a:blip>
          <a:srcRect b="0" l="20829" r="0" t="0"/>
          <a:stretch/>
        </p:blipFill>
        <p:spPr>
          <a:xfrm>
            <a:off x="1577715" y="3846263"/>
            <a:ext cx="3322176" cy="1039551"/>
          </a:xfrm>
          <a:prstGeom prst="rect">
            <a:avLst/>
          </a:prstGeom>
          <a:noFill/>
          <a:ln>
            <a:noFill/>
          </a:ln>
        </p:spPr>
      </p:pic>
      <p:sp>
        <p:nvSpPr>
          <p:cNvPr id="110" name="Google Shape;110;p2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1" name="Shape 111"/>
        <p:cNvGrpSpPr/>
        <p:nvPr/>
      </p:nvGrpSpPr>
      <p:grpSpPr>
        <a:xfrm>
          <a:off x="0" y="0"/>
          <a:ext cx="0" cy="0"/>
          <a:chOff x="0" y="0"/>
          <a:chExt cx="0" cy="0"/>
        </a:xfrm>
      </p:grpSpPr>
      <p:sp>
        <p:nvSpPr>
          <p:cNvPr id="112" name="Google Shape;112;p27"/>
          <p:cNvSpPr txBox="1"/>
          <p:nvPr>
            <p:ph type="title"/>
          </p:nvPr>
        </p:nvSpPr>
        <p:spPr>
          <a:xfrm>
            <a:off x="234315" y="172178"/>
            <a:ext cx="8675400" cy="394500"/>
          </a:xfrm>
          <a:prstGeom prst="rect">
            <a:avLst/>
          </a:prstGeom>
          <a:noFill/>
          <a:ln>
            <a:noFill/>
          </a:ln>
        </p:spPr>
        <p:txBody>
          <a:bodyPr anchorCtr="0" anchor="ctr" bIns="45700" lIns="91425" spcFirstLastPara="1" rIns="91425" wrap="square" tIns="45700">
            <a:noAutofit/>
          </a:bodyPr>
          <a:lstStyle>
            <a:lvl1pPr lvl="0" rtl="0">
              <a:lnSpc>
                <a:spcPct val="90000"/>
              </a:lnSpc>
              <a:spcBef>
                <a:spcPts val="0"/>
              </a:spcBef>
              <a:spcAft>
                <a:spcPts val="0"/>
              </a:spcAft>
              <a:buSzPts val="1400"/>
              <a:buNone/>
              <a:defRPr sz="28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13" name="Google Shape;113;p27"/>
          <p:cNvSpPr txBox="1"/>
          <p:nvPr>
            <p:ph idx="1" type="body"/>
          </p:nvPr>
        </p:nvSpPr>
        <p:spPr>
          <a:xfrm>
            <a:off x="234315" y="585091"/>
            <a:ext cx="8674800" cy="245100"/>
          </a:xfrm>
          <a:prstGeom prst="rect">
            <a:avLst/>
          </a:prstGeom>
          <a:noFill/>
          <a:ln>
            <a:noFill/>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rgbClr val="990000"/>
              </a:buClr>
              <a:buSzPts val="1800"/>
              <a:buFont typeface="Arial"/>
              <a:buChar char="-"/>
              <a:defRPr sz="1800">
                <a:solidFill>
                  <a:srgbClr val="990000"/>
                </a:solidFill>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4" name="Google Shape;114;p27"/>
          <p:cNvSpPr txBox="1"/>
          <p:nvPr>
            <p:ph idx="2" type="body"/>
          </p:nvPr>
        </p:nvSpPr>
        <p:spPr>
          <a:xfrm>
            <a:off x="234315" y="893008"/>
            <a:ext cx="8675400" cy="3761700"/>
          </a:xfrm>
          <a:prstGeom prst="rect">
            <a:avLst/>
          </a:prstGeom>
          <a:noFill/>
          <a:ln>
            <a:noFill/>
          </a:ln>
        </p:spPr>
        <p:txBody>
          <a:bodyPr anchorCtr="0" anchor="t" bIns="45700" lIns="91425" spcFirstLastPara="1" rIns="91425" wrap="square" tIns="45700">
            <a:normAutofit/>
          </a:bodyPr>
          <a:lstStyle>
            <a:lvl1pPr indent="-317500" lvl="0" marL="457200" rtl="0" algn="l">
              <a:lnSpc>
                <a:spcPct val="90000"/>
              </a:lnSpc>
              <a:spcBef>
                <a:spcPts val="750"/>
              </a:spcBef>
              <a:spcAft>
                <a:spcPts val="0"/>
              </a:spcAft>
              <a:buClr>
                <a:schemeClr val="dk1"/>
              </a:buClr>
              <a:buSzPts val="1400"/>
              <a:buFont typeface="Courier New"/>
              <a:buChar char="o"/>
              <a:defRPr sz="1400"/>
            </a:lvl1pPr>
            <a:lvl2pPr indent="-304800" lvl="1" marL="914400" rtl="0" algn="l">
              <a:lnSpc>
                <a:spcPct val="90000"/>
              </a:lnSpc>
              <a:spcBef>
                <a:spcPts val="375"/>
              </a:spcBef>
              <a:spcAft>
                <a:spcPts val="0"/>
              </a:spcAft>
              <a:buClr>
                <a:schemeClr val="dk1"/>
              </a:buClr>
              <a:buSzPts val="1200"/>
              <a:buFont typeface="Arial"/>
              <a:buChar char="•"/>
              <a:defRPr sz="1200"/>
            </a:lvl2pPr>
            <a:lvl3pPr indent="-298450" lvl="2" marL="1371600" rtl="0" algn="l">
              <a:lnSpc>
                <a:spcPct val="90000"/>
              </a:lnSpc>
              <a:spcBef>
                <a:spcPts val="375"/>
              </a:spcBef>
              <a:spcAft>
                <a:spcPts val="0"/>
              </a:spcAft>
              <a:buClr>
                <a:schemeClr val="dk1"/>
              </a:buClr>
              <a:buSzPts val="1100"/>
              <a:buFont typeface="Arial"/>
              <a:buChar char="-"/>
              <a:defRPr sz="1100"/>
            </a:lvl3pPr>
            <a:lvl4pPr indent="-295275" lvl="3" marL="1828800" rtl="0" algn="l">
              <a:lnSpc>
                <a:spcPct val="90000"/>
              </a:lnSpc>
              <a:spcBef>
                <a:spcPts val="375"/>
              </a:spcBef>
              <a:spcAft>
                <a:spcPts val="0"/>
              </a:spcAft>
              <a:buClr>
                <a:schemeClr val="dk1"/>
              </a:buClr>
              <a:buSzPts val="1050"/>
              <a:buChar char="•"/>
              <a:defRPr sz="1050"/>
            </a:lvl4pPr>
            <a:lvl5pPr indent="-292100" lvl="4" marL="2286000" rtl="0" algn="l">
              <a:lnSpc>
                <a:spcPct val="90000"/>
              </a:lnSpc>
              <a:spcBef>
                <a:spcPts val="375"/>
              </a:spcBef>
              <a:spcAft>
                <a:spcPts val="0"/>
              </a:spcAft>
              <a:buClr>
                <a:schemeClr val="dk1"/>
              </a:buClr>
              <a:buSzPts val="1000"/>
              <a:buChar char="•"/>
              <a:defRPr sz="10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7"/>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116" name="Google Shape;116;p27"/>
          <p:cNvSpPr txBox="1"/>
          <p:nvPr>
            <p:ph idx="12" type="sldNum"/>
          </p:nvPr>
        </p:nvSpPr>
        <p:spPr>
          <a:xfrm>
            <a:off x="8448995" y="4892710"/>
            <a:ext cx="460800" cy="2190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50"/>
              <a:buFont typeface="Arial"/>
              <a:buNone/>
              <a:defRPr b="0" i="0" sz="135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7"/>
          <p:cNvSpPr txBox="1"/>
          <p:nvPr>
            <p:ph idx="3" type="body"/>
          </p:nvPr>
        </p:nvSpPr>
        <p:spPr>
          <a:xfrm>
            <a:off x="2198688" y="4704518"/>
            <a:ext cx="6711000" cy="169800"/>
          </a:xfrm>
          <a:prstGeom prst="rect">
            <a:avLst/>
          </a:prstGeom>
          <a:noFill/>
          <a:ln>
            <a:noFill/>
          </a:ln>
        </p:spPr>
        <p:txBody>
          <a:bodyPr anchorCtr="0" anchor="ctr" bIns="45700" lIns="91425" spcFirstLastPara="1" rIns="91425" wrap="square" tIns="45700">
            <a:noAutofit/>
          </a:bodyPr>
          <a:lstStyle>
            <a:lvl1pPr indent="-228600" lvl="0" marL="457200" rtl="0" algn="r">
              <a:lnSpc>
                <a:spcPct val="90000"/>
              </a:lnSpc>
              <a:spcBef>
                <a:spcPts val="750"/>
              </a:spcBef>
              <a:spcAft>
                <a:spcPts val="0"/>
              </a:spcAft>
              <a:buClr>
                <a:srgbClr val="BFBFBF"/>
              </a:buClr>
              <a:buSzPts val="900"/>
              <a:buNone/>
              <a:defRPr sz="900">
                <a:solidFill>
                  <a:srgbClr val="BFBFBF"/>
                </a:solidFill>
              </a:defRPr>
            </a:lvl1pPr>
            <a:lvl2pPr indent="-228600" lvl="1" marL="914400" rtl="0" algn="l">
              <a:lnSpc>
                <a:spcPct val="90000"/>
              </a:lnSpc>
              <a:spcBef>
                <a:spcPts val="375"/>
              </a:spcBef>
              <a:spcAft>
                <a:spcPts val="0"/>
              </a:spcAft>
              <a:buClr>
                <a:schemeClr val="dk1"/>
              </a:buClr>
              <a:buSzPts val="1000"/>
              <a:buNone/>
              <a:defRPr sz="1000"/>
            </a:lvl2pPr>
            <a:lvl3pPr indent="-228600" lvl="2" marL="1371600" rtl="0" algn="l">
              <a:lnSpc>
                <a:spcPct val="90000"/>
              </a:lnSpc>
              <a:spcBef>
                <a:spcPts val="375"/>
              </a:spcBef>
              <a:spcAft>
                <a:spcPts val="0"/>
              </a:spcAft>
              <a:buClr>
                <a:schemeClr val="dk1"/>
              </a:buClr>
              <a:buSzPts val="1000"/>
              <a:buNone/>
              <a:defRPr sz="1000"/>
            </a:lvl3pPr>
            <a:lvl4pPr indent="-228600" lvl="3" marL="1828800" rtl="0" algn="l">
              <a:lnSpc>
                <a:spcPct val="90000"/>
              </a:lnSpc>
              <a:spcBef>
                <a:spcPts val="375"/>
              </a:spcBef>
              <a:spcAft>
                <a:spcPts val="0"/>
              </a:spcAft>
              <a:buClr>
                <a:schemeClr val="dk1"/>
              </a:buClr>
              <a:buSzPts val="1000"/>
              <a:buNone/>
              <a:defRPr sz="1000"/>
            </a:lvl4pPr>
            <a:lvl5pPr indent="-228600" lvl="4" marL="2286000" rtl="0" algn="l">
              <a:lnSpc>
                <a:spcPct val="90000"/>
              </a:lnSpc>
              <a:spcBef>
                <a:spcPts val="375"/>
              </a:spcBef>
              <a:spcAft>
                <a:spcPts val="0"/>
              </a:spcAft>
              <a:buClr>
                <a:schemeClr val="dk1"/>
              </a:buClr>
              <a:buSzPts val="1000"/>
              <a:buNone/>
              <a:defRPr sz="10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8" name="Google Shape;118;p27"/>
          <p:cNvSpPr/>
          <p:nvPr/>
        </p:nvSpPr>
        <p:spPr>
          <a:xfrm>
            <a:off x="0" y="4418044"/>
            <a:ext cx="9144000" cy="7254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Arial"/>
              <a:ea typeface="Arial"/>
              <a:cs typeface="Arial"/>
              <a:sym typeface="Arial"/>
            </a:endParaRPr>
          </a:p>
        </p:txBody>
      </p:sp>
      <p:pic>
        <p:nvPicPr>
          <p:cNvPr id="119" name="Google Shape;119;p27"/>
          <p:cNvPicPr preferRelativeResize="0"/>
          <p:nvPr/>
        </p:nvPicPr>
        <p:blipFill rotWithShape="1">
          <a:blip r:embed="rId2">
            <a:alphaModFix/>
          </a:blip>
          <a:srcRect b="0" l="0" r="0" t="0"/>
          <a:stretch/>
        </p:blipFill>
        <p:spPr>
          <a:xfrm>
            <a:off x="362968" y="4553801"/>
            <a:ext cx="6721888" cy="4539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9" name="Google Shape;5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8.gif"/><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web.stanford.edu/class/archive/cs/cs224n/cs224n.1194/reports/default/15848021.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hyperlink" Target="https://www.youtube.com/watch?v=BGWpNQHIcs4" TargetMode="External"/><Relationship Id="rId4" Type="http://schemas.openxmlformats.org/officeDocument/2006/relationships/hyperlink" Target="https://www.analyticsvidhya.com/blog/2019/06/understanding-transformers-nlp-state-of-the-art-models/" TargetMode="External"/><Relationship Id="rId5" Type="http://schemas.openxmlformats.org/officeDocument/2006/relationships/hyperlink" Target="https://web.stanford.edu/class/archive/cs/cs224n/cs224n.1194/reports/default/15848021.pdf" TargetMode="External"/><Relationship Id="rId6" Type="http://schemas.openxmlformats.org/officeDocument/2006/relationships/hyperlink" Target="https://web.eecs.umich.edu/~mihalcea/papers/mihalcea.emnlp04.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1530010" y="185639"/>
            <a:ext cx="7481400" cy="149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 sz="2700">
                <a:solidFill>
                  <a:srgbClr val="222222"/>
                </a:solidFill>
              </a:rPr>
              <a:t>Lilly Project 3: Regulatory Natural Language Processing</a:t>
            </a:r>
            <a:endParaRPr sz="4300">
              <a:latin typeface="Arial"/>
              <a:ea typeface="Arial"/>
              <a:cs typeface="Arial"/>
              <a:sym typeface="Arial"/>
            </a:endParaRPr>
          </a:p>
        </p:txBody>
      </p:sp>
      <p:sp>
        <p:nvSpPr>
          <p:cNvPr id="126" name="Google Shape;126;p28"/>
          <p:cNvSpPr txBox="1"/>
          <p:nvPr/>
        </p:nvSpPr>
        <p:spPr>
          <a:xfrm>
            <a:off x="1530010" y="1571243"/>
            <a:ext cx="6389700" cy="200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a:solidFill>
                <a:srgbClr val="22222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1" sz="1200">
              <a:solidFill>
                <a:srgbClr val="222222"/>
              </a:solidFill>
              <a:latin typeface="Helvetica Neue"/>
              <a:ea typeface="Helvetica Neue"/>
              <a:cs typeface="Helvetica Neue"/>
              <a:sym typeface="Helvetica Neue"/>
            </a:endParaRPr>
          </a:p>
          <a:p>
            <a:pPr indent="0" lvl="6" marL="274320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Helvetica Neue"/>
                <a:ea typeface="Helvetica Neue"/>
                <a:cs typeface="Helvetica Neue"/>
                <a:sym typeface="Helvetica Neue"/>
              </a:rPr>
              <a:t>   ---  By Team Members:</a:t>
            </a:r>
            <a:endParaRPr b="0" i="0" sz="1400" u="none" cap="none" strike="noStrike">
              <a:solidFill>
                <a:srgbClr val="000000"/>
              </a:solidFill>
              <a:latin typeface="Arial"/>
              <a:ea typeface="Arial"/>
              <a:cs typeface="Arial"/>
              <a:sym typeface="Arial"/>
            </a:endParaRPr>
          </a:p>
          <a:p>
            <a:pPr indent="0" lvl="0" marL="3200400" marR="0" rtl="0" algn="l">
              <a:lnSpc>
                <a:spcPct val="100000"/>
              </a:lnSpc>
              <a:spcBef>
                <a:spcPts val="0"/>
              </a:spcBef>
              <a:spcAft>
                <a:spcPts val="0"/>
              </a:spcAft>
              <a:buNone/>
            </a:pPr>
            <a:r>
              <a:rPr lang="en">
                <a:solidFill>
                  <a:schemeClr val="dk1"/>
                </a:solidFill>
                <a:latin typeface="Helvetica Neue"/>
                <a:ea typeface="Helvetica Neue"/>
                <a:cs typeface="Helvetica Neue"/>
                <a:sym typeface="Helvetica Neue"/>
              </a:rPr>
              <a:t>Prateesh Reddy</a:t>
            </a:r>
            <a:endParaRPr b="0" i="0" sz="1400" u="none" cap="none" strike="noStrike">
              <a:solidFill>
                <a:schemeClr val="dk1"/>
              </a:solidFill>
              <a:latin typeface="Helvetica Neue"/>
              <a:ea typeface="Helvetica Neue"/>
              <a:cs typeface="Helvetica Neue"/>
              <a:sym typeface="Helvetica Neue"/>
            </a:endParaRPr>
          </a:p>
          <a:p>
            <a:pPr indent="0" lvl="0" marL="3200400" marR="0" rtl="0" algn="l">
              <a:lnSpc>
                <a:spcPct val="100000"/>
              </a:lnSpc>
              <a:spcBef>
                <a:spcPts val="0"/>
              </a:spcBef>
              <a:spcAft>
                <a:spcPts val="0"/>
              </a:spcAft>
              <a:buNone/>
            </a:pPr>
            <a:r>
              <a:rPr lang="en">
                <a:solidFill>
                  <a:schemeClr val="dk1"/>
                </a:solidFill>
                <a:latin typeface="Helvetica Neue"/>
                <a:ea typeface="Helvetica Neue"/>
                <a:cs typeface="Helvetica Neue"/>
                <a:sym typeface="Helvetica Neue"/>
              </a:rPr>
              <a:t>Himani Anil Deshpande</a:t>
            </a:r>
            <a:endParaRPr b="0" i="0" sz="1400" u="none" cap="none" strike="noStrike">
              <a:solidFill>
                <a:schemeClr val="dk1"/>
              </a:solidFill>
              <a:latin typeface="Helvetica Neue"/>
              <a:ea typeface="Helvetica Neue"/>
              <a:cs typeface="Helvetica Neue"/>
              <a:sym typeface="Helvetica Neue"/>
            </a:endParaRPr>
          </a:p>
          <a:p>
            <a:pPr indent="0" lvl="0" marL="3200400" marR="0" rtl="0" algn="l">
              <a:lnSpc>
                <a:spcPct val="100000"/>
              </a:lnSpc>
              <a:spcBef>
                <a:spcPts val="0"/>
              </a:spcBef>
              <a:spcAft>
                <a:spcPts val="0"/>
              </a:spcAft>
              <a:buNone/>
            </a:pPr>
            <a:r>
              <a:rPr lang="en">
                <a:solidFill>
                  <a:schemeClr val="dk1"/>
                </a:solidFill>
                <a:latin typeface="Helvetica Neue"/>
                <a:ea typeface="Helvetica Neue"/>
                <a:cs typeface="Helvetica Neue"/>
                <a:sym typeface="Helvetica Neue"/>
              </a:rPr>
              <a:t>Krishna Vamsi Guntupalli</a:t>
            </a:r>
            <a:endParaRPr>
              <a:solidFill>
                <a:schemeClr val="dk1"/>
              </a:solidFill>
              <a:latin typeface="Helvetica Neue"/>
              <a:ea typeface="Helvetica Neue"/>
              <a:cs typeface="Helvetica Neue"/>
              <a:sym typeface="Helvetica Neue"/>
            </a:endParaRPr>
          </a:p>
          <a:p>
            <a:pPr indent="0" lvl="0" marL="3200400" marR="0" rtl="0" algn="l">
              <a:lnSpc>
                <a:spcPct val="100000"/>
              </a:lnSpc>
              <a:spcBef>
                <a:spcPts val="0"/>
              </a:spcBef>
              <a:spcAft>
                <a:spcPts val="0"/>
              </a:spcAft>
              <a:buNone/>
            </a:pPr>
            <a:r>
              <a:rPr lang="en">
                <a:solidFill>
                  <a:schemeClr val="dk1"/>
                </a:solidFill>
                <a:latin typeface="Helvetica Neue"/>
                <a:ea typeface="Helvetica Neue"/>
                <a:cs typeface="Helvetica Neue"/>
                <a:sym typeface="Helvetica Neue"/>
              </a:rPr>
              <a:t>Venkata Kartheek Janapati</a:t>
            </a:r>
            <a:endParaRPr>
              <a:solidFill>
                <a:schemeClr val="dk1"/>
              </a:solidFill>
              <a:latin typeface="Helvetica Neue"/>
              <a:ea typeface="Helvetica Neue"/>
              <a:cs typeface="Helvetica Neue"/>
              <a:sym typeface="Helvetica Neue"/>
            </a:endParaRPr>
          </a:p>
          <a:p>
            <a:pPr indent="0" lvl="0" marL="3200400" marR="0" rtl="0" algn="l">
              <a:lnSpc>
                <a:spcPct val="100000"/>
              </a:lnSpc>
              <a:spcBef>
                <a:spcPts val="0"/>
              </a:spcBef>
              <a:spcAft>
                <a:spcPts val="0"/>
              </a:spcAft>
              <a:buNone/>
            </a:pPr>
            <a:r>
              <a:rPr lang="en">
                <a:solidFill>
                  <a:schemeClr val="dk1"/>
                </a:solidFill>
                <a:latin typeface="Helvetica Neue"/>
                <a:ea typeface="Helvetica Neue"/>
                <a:cs typeface="Helvetica Neue"/>
                <a:sym typeface="Helvetica Neue"/>
              </a:rPr>
              <a:t>Victor Zitao Zhang</a:t>
            </a:r>
            <a:endParaRPr>
              <a:solidFill>
                <a:schemeClr val="dk1"/>
              </a:solidFill>
              <a:latin typeface="Helvetica Neue"/>
              <a:ea typeface="Helvetica Neue"/>
              <a:cs typeface="Helvetica Neue"/>
              <a:sym typeface="Helvetica Neue"/>
            </a:endParaRPr>
          </a:p>
          <a:p>
            <a:pPr indent="0" lvl="0" marL="3200400" marR="0" rtl="0" algn="l">
              <a:lnSpc>
                <a:spcPct val="100000"/>
              </a:lnSpc>
              <a:spcBef>
                <a:spcPts val="0"/>
              </a:spcBef>
              <a:spcAft>
                <a:spcPts val="0"/>
              </a:spcAft>
              <a:buNone/>
            </a:pPr>
            <a:r>
              <a:rPr lang="en">
                <a:solidFill>
                  <a:schemeClr val="dk1"/>
                </a:solidFill>
                <a:latin typeface="Helvetica Neue"/>
                <a:ea typeface="Helvetica Neue"/>
                <a:cs typeface="Helvetica Neue"/>
                <a:sym typeface="Helvetica Neue"/>
              </a:rPr>
              <a:t>Chaitanya Deshpande</a:t>
            </a:r>
            <a:endParaRPr>
              <a:solidFill>
                <a:schemeClr val="dk1"/>
              </a:solidFill>
              <a:latin typeface="Helvetica Neue"/>
              <a:ea typeface="Helvetica Neue"/>
              <a:cs typeface="Helvetica Neue"/>
              <a:sym typeface="Helvetica Neue"/>
            </a:endParaRPr>
          </a:p>
        </p:txBody>
      </p:sp>
      <p:sp>
        <p:nvSpPr>
          <p:cNvPr id="127" name="Google Shape;127;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on Text Summarization</a:t>
            </a:r>
            <a:endParaRPr/>
          </a:p>
          <a:p>
            <a:pPr indent="0" lvl="0" marL="0" rtl="0" algn="l">
              <a:spcBef>
                <a:spcPts val="0"/>
              </a:spcBef>
              <a:spcAft>
                <a:spcPts val="0"/>
              </a:spcAft>
              <a:buNone/>
            </a:pPr>
            <a:r>
              <a:t/>
            </a:r>
            <a:endParaRPr/>
          </a:p>
        </p:txBody>
      </p:sp>
      <p:sp>
        <p:nvSpPr>
          <p:cNvPr id="194" name="Google Shape;19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95652"/>
              <a:buFont typeface="Arial"/>
              <a:buNone/>
            </a:pPr>
            <a:r>
              <a:rPr lang="en" sz="1150">
                <a:solidFill>
                  <a:srgbClr val="595858"/>
                </a:solidFill>
                <a:highlight>
                  <a:schemeClr val="lt1"/>
                </a:highlight>
                <a:latin typeface="Roboto"/>
                <a:ea typeface="Roboto"/>
                <a:cs typeface="Roboto"/>
                <a:sym typeface="Roboto"/>
              </a:rPr>
              <a:t>Two categories — </a:t>
            </a:r>
            <a:r>
              <a:rPr b="1" lang="en" sz="1150">
                <a:solidFill>
                  <a:srgbClr val="595858"/>
                </a:solidFill>
                <a:highlight>
                  <a:schemeClr val="lt1"/>
                </a:highlight>
                <a:latin typeface="Roboto"/>
                <a:ea typeface="Roboto"/>
                <a:cs typeface="Roboto"/>
                <a:sym typeface="Roboto"/>
              </a:rPr>
              <a:t>Extractive Summarization</a:t>
            </a:r>
            <a:r>
              <a:rPr lang="en" sz="1150">
                <a:solidFill>
                  <a:srgbClr val="595858"/>
                </a:solidFill>
                <a:highlight>
                  <a:schemeClr val="lt1"/>
                </a:highlight>
                <a:latin typeface="Roboto"/>
                <a:ea typeface="Roboto"/>
                <a:cs typeface="Roboto"/>
                <a:sym typeface="Roboto"/>
              </a:rPr>
              <a:t> and </a:t>
            </a:r>
            <a:r>
              <a:rPr b="1" lang="en" sz="1150">
                <a:solidFill>
                  <a:srgbClr val="595858"/>
                </a:solidFill>
                <a:highlight>
                  <a:schemeClr val="lt1"/>
                </a:highlight>
                <a:latin typeface="Roboto"/>
                <a:ea typeface="Roboto"/>
                <a:cs typeface="Roboto"/>
                <a:sym typeface="Roboto"/>
              </a:rPr>
              <a:t>Abstractive Summarization</a:t>
            </a:r>
            <a:r>
              <a:rPr lang="en" sz="1150">
                <a:solidFill>
                  <a:srgbClr val="595858"/>
                </a:solidFill>
                <a:highlight>
                  <a:schemeClr val="lt1"/>
                </a:highlight>
                <a:latin typeface="Roboto"/>
                <a:ea typeface="Roboto"/>
                <a:cs typeface="Roboto"/>
                <a:sym typeface="Roboto"/>
              </a:rPr>
              <a:t>.</a:t>
            </a:r>
            <a:endParaRPr sz="1150">
              <a:solidFill>
                <a:srgbClr val="595858"/>
              </a:solidFill>
              <a:highlight>
                <a:schemeClr val="lt1"/>
              </a:highlight>
              <a:latin typeface="Roboto"/>
              <a:ea typeface="Roboto"/>
              <a:cs typeface="Roboto"/>
              <a:sym typeface="Roboto"/>
            </a:endParaRPr>
          </a:p>
          <a:p>
            <a:pPr indent="-290671" lvl="0" marL="457200" rtl="0" algn="l">
              <a:spcBef>
                <a:spcPts val="1600"/>
              </a:spcBef>
              <a:spcAft>
                <a:spcPts val="0"/>
              </a:spcAft>
              <a:buClr>
                <a:srgbClr val="595858"/>
              </a:buClr>
              <a:buSzPct val="100000"/>
              <a:buFont typeface="Roboto"/>
              <a:buAutoNum type="arabicPeriod"/>
            </a:pPr>
            <a:r>
              <a:rPr b="1" lang="en" sz="1150">
                <a:solidFill>
                  <a:srgbClr val="595858"/>
                </a:solidFill>
                <a:highlight>
                  <a:schemeClr val="lt1"/>
                </a:highlight>
                <a:latin typeface="Roboto"/>
                <a:ea typeface="Roboto"/>
                <a:cs typeface="Roboto"/>
                <a:sym typeface="Roboto"/>
              </a:rPr>
              <a:t>Extractive Summarization:</a:t>
            </a:r>
            <a:r>
              <a:rPr lang="en" sz="1150">
                <a:solidFill>
                  <a:srgbClr val="595858"/>
                </a:solidFill>
                <a:highlight>
                  <a:schemeClr val="lt1"/>
                </a:highlight>
                <a:latin typeface="Roboto"/>
                <a:ea typeface="Roboto"/>
                <a:cs typeface="Roboto"/>
                <a:sym typeface="Roboto"/>
              </a:rPr>
              <a:t> Rely on the existing text that has phrases, sentences to create a new summary. So, we need to identify key words or sentences of the existing text.</a:t>
            </a:r>
            <a:endParaRPr sz="1150">
              <a:solidFill>
                <a:srgbClr val="595858"/>
              </a:solidFill>
              <a:highlight>
                <a:schemeClr val="lt1"/>
              </a:highlight>
              <a:latin typeface="Roboto"/>
              <a:ea typeface="Roboto"/>
              <a:cs typeface="Roboto"/>
              <a:sym typeface="Roboto"/>
            </a:endParaRPr>
          </a:p>
          <a:p>
            <a:pPr indent="0" lvl="0" marL="457200" rtl="0" algn="l">
              <a:spcBef>
                <a:spcPts val="1600"/>
              </a:spcBef>
              <a:spcAft>
                <a:spcPts val="0"/>
              </a:spcAft>
              <a:buClr>
                <a:schemeClr val="dk1"/>
              </a:buClr>
              <a:buSzPct val="95652"/>
              <a:buFont typeface="Arial"/>
              <a:buNone/>
            </a:pPr>
            <a:r>
              <a:t/>
            </a:r>
            <a:endParaRPr sz="1150">
              <a:solidFill>
                <a:srgbClr val="595858"/>
              </a:solidFill>
              <a:highlight>
                <a:schemeClr val="lt1"/>
              </a:highlight>
              <a:latin typeface="Roboto"/>
              <a:ea typeface="Roboto"/>
              <a:cs typeface="Roboto"/>
              <a:sym typeface="Roboto"/>
            </a:endParaRPr>
          </a:p>
          <a:p>
            <a:pPr indent="0" lvl="0" marL="0" rtl="0" algn="l">
              <a:spcBef>
                <a:spcPts val="1600"/>
              </a:spcBef>
              <a:spcAft>
                <a:spcPts val="0"/>
              </a:spcAft>
              <a:buClr>
                <a:schemeClr val="dk1"/>
              </a:buClr>
              <a:buSzPct val="95652"/>
              <a:buFont typeface="Arial"/>
              <a:buNone/>
            </a:pPr>
            <a:r>
              <a:t/>
            </a:r>
            <a:endParaRPr sz="1150">
              <a:solidFill>
                <a:srgbClr val="595858"/>
              </a:solidFill>
              <a:highlight>
                <a:schemeClr val="lt1"/>
              </a:highlight>
              <a:latin typeface="Roboto"/>
              <a:ea typeface="Roboto"/>
              <a:cs typeface="Roboto"/>
              <a:sym typeface="Roboto"/>
            </a:endParaRPr>
          </a:p>
          <a:p>
            <a:pPr indent="-290671" lvl="0" marL="457200" rtl="0" algn="l">
              <a:spcBef>
                <a:spcPts val="1600"/>
              </a:spcBef>
              <a:spcAft>
                <a:spcPts val="0"/>
              </a:spcAft>
              <a:buClr>
                <a:srgbClr val="595858"/>
              </a:buClr>
              <a:buSzPct val="100000"/>
              <a:buFont typeface="Roboto"/>
              <a:buAutoNum type="arabicPeriod"/>
            </a:pPr>
            <a:r>
              <a:rPr b="1" lang="en" sz="1150">
                <a:solidFill>
                  <a:srgbClr val="595858"/>
                </a:solidFill>
                <a:highlight>
                  <a:schemeClr val="lt1"/>
                </a:highlight>
                <a:latin typeface="Roboto"/>
                <a:ea typeface="Roboto"/>
                <a:cs typeface="Roboto"/>
                <a:sym typeface="Roboto"/>
              </a:rPr>
              <a:t>Abstractive Summarization:</a:t>
            </a:r>
            <a:r>
              <a:rPr lang="en" sz="1150">
                <a:solidFill>
                  <a:srgbClr val="595858"/>
                </a:solidFill>
                <a:highlight>
                  <a:schemeClr val="lt1"/>
                </a:highlight>
                <a:latin typeface="Roboto"/>
                <a:ea typeface="Roboto"/>
                <a:cs typeface="Roboto"/>
                <a:sym typeface="Roboto"/>
              </a:rPr>
              <a:t> Uses advanced NLP techniques to generate an entirely new summary which will not contain phrases or sentences that exist in the original text. It is closer to what humans usually expect from text summarization. The process is to understand the original document and rephrase the document to a shorter text while capturing the key points.</a:t>
            </a:r>
            <a:endParaRPr sz="1150">
              <a:solidFill>
                <a:srgbClr val="595858"/>
              </a:solidFill>
              <a:highlight>
                <a:schemeClr val="lt1"/>
              </a:highlight>
              <a:latin typeface="Roboto"/>
              <a:ea typeface="Roboto"/>
              <a:cs typeface="Roboto"/>
              <a:sym typeface="Roboto"/>
            </a:endParaRPr>
          </a:p>
          <a:p>
            <a:pPr indent="0" lvl="0" marL="457200" rtl="0" algn="l">
              <a:spcBef>
                <a:spcPts val="1600"/>
              </a:spcBef>
              <a:spcAft>
                <a:spcPts val="0"/>
              </a:spcAft>
              <a:buClr>
                <a:schemeClr val="dk1"/>
              </a:buClr>
              <a:buSzPct val="95652"/>
              <a:buFont typeface="Arial"/>
              <a:buNone/>
            </a:pPr>
            <a:r>
              <a:t/>
            </a:r>
            <a:endParaRPr sz="1150">
              <a:solidFill>
                <a:srgbClr val="595858"/>
              </a:solidFill>
              <a:highlight>
                <a:schemeClr val="lt1"/>
              </a:highlight>
              <a:latin typeface="Roboto"/>
              <a:ea typeface="Roboto"/>
              <a:cs typeface="Roboto"/>
              <a:sym typeface="Roboto"/>
            </a:endParaRPr>
          </a:p>
          <a:p>
            <a:pPr indent="0" lvl="0" marL="0" rtl="0" algn="l">
              <a:spcBef>
                <a:spcPts val="16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95" name="Google Shape;195;p37"/>
          <p:cNvPicPr preferRelativeResize="0"/>
          <p:nvPr/>
        </p:nvPicPr>
        <p:blipFill>
          <a:blip r:embed="rId3">
            <a:alphaModFix/>
          </a:blip>
          <a:stretch>
            <a:fillRect/>
          </a:stretch>
        </p:blipFill>
        <p:spPr>
          <a:xfrm>
            <a:off x="5605625" y="1719975"/>
            <a:ext cx="2249300" cy="1024075"/>
          </a:xfrm>
          <a:prstGeom prst="rect">
            <a:avLst/>
          </a:prstGeom>
          <a:noFill/>
          <a:ln>
            <a:noFill/>
          </a:ln>
        </p:spPr>
      </p:pic>
      <p:pic>
        <p:nvPicPr>
          <p:cNvPr id="196" name="Google Shape;196;p37"/>
          <p:cNvPicPr preferRelativeResize="0"/>
          <p:nvPr/>
        </p:nvPicPr>
        <p:blipFill>
          <a:blip r:embed="rId4">
            <a:alphaModFix/>
          </a:blip>
          <a:stretch>
            <a:fillRect/>
          </a:stretch>
        </p:blipFill>
        <p:spPr>
          <a:xfrm>
            <a:off x="4994450" y="3262525"/>
            <a:ext cx="2532875" cy="10827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Extractive Summarization</a:t>
            </a:r>
            <a:endParaRPr/>
          </a:p>
        </p:txBody>
      </p:sp>
      <p:sp>
        <p:nvSpPr>
          <p:cNvPr id="202" name="Google Shape;202;p38"/>
          <p:cNvSpPr txBox="1"/>
          <p:nvPr>
            <p:ph idx="1" type="body"/>
          </p:nvPr>
        </p:nvSpPr>
        <p:spPr>
          <a:xfrm>
            <a:off x="311700" y="1152475"/>
            <a:ext cx="8520600" cy="302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 subset of words that represent the most important points is pulled from a piece of text and combined to make a summary.</a:t>
            </a:r>
            <a:endParaRPr/>
          </a:p>
          <a:p>
            <a:pPr indent="-342900" lvl="0" marL="457200" rtl="0" algn="l">
              <a:spcBef>
                <a:spcPts val="0"/>
              </a:spcBef>
              <a:spcAft>
                <a:spcPts val="0"/>
              </a:spcAft>
              <a:buSzPts val="1800"/>
              <a:buChar char="●"/>
            </a:pPr>
            <a:r>
              <a:rPr lang="en"/>
              <a:t>Unsupervised approach: *TextRank (Genism, TextRank)</a:t>
            </a:r>
            <a:endParaRPr/>
          </a:p>
          <a:p>
            <a:pPr indent="-342900" lvl="0" marL="457200" rtl="0" algn="l">
              <a:spcBef>
                <a:spcPts val="0"/>
              </a:spcBef>
              <a:spcAft>
                <a:spcPts val="0"/>
              </a:spcAft>
              <a:buSzPts val="1800"/>
              <a:buChar char="●"/>
            </a:pPr>
            <a:r>
              <a:rPr lang="en"/>
              <a:t>Heuristic approach: TextTeaser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1765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1500"/>
              </a:spcBef>
              <a:spcAft>
                <a:spcPts val="0"/>
              </a:spcAft>
              <a:buClr>
                <a:schemeClr val="dk1"/>
              </a:buClr>
              <a:buSzPct val="60000"/>
              <a:buFont typeface="Arial"/>
              <a:buNone/>
            </a:pPr>
            <a:r>
              <a:rPr b="1" lang="en" sz="1833">
                <a:solidFill>
                  <a:srgbClr val="333333"/>
                </a:solidFill>
                <a:highlight>
                  <a:srgbClr val="FFFFFF"/>
                </a:highlight>
              </a:rPr>
              <a:t>TextRank Algorithm</a:t>
            </a:r>
            <a:endParaRPr b="1" sz="1833">
              <a:solidFill>
                <a:srgbClr val="333333"/>
              </a:solidFill>
              <a:highlight>
                <a:srgbClr val="FFFFFF"/>
              </a:highlight>
            </a:endParaRPr>
          </a:p>
          <a:p>
            <a:pPr indent="0" lvl="0" marL="0" rtl="0" algn="l">
              <a:spcBef>
                <a:spcPts val="1500"/>
              </a:spcBef>
              <a:spcAft>
                <a:spcPts val="0"/>
              </a:spcAft>
              <a:buNone/>
            </a:pPr>
            <a:r>
              <a:t/>
            </a:r>
            <a:endParaRPr/>
          </a:p>
        </p:txBody>
      </p:sp>
      <p:sp>
        <p:nvSpPr>
          <p:cNvPr id="208" name="Google Shape;208;p39"/>
          <p:cNvSpPr txBox="1"/>
          <p:nvPr>
            <p:ph idx="1" type="body"/>
          </p:nvPr>
        </p:nvSpPr>
        <p:spPr>
          <a:xfrm>
            <a:off x="311700" y="701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Graph-based Ranking Algorithms</a:t>
            </a:r>
            <a:endParaRPr/>
          </a:p>
          <a:p>
            <a:pPr indent="0" lvl="0" marL="0" rtl="0" algn="l">
              <a:spcBef>
                <a:spcPts val="1200"/>
              </a:spcBef>
              <a:spcAft>
                <a:spcPts val="0"/>
              </a:spcAft>
              <a:buNone/>
            </a:pPr>
            <a:r>
              <a:rPr lang="en"/>
              <a:t>Unsupervised Algorithm for Keyword Extraction and Text Summarization</a:t>
            </a:r>
            <a:endParaRPr/>
          </a:p>
          <a:p>
            <a:pPr indent="-301625" lvl="0" marL="457200" rtl="0" algn="l">
              <a:spcBef>
                <a:spcPts val="120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Similarities between sentence vectors are then calculated and stored in a matrix</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The similarity matrix is then converted into a graph, with sentences as vertices and similarity scores as edges, for sentence rank calculation</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Char char="●"/>
            </a:pPr>
            <a:r>
              <a:rPr lang="en" sz="1150">
                <a:solidFill>
                  <a:srgbClr val="595858"/>
                </a:solidFill>
                <a:highlight>
                  <a:srgbClr val="FFFFFF"/>
                </a:highlight>
                <a:latin typeface="Roboto"/>
                <a:ea typeface="Roboto"/>
                <a:cs typeface="Roboto"/>
                <a:sym typeface="Roboto"/>
              </a:rPr>
              <a:t>Finally, a certain number of top-ranked sentences form the final summary</a:t>
            </a:r>
            <a:endParaRPr sz="1150">
              <a:solidFill>
                <a:srgbClr val="595858"/>
              </a:solidFill>
              <a:highlight>
                <a:srgbClr val="FFFFFF"/>
              </a:highlight>
              <a:latin typeface="Roboto"/>
              <a:ea typeface="Roboto"/>
              <a:cs typeface="Roboto"/>
              <a:sym typeface="Roboto"/>
            </a:endParaRPr>
          </a:p>
          <a:p>
            <a:pPr indent="0" lvl="0" marL="45720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200"/>
              </a:spcAft>
              <a:buNone/>
            </a:pPr>
            <a:r>
              <a:t/>
            </a:r>
            <a:endParaRPr/>
          </a:p>
        </p:txBody>
      </p:sp>
      <p:pic>
        <p:nvPicPr>
          <p:cNvPr id="209" name="Google Shape;209;p39"/>
          <p:cNvPicPr preferRelativeResize="0"/>
          <p:nvPr/>
        </p:nvPicPr>
        <p:blipFill>
          <a:blip r:embed="rId3">
            <a:alphaModFix/>
          </a:blip>
          <a:stretch>
            <a:fillRect/>
          </a:stretch>
        </p:blipFill>
        <p:spPr>
          <a:xfrm>
            <a:off x="1782925" y="2704150"/>
            <a:ext cx="3554775" cy="1648900"/>
          </a:xfrm>
          <a:prstGeom prst="rect">
            <a:avLst/>
          </a:prstGeom>
          <a:noFill/>
          <a:ln>
            <a:noFill/>
          </a:ln>
        </p:spPr>
      </p:pic>
      <p:sp>
        <p:nvSpPr>
          <p:cNvPr id="210" name="Google Shape;21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Our Summary for TextRank</a:t>
            </a:r>
            <a:endParaRPr/>
          </a:p>
          <a:p>
            <a:pPr indent="0" lvl="0" marL="0" rtl="0" algn="l">
              <a:spcBef>
                <a:spcPts val="0"/>
              </a:spcBef>
              <a:spcAft>
                <a:spcPts val="0"/>
              </a:spcAft>
              <a:buNone/>
            </a:pPr>
            <a:r>
              <a:t/>
            </a:r>
            <a:endParaRPr/>
          </a:p>
        </p:txBody>
      </p:sp>
      <p:sp>
        <p:nvSpPr>
          <p:cNvPr id="216" name="Google Shape;21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900"/>
              </a:spcBef>
              <a:spcAft>
                <a:spcPts val="0"/>
              </a:spcAft>
              <a:buClr>
                <a:schemeClr val="dk1"/>
              </a:buClr>
              <a:buSzPct val="62857"/>
              <a:buFont typeface="Arial"/>
              <a:buNone/>
            </a:pPr>
            <a:r>
              <a:rPr b="1" lang="en" sz="1750">
                <a:solidFill>
                  <a:schemeClr val="accent2"/>
                </a:solidFill>
                <a:highlight>
                  <a:srgbClr val="FFFFFF"/>
                </a:highlight>
                <a:latin typeface="Roboto"/>
                <a:ea typeface="Roboto"/>
                <a:cs typeface="Roboto"/>
                <a:sym typeface="Roboto"/>
              </a:rPr>
              <a:t>What are the most common adverse reaction?</a:t>
            </a:r>
            <a:endParaRPr b="1" sz="175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ct val="91666"/>
              <a:buFont typeface="Arial"/>
              <a:buNone/>
            </a:pPr>
            <a:r>
              <a:rPr b="1" lang="en" sz="1200">
                <a:solidFill>
                  <a:schemeClr val="accent2"/>
                </a:solidFill>
                <a:highlight>
                  <a:srgbClr val="FFFFFF"/>
                </a:highlight>
                <a:latin typeface="Roboto"/>
                <a:ea typeface="Roboto"/>
                <a:cs typeface="Roboto"/>
                <a:sym typeface="Roboto"/>
              </a:rPr>
              <a:t>Text Rank Algorithm Output :</a:t>
            </a:r>
            <a:r>
              <a:rPr lang="en"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Clr>
                <a:schemeClr val="dk1"/>
              </a:buClr>
              <a:buSzPct val="89740"/>
              <a:buFont typeface="Arial"/>
              <a:buNone/>
            </a:pPr>
            <a:r>
              <a:rPr i="1" lang="en" sz="1225">
                <a:solidFill>
                  <a:schemeClr val="dk1"/>
                </a:solidFill>
              </a:rPr>
              <a:t>Discontinue fenofibrate and treat patients appropriately if SCAR is suspected..Most common adverse reactions (&gt; 2% and at least 1% greater than placebo) are abnormal liver tests, increased AST, increased ALT, increased CPK, and rhinitis (.Because clinical trials are conducted under widely varying conditions, adverse reaction rates observed in the clinical trials of a drug cannot be directly compared to rates in the clinical trials of another drug and may not reflect the rates observed in clinical practice..</a:t>
            </a:r>
            <a:r>
              <a:rPr i="1" lang="en" sz="1225">
                <a:solidFill>
                  <a:schemeClr val="dk1"/>
                </a:solidFill>
                <a:highlight>
                  <a:schemeClr val="accent6"/>
                </a:highlight>
              </a:rPr>
              <a:t>The following adverse reactions have been identified during post approval use of fenofibrate.</a:t>
            </a:r>
            <a:endParaRPr i="1" sz="1225">
              <a:solidFill>
                <a:schemeClr val="dk1"/>
              </a:solidFill>
              <a:highlight>
                <a:schemeClr val="accent6"/>
              </a:highlight>
            </a:endParaRPr>
          </a:p>
          <a:p>
            <a:pPr indent="0" lvl="0" marL="0" rtl="0" algn="l">
              <a:spcBef>
                <a:spcPts val="1200"/>
              </a:spcBef>
              <a:spcAft>
                <a:spcPts val="0"/>
              </a:spcAft>
              <a:buClr>
                <a:schemeClr val="dk1"/>
              </a:buClr>
              <a:buSzPct val="89740"/>
              <a:buFont typeface="Arial"/>
              <a:buNone/>
            </a:pPr>
            <a:r>
              <a:rPr i="1" lang="en" sz="1225">
                <a:solidFill>
                  <a:schemeClr val="dk1"/>
                </a:solidFill>
              </a:rPr>
              <a:t>Photosensitivity reactions have occurred days to months after initiation; in some of these cases, patients reported a prior photosensitivity reaction to ketoprofen..Limited available data with fenofibrate use in pregnant women are insufficient to determine a drug associated risk of major birth defects, miscarriage or adverse maternal or fetal outcomes.</a:t>
            </a:r>
            <a:endParaRPr sz="1425">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110000"/>
              <a:buFont typeface="Arial"/>
              <a:buNone/>
            </a:pPr>
            <a:r>
              <a:t/>
            </a:r>
            <a:endParaRPr i="1" sz="1000">
              <a:solidFill>
                <a:schemeClr val="dk1"/>
              </a:solidFill>
            </a:endParaRPr>
          </a:p>
          <a:p>
            <a:pPr indent="0" lvl="0" marL="50800" marR="12700" rtl="0" algn="l">
              <a:spcBef>
                <a:spcPts val="1200"/>
              </a:spcBef>
              <a:spcAft>
                <a:spcPts val="0"/>
              </a:spcAft>
              <a:buClr>
                <a:schemeClr val="dk1"/>
              </a:buClr>
              <a:buSzPct val="110000"/>
              <a:buFont typeface="Arial"/>
              <a:buNone/>
            </a:pPr>
            <a:r>
              <a:t/>
            </a:r>
            <a:endParaRPr sz="1000">
              <a:solidFill>
                <a:schemeClr val="dk1"/>
              </a:solidFill>
            </a:endParaRPr>
          </a:p>
          <a:p>
            <a:pPr indent="0" lvl="0" marL="0" rtl="0" algn="l">
              <a:spcBef>
                <a:spcPts val="0"/>
              </a:spcBef>
              <a:spcAft>
                <a:spcPts val="0"/>
              </a:spcAft>
              <a:buClr>
                <a:schemeClr val="dk1"/>
              </a:buClr>
              <a:buSzPct val="110000"/>
              <a:buFont typeface="Arial"/>
              <a:buNone/>
            </a:pPr>
            <a:r>
              <a:t/>
            </a:r>
            <a:endParaRPr sz="1000">
              <a:solidFill>
                <a:schemeClr val="dk1"/>
              </a:solidFill>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(Extractive)</a:t>
            </a:r>
            <a:endParaRPr/>
          </a:p>
        </p:txBody>
      </p:sp>
      <p:sp>
        <p:nvSpPr>
          <p:cNvPr id="222" name="Google Shape;222;p41"/>
          <p:cNvSpPr txBox="1"/>
          <p:nvPr>
            <p:ph idx="1" type="body"/>
          </p:nvPr>
        </p:nvSpPr>
        <p:spPr>
          <a:xfrm>
            <a:off x="311700" y="1152475"/>
            <a:ext cx="8520600" cy="3106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It summarizes most relevant sentences. So, It might not make a </a:t>
            </a:r>
            <a:r>
              <a:rPr lang="en"/>
              <a:t>meaningful</a:t>
            </a:r>
            <a:r>
              <a:rPr lang="en"/>
              <a:t> sentences everytime.</a:t>
            </a:r>
            <a:endParaRPr/>
          </a:p>
          <a:p>
            <a:pPr indent="-342900" lvl="0" marL="457200" rtl="0" algn="l">
              <a:spcBef>
                <a:spcPts val="0"/>
              </a:spcBef>
              <a:spcAft>
                <a:spcPts val="0"/>
              </a:spcAft>
              <a:buSzPts val="1800"/>
              <a:buChar char="●"/>
            </a:pPr>
            <a:r>
              <a:rPr lang="en"/>
              <a:t>Ignores important word that appeared in low frequency.</a:t>
            </a:r>
            <a:endParaRPr/>
          </a:p>
          <a:p>
            <a:pPr indent="-342900" lvl="0" marL="457200" rtl="0" algn="l">
              <a:spcBef>
                <a:spcPts val="0"/>
              </a:spcBef>
              <a:spcAft>
                <a:spcPts val="0"/>
              </a:spcAft>
              <a:buSzPts val="1800"/>
              <a:buChar char="●"/>
            </a:pPr>
            <a:r>
              <a:rPr lang="en"/>
              <a:t>Not feasible to implement summarization on medical data </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Extractive Text Summarization Algorithm</a:t>
            </a:r>
            <a:endParaRPr/>
          </a:p>
        </p:txBody>
      </p:sp>
      <p:sp>
        <p:nvSpPr>
          <p:cNvPr id="228" name="Google Shape;228;p42"/>
          <p:cNvSpPr txBox="1"/>
          <p:nvPr>
            <p:ph idx="1" type="body"/>
          </p:nvPr>
        </p:nvSpPr>
        <p:spPr>
          <a:xfrm>
            <a:off x="311700" y="1152475"/>
            <a:ext cx="8520600" cy="31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t>Apart from TextRank algorithm, we have a few more extractive algorithms under “sumy” library:</a:t>
            </a:r>
            <a:endParaRPr sz="1300"/>
          </a:p>
          <a:p>
            <a:pPr indent="-311150" lvl="0" marL="457200" rtl="0" algn="l">
              <a:spcBef>
                <a:spcPts val="1200"/>
              </a:spcBef>
              <a:spcAft>
                <a:spcPts val="0"/>
              </a:spcAft>
              <a:buSzPts val="1300"/>
              <a:buAutoNum type="arabicPeriod"/>
            </a:pPr>
            <a:r>
              <a:rPr b="1" lang="en" sz="1300"/>
              <a:t>LexRank</a:t>
            </a:r>
            <a:r>
              <a:rPr lang="en" sz="1300"/>
              <a:t>- This algorithm uses the concept wherein a sentence which is similar to many other sentences of the text has a high probability of being important. Based on these probabilities, summary is decided.</a:t>
            </a:r>
            <a:endParaRPr sz="1300"/>
          </a:p>
          <a:p>
            <a:pPr indent="-311150" lvl="0" marL="457200" rtl="0" algn="l">
              <a:spcBef>
                <a:spcPts val="0"/>
              </a:spcBef>
              <a:spcAft>
                <a:spcPts val="0"/>
              </a:spcAft>
              <a:buSzPts val="1300"/>
              <a:buAutoNum type="arabicPeriod"/>
            </a:pPr>
            <a:r>
              <a:rPr b="1" lang="en" sz="1300"/>
              <a:t>Luhn</a:t>
            </a:r>
            <a:r>
              <a:rPr lang="en" sz="1300"/>
              <a:t>- Luhn’s algorithm is a naive approach based on TF-IDF and looking at the “window size” of non-important words between words of high importance</a:t>
            </a:r>
            <a:r>
              <a:rPr lang="en" sz="1300">
                <a:solidFill>
                  <a:srgbClr val="292929"/>
                </a:solidFill>
                <a:highlight>
                  <a:schemeClr val="lt1"/>
                </a:highlight>
              </a:rPr>
              <a:t>. </a:t>
            </a:r>
            <a:endParaRPr sz="1300"/>
          </a:p>
          <a:p>
            <a:pPr indent="-311150" lvl="0" marL="457200" rtl="0" algn="l">
              <a:spcBef>
                <a:spcPts val="0"/>
              </a:spcBef>
              <a:spcAft>
                <a:spcPts val="0"/>
              </a:spcAft>
              <a:buSzPts val="1300"/>
              <a:buAutoNum type="arabicPeriod"/>
            </a:pPr>
            <a:r>
              <a:rPr b="1" lang="en" sz="1300"/>
              <a:t>Latent Semantic Analysis</a:t>
            </a:r>
            <a:r>
              <a:rPr lang="en" sz="1300"/>
              <a:t>- This algorithm combines Term frequency with Singular Value Decomposition.</a:t>
            </a:r>
            <a:endParaRPr sz="1300"/>
          </a:p>
          <a:p>
            <a:pPr indent="-311150" lvl="0" marL="457200" rtl="0" algn="l">
              <a:spcBef>
                <a:spcPts val="0"/>
              </a:spcBef>
              <a:spcAft>
                <a:spcPts val="0"/>
              </a:spcAft>
              <a:buSzPts val="1300"/>
              <a:buAutoNum type="arabicPeriod"/>
            </a:pPr>
            <a:r>
              <a:rPr b="1" lang="en" sz="1300"/>
              <a:t>Kullback-Lieber-Sum</a:t>
            </a:r>
            <a:r>
              <a:rPr lang="en" sz="1300"/>
              <a:t>- This algorithm is a greedy method which adds sentences to the summary as long as the KL Divergence (a measure of entropy) is decreasing.</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Abstractive</a:t>
            </a:r>
            <a:r>
              <a:rPr lang="en"/>
              <a:t> Summarization</a:t>
            </a:r>
            <a:endParaRPr/>
          </a:p>
          <a:p>
            <a:pPr indent="0" lvl="0" marL="0" rtl="0" algn="l">
              <a:spcBef>
                <a:spcPts val="0"/>
              </a:spcBef>
              <a:spcAft>
                <a:spcPts val="0"/>
              </a:spcAft>
              <a:buNone/>
            </a:pPr>
            <a:r>
              <a:t/>
            </a:r>
            <a:endParaRPr/>
          </a:p>
        </p:txBody>
      </p:sp>
      <p:sp>
        <p:nvSpPr>
          <p:cNvPr id="234" name="Google Shape;23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neural network approach</a:t>
            </a:r>
            <a:endParaRPr/>
          </a:p>
          <a:p>
            <a:pPr indent="-317500" lvl="1" marL="914400" rtl="0" algn="l">
              <a:spcBef>
                <a:spcPts val="0"/>
              </a:spcBef>
              <a:spcAft>
                <a:spcPts val="0"/>
              </a:spcAft>
              <a:buSzPts val="1400"/>
              <a:buChar char="○"/>
            </a:pPr>
            <a:r>
              <a:rPr lang="en"/>
              <a:t>Recurrent neural network</a:t>
            </a:r>
            <a:endParaRPr/>
          </a:p>
          <a:p>
            <a:pPr indent="-317500" lvl="2" marL="1371600" rtl="0" algn="l">
              <a:spcBef>
                <a:spcPts val="0"/>
              </a:spcBef>
              <a:spcAft>
                <a:spcPts val="0"/>
              </a:spcAft>
              <a:buSzPts val="1400"/>
              <a:buChar char="■"/>
            </a:pPr>
            <a:r>
              <a:rPr lang="en"/>
              <a:t>LSTM/BRU</a:t>
            </a:r>
            <a:endParaRPr/>
          </a:p>
          <a:p>
            <a:pPr indent="-317500" lvl="2" marL="1371600" rtl="0" algn="l">
              <a:spcBef>
                <a:spcPts val="0"/>
              </a:spcBef>
              <a:spcAft>
                <a:spcPts val="0"/>
              </a:spcAft>
              <a:buSzPts val="1400"/>
              <a:buChar char="■"/>
            </a:pPr>
            <a:r>
              <a:rPr lang="en"/>
              <a:t>BERT</a:t>
            </a:r>
            <a:endParaRPr/>
          </a:p>
          <a:p>
            <a:pPr indent="-317500" lvl="2" marL="1371600" rtl="0" algn="l">
              <a:spcBef>
                <a:spcPts val="0"/>
              </a:spcBef>
              <a:spcAft>
                <a:spcPts val="0"/>
              </a:spcAft>
              <a:buSzPts val="1400"/>
              <a:buChar char="■"/>
            </a:pPr>
            <a:r>
              <a:rPr lang="en"/>
              <a:t>BART</a:t>
            </a:r>
            <a:endParaRPr/>
          </a:p>
          <a:p>
            <a:pPr indent="-317500" lvl="2" marL="1371600" rtl="0" algn="l">
              <a:spcBef>
                <a:spcPts val="0"/>
              </a:spcBef>
              <a:spcAft>
                <a:spcPts val="0"/>
              </a:spcAft>
              <a:buSzPts val="1400"/>
              <a:buChar char="■"/>
            </a:pPr>
            <a:r>
              <a:rPr lang="en"/>
              <a:t>T5</a:t>
            </a:r>
            <a:endParaRPr/>
          </a:p>
          <a:p>
            <a:pPr indent="-317500" lvl="2" marL="1371600" rtl="0" algn="l">
              <a:spcBef>
                <a:spcPts val="0"/>
              </a:spcBef>
              <a:spcAft>
                <a:spcPts val="0"/>
              </a:spcAft>
              <a:buSzPts val="1400"/>
              <a:buChar char="■"/>
            </a:pPr>
            <a:r>
              <a:rPr lang="en"/>
              <a:t>GPT2/3 (Open AI)</a:t>
            </a:r>
            <a:endParaRPr/>
          </a:p>
          <a:p>
            <a:pPr indent="-342900" lvl="0" marL="457200" rtl="0" algn="l">
              <a:spcBef>
                <a:spcPts val="0"/>
              </a:spcBef>
              <a:spcAft>
                <a:spcPts val="0"/>
              </a:spcAft>
              <a:buSzPts val="1800"/>
              <a:buChar char="●"/>
            </a:pPr>
            <a:r>
              <a:rPr lang="en"/>
              <a:t>Tree-based approach</a:t>
            </a:r>
            <a:endParaRPr/>
          </a:p>
          <a:p>
            <a:pPr indent="-342900" lvl="0" marL="457200" rtl="0" algn="l">
              <a:spcBef>
                <a:spcPts val="0"/>
              </a:spcBef>
              <a:spcAft>
                <a:spcPts val="0"/>
              </a:spcAft>
              <a:buSzPts val="1800"/>
              <a:buChar char="●"/>
            </a:pPr>
            <a:r>
              <a:rPr lang="en"/>
              <a:t>Template-based approach</a:t>
            </a:r>
            <a:endParaRPr/>
          </a:p>
          <a:p>
            <a:pPr indent="-342900" lvl="0" marL="457200" rtl="0" algn="l">
              <a:spcBef>
                <a:spcPts val="0"/>
              </a:spcBef>
              <a:spcAft>
                <a:spcPts val="0"/>
              </a:spcAft>
              <a:buSzPts val="1800"/>
              <a:buChar char="●"/>
            </a:pPr>
            <a:r>
              <a:rPr lang="en"/>
              <a:t>Rule-based approach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BART Transformers</a:t>
            </a:r>
            <a:endParaRPr/>
          </a:p>
          <a:p>
            <a:pPr indent="0" lvl="0" marL="0" rtl="0" algn="l">
              <a:spcBef>
                <a:spcPts val="0"/>
              </a:spcBef>
              <a:spcAft>
                <a:spcPts val="0"/>
              </a:spcAft>
              <a:buNone/>
            </a:pPr>
            <a:r>
              <a:t/>
            </a:r>
            <a:endParaRPr/>
          </a:p>
        </p:txBody>
      </p:sp>
      <p:sp>
        <p:nvSpPr>
          <p:cNvPr id="240" name="Google Shape;24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lnSpc>
                <a:spcPct val="118181"/>
              </a:lnSpc>
              <a:spcBef>
                <a:spcPts val="2600"/>
              </a:spcBef>
              <a:spcAft>
                <a:spcPts val="0"/>
              </a:spcAft>
              <a:buClr>
                <a:schemeClr val="dk1"/>
              </a:buClr>
              <a:buSzPct val="44000"/>
              <a:buFont typeface="Arial"/>
              <a:buNone/>
            </a:pPr>
            <a:r>
              <a:rPr lang="en" sz="2500">
                <a:solidFill>
                  <a:srgbClr val="707070"/>
                </a:solidFill>
                <a:highlight>
                  <a:schemeClr val="lt1"/>
                </a:highlight>
                <a:latin typeface="Roboto"/>
                <a:ea typeface="Roboto"/>
                <a:cs typeface="Roboto"/>
                <a:sym typeface="Roboto"/>
              </a:rPr>
              <a:t> </a:t>
            </a:r>
            <a:r>
              <a:rPr b="1" lang="en" sz="2500">
                <a:solidFill>
                  <a:schemeClr val="dk1"/>
                </a:solidFill>
                <a:highlight>
                  <a:schemeClr val="lt1"/>
                </a:highlight>
                <a:latin typeface="Roboto"/>
                <a:ea typeface="Roboto"/>
                <a:cs typeface="Roboto"/>
                <a:sym typeface="Roboto"/>
              </a:rPr>
              <a:t>Bidirectional and Auto-Regressive Transformers </a:t>
            </a:r>
            <a:r>
              <a:rPr lang="en" sz="2500">
                <a:solidFill>
                  <a:schemeClr val="dk1"/>
                </a:solidFill>
                <a:highlight>
                  <a:schemeClr val="lt1"/>
                </a:highlight>
                <a:latin typeface="Roboto"/>
                <a:ea typeface="Roboto"/>
                <a:cs typeface="Roboto"/>
                <a:sym typeface="Roboto"/>
              </a:rPr>
              <a:t>(Lewis et al., 2019)</a:t>
            </a:r>
            <a:endParaRPr sz="2500"/>
          </a:p>
          <a:p>
            <a:pPr indent="0" lvl="0" marL="0" rtl="0" algn="l">
              <a:lnSpc>
                <a:spcPct val="118181"/>
              </a:lnSpc>
              <a:spcBef>
                <a:spcPts val="2600"/>
              </a:spcBef>
              <a:spcAft>
                <a:spcPts val="0"/>
              </a:spcAft>
              <a:buClr>
                <a:schemeClr val="dk1"/>
              </a:buClr>
              <a:buSzPct val="61111"/>
              <a:buFont typeface="Arial"/>
              <a:buNone/>
            </a:pPr>
            <a:r>
              <a:t/>
            </a:r>
            <a:endParaRPr/>
          </a:p>
          <a:p>
            <a:pPr indent="0" lvl="0" marL="0" rtl="0" algn="l">
              <a:lnSpc>
                <a:spcPct val="118181"/>
              </a:lnSpc>
              <a:spcBef>
                <a:spcPts val="2600"/>
              </a:spcBef>
              <a:spcAft>
                <a:spcPts val="0"/>
              </a:spcAft>
              <a:buClr>
                <a:schemeClr val="dk1"/>
              </a:buClr>
              <a:buSzPct val="61111"/>
              <a:buFont typeface="Arial"/>
              <a:buNone/>
            </a:pPr>
            <a:r>
              <a:t/>
            </a:r>
            <a:endParaRPr/>
          </a:p>
          <a:p>
            <a:pPr indent="0" lvl="0" marL="0" rtl="0" algn="l">
              <a:spcBef>
                <a:spcPts val="400"/>
              </a:spcBef>
              <a:spcAft>
                <a:spcPts val="0"/>
              </a:spcAft>
              <a:buClr>
                <a:schemeClr val="dk1"/>
              </a:buClr>
              <a:buSzPct val="40582"/>
              <a:buFont typeface="Arial"/>
              <a:buNone/>
            </a:pPr>
            <a:r>
              <a:rPr lang="en" sz="2710">
                <a:solidFill>
                  <a:schemeClr val="dk1"/>
                </a:solidFill>
                <a:highlight>
                  <a:schemeClr val="lt1"/>
                </a:highlight>
                <a:latin typeface="Roboto"/>
                <a:ea typeface="Roboto"/>
                <a:cs typeface="Roboto"/>
                <a:sym typeface="Roboto"/>
              </a:rPr>
              <a:t>BERT is a Bidirectional Transformer with a Masked Language Modelling uses seq2seq/machine translation architecture.</a:t>
            </a:r>
            <a:endParaRPr sz="271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ct val="40582"/>
              <a:buFont typeface="Arial"/>
              <a:buNone/>
            </a:pPr>
            <a:r>
              <a:rPr lang="en" sz="2710">
                <a:solidFill>
                  <a:schemeClr val="dk1"/>
                </a:solidFill>
                <a:highlight>
                  <a:schemeClr val="lt1"/>
                </a:highlight>
                <a:latin typeface="Roboto"/>
                <a:ea typeface="Roboto"/>
                <a:cs typeface="Roboto"/>
                <a:sym typeface="Roboto"/>
              </a:rPr>
              <a:t>GPT is a autoregressive model which uses left to right decoder.</a:t>
            </a:r>
            <a:endParaRPr sz="271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ct val="73333"/>
              <a:buFont typeface="Arial"/>
              <a:buNone/>
            </a:pPr>
            <a:r>
              <a:t/>
            </a:r>
            <a:endParaRPr sz="15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ct val="73333"/>
              <a:buFont typeface="Arial"/>
              <a:buNone/>
            </a:pPr>
            <a:r>
              <a:t/>
            </a:r>
            <a:endParaRPr sz="15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ct val="73333"/>
              <a:buFont typeface="Arial"/>
              <a:buNone/>
            </a:pPr>
            <a:r>
              <a:t/>
            </a:r>
            <a:endParaRPr sz="1500">
              <a:solidFill>
                <a:schemeClr val="dk1"/>
              </a:solidFill>
              <a:highlight>
                <a:schemeClr val="lt1"/>
              </a:highlight>
              <a:latin typeface="Roboto"/>
              <a:ea typeface="Roboto"/>
              <a:cs typeface="Roboto"/>
              <a:sym typeface="Roboto"/>
            </a:endParaRPr>
          </a:p>
          <a:p>
            <a:pPr indent="0" lvl="0" marL="0" rtl="0" algn="l">
              <a:lnSpc>
                <a:spcPct val="163636"/>
              </a:lnSpc>
              <a:spcBef>
                <a:spcPts val="0"/>
              </a:spcBef>
              <a:spcAft>
                <a:spcPts val="0"/>
              </a:spcAft>
              <a:buClr>
                <a:schemeClr val="dk1"/>
              </a:buClr>
              <a:buSzPct val="40582"/>
              <a:buFont typeface="Arial"/>
              <a:buNone/>
            </a:pPr>
            <a:r>
              <a:rPr lang="en" sz="2710">
                <a:solidFill>
                  <a:schemeClr val="dk1"/>
                </a:solidFill>
                <a:highlight>
                  <a:srgbClr val="FCFCFC"/>
                </a:highlight>
              </a:rPr>
              <a:t>Allows </a:t>
            </a:r>
            <a:r>
              <a:rPr lang="en" sz="2710">
                <a:solidFill>
                  <a:schemeClr val="dk1"/>
                </a:solidFill>
                <a:highlight>
                  <a:schemeClr val="lt1"/>
                </a:highlight>
                <a:latin typeface="Roboto"/>
                <a:ea typeface="Roboto"/>
                <a:cs typeface="Roboto"/>
                <a:sym typeface="Roboto"/>
              </a:rPr>
              <a:t>Token Masking, Token Deletion, Text Infilling</a:t>
            </a:r>
            <a:endParaRPr sz="1410">
              <a:solidFill>
                <a:schemeClr val="dk1"/>
              </a:solidFill>
              <a:highlight>
                <a:schemeClr val="lt1"/>
              </a:highlight>
              <a:latin typeface="EB Garamond"/>
              <a:ea typeface="EB Garamond"/>
              <a:cs typeface="EB Garamond"/>
              <a:sym typeface="EB Garamond"/>
            </a:endParaRPr>
          </a:p>
          <a:p>
            <a:pPr indent="0" lvl="0" marL="0" rtl="0" algn="l">
              <a:lnSpc>
                <a:spcPct val="100000"/>
              </a:lnSpc>
              <a:spcBef>
                <a:spcPts val="3600"/>
              </a:spcBef>
              <a:spcAft>
                <a:spcPts val="0"/>
              </a:spcAft>
              <a:buClr>
                <a:schemeClr val="dk1"/>
              </a:buClr>
              <a:buSzPct val="91666"/>
              <a:buFont typeface="Arial"/>
              <a:buNone/>
            </a:pPr>
            <a:r>
              <a:t/>
            </a:r>
            <a:endParaRPr sz="1200">
              <a:solidFill>
                <a:srgbClr val="FF0000"/>
              </a:solidFill>
              <a:highlight>
                <a:schemeClr val="lt1"/>
              </a:highlight>
              <a:latin typeface="EB Garamond"/>
              <a:ea typeface="EB Garamond"/>
              <a:cs typeface="EB Garamond"/>
              <a:sym typeface="EB Garamond"/>
            </a:endParaRPr>
          </a:p>
          <a:p>
            <a:pPr indent="0" lvl="0" marL="0" rtl="0" algn="l">
              <a:lnSpc>
                <a:spcPct val="100000"/>
              </a:lnSpc>
              <a:spcBef>
                <a:spcPts val="0"/>
              </a:spcBef>
              <a:spcAft>
                <a:spcPts val="0"/>
              </a:spcAft>
              <a:buClr>
                <a:schemeClr val="dk1"/>
              </a:buClr>
              <a:buSzPct val="61111"/>
              <a:buFont typeface="Arial"/>
              <a:buNone/>
            </a:pPr>
            <a:r>
              <a:t/>
            </a:r>
            <a:endParaRPr>
              <a:solidFill>
                <a:srgbClr val="FF0000"/>
              </a:solidFill>
              <a:highlight>
                <a:schemeClr val="lt1"/>
              </a:highlight>
              <a:latin typeface="EB Garamond"/>
              <a:ea typeface="EB Garamond"/>
              <a:cs typeface="EB Garamond"/>
              <a:sym typeface="EB Garamond"/>
            </a:endParaRPr>
          </a:p>
          <a:p>
            <a:pPr indent="0" lvl="0" marL="0" rtl="0" algn="l">
              <a:lnSpc>
                <a:spcPct val="100000"/>
              </a:lnSpc>
              <a:spcBef>
                <a:spcPts val="0"/>
              </a:spcBef>
              <a:spcAft>
                <a:spcPts val="0"/>
              </a:spcAft>
              <a:buClr>
                <a:schemeClr val="dk1"/>
              </a:buClr>
              <a:buSzPct val="49526"/>
              <a:buFont typeface="Arial"/>
              <a:buNone/>
            </a:pPr>
            <a:r>
              <a:rPr lang="en" sz="2221">
                <a:solidFill>
                  <a:srgbClr val="FF0000"/>
                </a:solidFill>
                <a:highlight>
                  <a:schemeClr val="lt1"/>
                </a:highlight>
                <a:latin typeface="EB Garamond"/>
                <a:ea typeface="EB Garamond"/>
                <a:cs typeface="EB Garamond"/>
                <a:sym typeface="EB Garamond"/>
              </a:rPr>
              <a:t>from_pretrained() </a:t>
            </a:r>
            <a:r>
              <a:rPr lang="en" sz="2221">
                <a:solidFill>
                  <a:srgbClr val="FF0000"/>
                </a:solidFill>
                <a:latin typeface="EB Garamond"/>
                <a:ea typeface="EB Garamond"/>
                <a:cs typeface="EB Garamond"/>
                <a:sym typeface="EB Garamond"/>
              </a:rPr>
              <a:t>-&gt; </a:t>
            </a:r>
            <a:r>
              <a:rPr lang="en" sz="2221">
                <a:solidFill>
                  <a:srgbClr val="FF0000"/>
                </a:solidFill>
                <a:highlight>
                  <a:schemeClr val="lt1"/>
                </a:highlight>
                <a:latin typeface="EB Garamond"/>
                <a:ea typeface="EB Garamond"/>
                <a:cs typeface="EB Garamond"/>
                <a:sym typeface="EB Garamond"/>
              </a:rPr>
              <a:t>tokenizer.encode() -&gt; model.generate() -&gt; tokenizer.decode</a:t>
            </a:r>
            <a:endParaRPr sz="2221">
              <a:solidFill>
                <a:srgbClr val="404040"/>
              </a:solidFill>
              <a:highlight>
                <a:srgbClr val="FCFCFC"/>
              </a:highlight>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241" name="Google Shape;241;p44"/>
          <p:cNvPicPr preferRelativeResize="0"/>
          <p:nvPr/>
        </p:nvPicPr>
        <p:blipFill>
          <a:blip r:embed="rId3">
            <a:alphaModFix/>
          </a:blip>
          <a:stretch>
            <a:fillRect/>
          </a:stretch>
        </p:blipFill>
        <p:spPr>
          <a:xfrm>
            <a:off x="5625875" y="292625"/>
            <a:ext cx="2724075" cy="182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Our Summary for BART</a:t>
            </a:r>
            <a:endParaRPr/>
          </a:p>
          <a:p>
            <a:pPr indent="0" lvl="0" marL="0" rtl="0" algn="l">
              <a:spcBef>
                <a:spcPts val="0"/>
              </a:spcBef>
              <a:spcAft>
                <a:spcPts val="0"/>
              </a:spcAft>
              <a:buNone/>
            </a:pPr>
            <a:r>
              <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900"/>
              </a:spcBef>
              <a:spcAft>
                <a:spcPts val="0"/>
              </a:spcAft>
              <a:buClr>
                <a:schemeClr val="dk1"/>
              </a:buClr>
              <a:buSzPct val="62857"/>
              <a:buFont typeface="Arial"/>
              <a:buNone/>
            </a:pPr>
            <a:r>
              <a:rPr b="1" lang="en" sz="1750">
                <a:solidFill>
                  <a:schemeClr val="accent2"/>
                </a:solidFill>
                <a:highlight>
                  <a:srgbClr val="FFFFFF"/>
                </a:highlight>
                <a:latin typeface="Roboto"/>
                <a:ea typeface="Roboto"/>
                <a:cs typeface="Roboto"/>
                <a:sym typeface="Roboto"/>
              </a:rPr>
              <a:t>What are the most common adverse reaction?</a:t>
            </a:r>
            <a:endParaRPr b="1" sz="175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ct val="84094"/>
              <a:buFont typeface="Arial"/>
              <a:buNone/>
            </a:pPr>
            <a:r>
              <a:rPr lang="en" sz="1308">
                <a:solidFill>
                  <a:schemeClr val="dk1"/>
                </a:solidFill>
                <a:highlight>
                  <a:srgbClr val="FFFFFF"/>
                </a:highlight>
              </a:rPr>
              <a:t>Most common adverse reactions are: </a:t>
            </a:r>
            <a:r>
              <a:rPr lang="en" sz="1308">
                <a:solidFill>
                  <a:schemeClr val="dk1"/>
                </a:solidFill>
                <a:highlight>
                  <a:schemeClr val="accent6"/>
                </a:highlight>
              </a:rPr>
              <a:t>Rheumatoid and Psoriatic Arthritis, upper respiratory tract infection, nasopharyngitis, diarrhea, and headache</a:t>
            </a:r>
            <a:r>
              <a:rPr lang="en" sz="1308">
                <a:solidFill>
                  <a:schemeClr val="dk1"/>
                </a:solidFill>
                <a:highlight>
                  <a:srgbClr val="FFFFFF"/>
                </a:highlight>
              </a:rPr>
              <a:t>. The proportion of patients who discontinued treatment due to any adverse reaction during the 0 to 3 months exposure was 4% for patients taking XELJANZ and 3% for placebo-treated patients. The most common types of malignancy were </a:t>
            </a:r>
            <a:r>
              <a:rPr lang="en" sz="1308">
                <a:solidFill>
                  <a:schemeClr val="dk1"/>
                </a:solidFill>
                <a:highlight>
                  <a:schemeClr val="accent6"/>
                </a:highlight>
              </a:rPr>
              <a:t>lung and breast cancer</a:t>
            </a:r>
            <a:r>
              <a:rPr lang="en" sz="1308">
                <a:solidFill>
                  <a:schemeClr val="dk1"/>
                </a:solidFill>
                <a:highlight>
                  <a:srgbClr val="FFFFFF"/>
                </a:highlight>
              </a:rPr>
              <a:t>.</a:t>
            </a:r>
            <a:endParaRPr sz="1308">
              <a:solidFill>
                <a:schemeClr val="dk1"/>
              </a:solidFill>
              <a:highlight>
                <a:srgbClr val="FFFFFF"/>
              </a:highlight>
            </a:endParaRPr>
          </a:p>
          <a:p>
            <a:pPr indent="0" lvl="0" marL="0" rtl="0" algn="l">
              <a:spcBef>
                <a:spcPts val="600"/>
              </a:spcBef>
              <a:spcAft>
                <a:spcPts val="0"/>
              </a:spcAft>
              <a:buClr>
                <a:schemeClr val="dk1"/>
              </a:buClr>
              <a:buSzPct val="75442"/>
              <a:buFont typeface="Arial"/>
              <a:buNone/>
            </a:pPr>
            <a:r>
              <a:t/>
            </a:r>
            <a:endParaRPr sz="1458">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ct val="75442"/>
              <a:buFont typeface="Arial"/>
              <a:buNone/>
            </a:pPr>
            <a:r>
              <a:t/>
            </a:r>
            <a:endParaRPr sz="1458">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ct val="75442"/>
              <a:buFont typeface="Arial"/>
              <a:buNone/>
            </a:pPr>
            <a:r>
              <a:t/>
            </a:r>
            <a:endParaRPr sz="1458">
              <a:solidFill>
                <a:schemeClr val="accent2"/>
              </a:solidFill>
              <a:highlight>
                <a:schemeClr val="accent6"/>
              </a:highlight>
              <a:latin typeface="Roboto"/>
              <a:ea typeface="Roboto"/>
              <a:cs typeface="Roboto"/>
              <a:sym typeface="Roboto"/>
            </a:endParaRPr>
          </a:p>
          <a:p>
            <a:pPr indent="0" lvl="0" marL="0" rtl="0" algn="l">
              <a:spcBef>
                <a:spcPts val="600"/>
              </a:spcBef>
              <a:spcAft>
                <a:spcPts val="0"/>
              </a:spcAft>
              <a:buClr>
                <a:schemeClr val="dk1"/>
              </a:buClr>
              <a:buSzPct val="91666"/>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Clr>
                <a:schemeClr val="dk1"/>
              </a:buClr>
              <a:buSzPct val="77000"/>
              <a:buFont typeface="Arial"/>
              <a:buNone/>
            </a:pPr>
            <a:r>
              <a:t/>
            </a:r>
            <a:endParaRPr sz="1428">
              <a:solidFill>
                <a:schemeClr val="dk1"/>
              </a:solidFill>
              <a:latin typeface="Roboto"/>
              <a:ea typeface="Roboto"/>
              <a:cs typeface="Roboto"/>
              <a:sym typeface="Roboto"/>
            </a:endParaRPr>
          </a:p>
          <a:p>
            <a:pPr indent="0" lvl="0" marL="50800" marR="12700" rtl="0" algn="l">
              <a:spcBef>
                <a:spcPts val="1200"/>
              </a:spcBef>
              <a:spcAft>
                <a:spcPts val="0"/>
              </a:spcAft>
              <a:buClr>
                <a:schemeClr val="dk1"/>
              </a:buClr>
              <a:buSzPct val="110000"/>
              <a:buFont typeface="Arial"/>
              <a:buNone/>
            </a:pPr>
            <a:r>
              <a:t/>
            </a:r>
            <a:endParaRPr sz="1000">
              <a:solidFill>
                <a:schemeClr val="dk1"/>
              </a:solidFill>
            </a:endParaRPr>
          </a:p>
          <a:p>
            <a:pPr indent="0" lvl="0" marL="0" rtl="0" algn="l">
              <a:spcBef>
                <a:spcPts val="0"/>
              </a:spcBef>
              <a:spcAft>
                <a:spcPts val="0"/>
              </a:spcAft>
              <a:buClr>
                <a:schemeClr val="dk1"/>
              </a:buClr>
              <a:buSzPct val="110000"/>
              <a:buFont typeface="Arial"/>
              <a:buNone/>
            </a:pPr>
            <a:r>
              <a:t/>
            </a:r>
            <a:endParaRPr sz="1000">
              <a:solidFill>
                <a:schemeClr val="dk1"/>
              </a:solidFill>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30200" lvl="0" marL="457200" rtl="0" algn="l">
              <a:spcBef>
                <a:spcPts val="1200"/>
              </a:spcBef>
              <a:spcAft>
                <a:spcPts val="0"/>
              </a:spcAft>
              <a:buSzPts val="1600"/>
              <a:buChar char="●"/>
            </a:pPr>
            <a:r>
              <a:rPr lang="en" sz="1600"/>
              <a:t>The maximum number of tokens which can be generated is 1024.</a:t>
            </a:r>
            <a:endParaRPr sz="2200"/>
          </a:p>
          <a:p>
            <a:pPr indent="-330200" lvl="0" marL="457200" rtl="0" algn="l">
              <a:spcBef>
                <a:spcPts val="0"/>
              </a:spcBef>
              <a:spcAft>
                <a:spcPts val="0"/>
              </a:spcAft>
              <a:buSzPts val="1600"/>
              <a:buChar char="●"/>
            </a:pPr>
            <a:r>
              <a:rPr lang="en" sz="1600"/>
              <a:t>LM and pre-training techniques do not provide the full picture.</a:t>
            </a:r>
            <a:endParaRPr sz="1600"/>
          </a:p>
          <a:p>
            <a:pPr indent="-330200" lvl="0" marL="457200" rtl="0" algn="l">
              <a:spcBef>
                <a:spcPts val="0"/>
              </a:spcBef>
              <a:spcAft>
                <a:spcPts val="0"/>
              </a:spcAft>
              <a:buClr>
                <a:srgbClr val="595858"/>
              </a:buClr>
              <a:buSzPts val="1600"/>
              <a:buChar char="●"/>
            </a:pPr>
            <a:r>
              <a:rPr lang="en" sz="1600">
                <a:solidFill>
                  <a:srgbClr val="595858"/>
                </a:solidFill>
                <a:highlight>
                  <a:srgbClr val="FFFFFF"/>
                </a:highlight>
              </a:rPr>
              <a:t>It can only deal with fixed-length text strings. The text has to be split into a certain number of segments or chunks before being fed into the system as input</a:t>
            </a:r>
            <a:endParaRPr sz="1600">
              <a:solidFill>
                <a:srgbClr val="595858"/>
              </a:solidFill>
              <a:highlight>
                <a:srgbClr val="FFFFFF"/>
              </a:highlight>
            </a:endParaRPr>
          </a:p>
          <a:p>
            <a:pPr indent="-330200" lvl="0" marL="457200" rtl="0" algn="l">
              <a:spcBef>
                <a:spcPts val="0"/>
              </a:spcBef>
              <a:spcAft>
                <a:spcPts val="0"/>
              </a:spcAft>
              <a:buClr>
                <a:srgbClr val="595858"/>
              </a:buClr>
              <a:buSzPts val="1600"/>
              <a:buChar char="●"/>
            </a:pPr>
            <a:r>
              <a:rPr lang="en" sz="1600">
                <a:solidFill>
                  <a:srgbClr val="595858"/>
                </a:solidFill>
                <a:highlight>
                  <a:srgbClr val="FFFFFF"/>
                </a:highlight>
              </a:rPr>
              <a:t>This chunking of text causes </a:t>
            </a:r>
            <a:r>
              <a:rPr b="1" lang="en" sz="1600">
                <a:solidFill>
                  <a:srgbClr val="595858"/>
                </a:solidFill>
                <a:highlight>
                  <a:srgbClr val="FFFFFF"/>
                </a:highlight>
              </a:rPr>
              <a:t>context fragmentation</a:t>
            </a:r>
            <a:r>
              <a:rPr lang="en" sz="1600">
                <a:solidFill>
                  <a:srgbClr val="595858"/>
                </a:solidFill>
                <a:highlight>
                  <a:srgbClr val="FFFFFF"/>
                </a:highlight>
              </a:rPr>
              <a:t>. For example, if a sentence is split from the middle, then a significant amount of context is lost. In other words, the text is split without respecting the sentence or any other semantic boundary</a:t>
            </a:r>
            <a:endParaRPr sz="1600">
              <a:solidFill>
                <a:srgbClr val="595858"/>
              </a:solidFill>
              <a:highlight>
                <a:srgbClr val="FFFFFF"/>
              </a:highlight>
            </a:endParaRPr>
          </a:p>
          <a:p>
            <a:pPr indent="0" lvl="0" marL="457200" rtl="0" algn="l">
              <a:spcBef>
                <a:spcPts val="1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Project</a:t>
            </a:r>
            <a:endParaRPr/>
          </a:p>
        </p:txBody>
      </p:sp>
      <p:sp>
        <p:nvSpPr>
          <p:cNvPr id="133" name="Google Shape;133;p29"/>
          <p:cNvSpPr txBox="1"/>
          <p:nvPr>
            <p:ph idx="1" type="body"/>
          </p:nvPr>
        </p:nvSpPr>
        <p:spPr>
          <a:xfrm>
            <a:off x="311700" y="1017725"/>
            <a:ext cx="232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201F1E"/>
                </a:solidFill>
                <a:highlight>
                  <a:srgbClr val="FFFFFF"/>
                </a:highlight>
              </a:rPr>
              <a:t>Lilly RegQuest :</a:t>
            </a:r>
            <a:endParaRPr b="1" sz="1400">
              <a:solidFill>
                <a:srgbClr val="201F1E"/>
              </a:solidFill>
              <a:highlight>
                <a:srgbClr val="FFFFFF"/>
              </a:highlight>
            </a:endParaRPr>
          </a:p>
          <a:p>
            <a:pPr indent="0" lvl="0" marL="0" rtl="0" algn="l">
              <a:spcBef>
                <a:spcPts val="1200"/>
              </a:spcBef>
              <a:spcAft>
                <a:spcPts val="1200"/>
              </a:spcAft>
              <a:buNone/>
            </a:pPr>
            <a:r>
              <a:rPr lang="en" sz="1200">
                <a:solidFill>
                  <a:srgbClr val="201F1E"/>
                </a:solidFill>
                <a:highlight>
                  <a:srgbClr val="FFFFFF"/>
                </a:highlight>
              </a:rPr>
              <a:t>To Provide Cognitive search capability to search against database like FDA and EMA (European medical agency) via a natural language question and return relevant results in order to help with accelerating regulatory submissions (which is important for Lilly).</a:t>
            </a:r>
            <a:endParaRPr sz="1200">
              <a:solidFill>
                <a:srgbClr val="201F1E"/>
              </a:solidFill>
              <a:highlight>
                <a:srgbClr val="FFFFFF"/>
              </a:highlight>
            </a:endParaRPr>
          </a:p>
        </p:txBody>
      </p:sp>
      <p:sp>
        <p:nvSpPr>
          <p:cNvPr id="134" name="Google Shape;13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pic>
        <p:nvPicPr>
          <p:cNvPr id="135" name="Google Shape;135;p29"/>
          <p:cNvPicPr preferRelativeResize="0"/>
          <p:nvPr/>
        </p:nvPicPr>
        <p:blipFill>
          <a:blip r:embed="rId3">
            <a:alphaModFix/>
          </a:blip>
          <a:stretch>
            <a:fillRect/>
          </a:stretch>
        </p:blipFill>
        <p:spPr>
          <a:xfrm>
            <a:off x="2769125" y="1017725"/>
            <a:ext cx="6063176" cy="2990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32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T5 Algorithm</a:t>
            </a:r>
            <a:endParaRPr/>
          </a:p>
        </p:txBody>
      </p:sp>
      <p:sp>
        <p:nvSpPr>
          <p:cNvPr id="259" name="Google Shape;259;p47"/>
          <p:cNvSpPr txBox="1"/>
          <p:nvPr>
            <p:ph idx="1" type="body"/>
          </p:nvPr>
        </p:nvSpPr>
        <p:spPr>
          <a:xfrm>
            <a:off x="141300" y="663900"/>
            <a:ext cx="9002700" cy="3815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T5 Algorithm is a pre-trained abstractive summarization algorithm introduced by Google, which also uses Transformers along with the encode-decode approach. It is pre-trained on the Colossal Clean Crawled Corpus</a:t>
            </a:r>
            <a:r>
              <a:rPr lang="en" sz="1100">
                <a:solidFill>
                  <a:schemeClr val="dk1"/>
                </a:solidFill>
              </a:rPr>
              <a:t>.</a:t>
            </a:r>
            <a:r>
              <a:rPr lang="en" sz="1200"/>
              <a:t> </a:t>
            </a:r>
            <a:endParaRPr sz="1200"/>
          </a:p>
          <a:p>
            <a:pPr indent="-304800" lvl="0" marL="457200" rtl="0" algn="l">
              <a:spcBef>
                <a:spcPts val="0"/>
              </a:spcBef>
              <a:spcAft>
                <a:spcPts val="0"/>
              </a:spcAft>
              <a:buSzPts val="1200"/>
              <a:buChar char="●"/>
            </a:pPr>
            <a:r>
              <a:rPr lang="en" sz="1200"/>
              <a:t>We pass the string generated from the “Adverse Effects” section of the XML file along with the tokens from T5Tokenizer and </a:t>
            </a:r>
            <a:r>
              <a:rPr lang="en" sz="1200"/>
              <a:t>generate a tokenized text.</a:t>
            </a:r>
            <a:endParaRPr sz="1200"/>
          </a:p>
          <a:p>
            <a:pPr indent="-304800" lvl="0" marL="457200" rtl="0" algn="l">
              <a:spcBef>
                <a:spcPts val="0"/>
              </a:spcBef>
              <a:spcAft>
                <a:spcPts val="0"/>
              </a:spcAft>
              <a:buSzPts val="1200"/>
              <a:buChar char="●"/>
            </a:pPr>
            <a:r>
              <a:rPr lang="en" sz="1200"/>
              <a:t>The maximum number of tokens which can be generated by the tokenizer is 512.</a:t>
            </a:r>
            <a:endParaRPr sz="1200"/>
          </a:p>
          <a:p>
            <a:pPr indent="-304800" lvl="0" marL="457200" rtl="0" algn="l">
              <a:spcBef>
                <a:spcPts val="0"/>
              </a:spcBef>
              <a:spcAft>
                <a:spcPts val="0"/>
              </a:spcAft>
              <a:buSzPts val="1200"/>
              <a:buChar char="●"/>
            </a:pPr>
            <a:r>
              <a:rPr lang="en" sz="1200"/>
              <a:t>Using the model generated from T5ForConditionalGeneration, we create the summary IDs, which are further decoded to generate the summary of a particular text.</a:t>
            </a:r>
            <a:endParaRPr sz="1200"/>
          </a:p>
        </p:txBody>
      </p:sp>
      <p:pic>
        <p:nvPicPr>
          <p:cNvPr id="260" name="Google Shape;260;p47"/>
          <p:cNvPicPr preferRelativeResize="0"/>
          <p:nvPr/>
        </p:nvPicPr>
        <p:blipFill>
          <a:blip r:embed="rId3">
            <a:alphaModFix/>
          </a:blip>
          <a:stretch>
            <a:fillRect/>
          </a:stretch>
        </p:blipFill>
        <p:spPr>
          <a:xfrm>
            <a:off x="532925" y="2413247"/>
            <a:ext cx="4310600" cy="1670800"/>
          </a:xfrm>
          <a:prstGeom prst="rect">
            <a:avLst/>
          </a:prstGeom>
          <a:noFill/>
          <a:ln>
            <a:noFill/>
          </a:ln>
        </p:spPr>
      </p:pic>
      <p:pic>
        <p:nvPicPr>
          <p:cNvPr id="261" name="Google Shape;261;p47"/>
          <p:cNvPicPr preferRelativeResize="0"/>
          <p:nvPr/>
        </p:nvPicPr>
        <p:blipFill rotWithShape="1">
          <a:blip r:embed="rId4">
            <a:alphaModFix/>
          </a:blip>
          <a:srcRect b="0" l="0" r="67915" t="0"/>
          <a:stretch/>
        </p:blipFill>
        <p:spPr>
          <a:xfrm>
            <a:off x="6465275" y="2311500"/>
            <a:ext cx="1466875" cy="1874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Output for T5 Algorithm</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We ran the T5 Algorithm on Adverse Effects on the drug AVEED, and we got a summary as follows:</a:t>
            </a:r>
            <a:endParaRPr sz="1200"/>
          </a:p>
          <a:p>
            <a:pPr indent="0" lvl="0" marL="0" rtl="0" algn="l">
              <a:spcBef>
                <a:spcPts val="1200"/>
              </a:spcBef>
              <a:spcAft>
                <a:spcPts val="0"/>
              </a:spcAft>
              <a:buClr>
                <a:schemeClr val="dk1"/>
              </a:buClr>
              <a:buSzPts val="1100"/>
              <a:buFont typeface="Arial"/>
              <a:buNone/>
            </a:pPr>
            <a:r>
              <a:rPr lang="en" sz="1200"/>
              <a:t>AVEED was evaluated in an 84-week clinical study using a dose regimen of 750 mg (3 mL) at initiation, at 4 weeks, and every 10 weeks thereafter in 153 hypogonadal men. the most commonly reported adverse reactions (&gt;2%) were acne (5.2%), injection site pain (4.6%), prostate specific antigen increased (4.6%), hypogonadism (2.6%) and estradiol increased (2.6%).</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T5-large vs Wikihow-T5-Small</a:t>
            </a:r>
            <a:endParaRPr/>
          </a:p>
        </p:txBody>
      </p:sp>
      <p:sp>
        <p:nvSpPr>
          <p:cNvPr id="273" name="Google Shape;27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T5-large</a:t>
            </a:r>
            <a:br>
              <a:rPr lang="en"/>
            </a:br>
            <a:r>
              <a:rPr lang="en" sz="1400"/>
              <a:t>''Most common adverse reactions to COUMADIN are fatal and nonfatal hemorrhage from any tissue or organ'' </a:t>
            </a:r>
            <a:r>
              <a:rPr lang="en" sz="1400">
                <a:highlight>
                  <a:srgbClr val="FFFF00"/>
                </a:highlight>
              </a:rPr>
              <a:t>warfarin crosses the placenta, and concentrations in fetal plasma approach the maternal values.</a:t>
            </a:r>
            <a:r>
              <a:rPr lang="en" sz="1400"/>
              <a:t> exposure to warfarin during the first trimester of pregnancy caused a pattern of congenital malformations in about 5% of exposed offspring. warfarin embryopathy is characterized by nasal hypoplasia with or without stippled epiphyses...</a:t>
            </a:r>
            <a:endParaRPr sz="1400"/>
          </a:p>
          <a:p>
            <a:pPr indent="-342900" lvl="0" marL="457200" rtl="0" algn="l">
              <a:spcBef>
                <a:spcPts val="0"/>
              </a:spcBef>
              <a:spcAft>
                <a:spcPts val="0"/>
              </a:spcAft>
              <a:buSzPts val="1800"/>
              <a:buChar char="●"/>
            </a:pPr>
            <a:r>
              <a:rPr lang="en"/>
              <a:t>wikihow-T5-small</a:t>
            </a:r>
            <a:br>
              <a:rPr lang="en"/>
            </a:br>
            <a:r>
              <a:rPr lang="en" sz="1400">
                <a:highlight>
                  <a:srgbClr val="FFFF00"/>
                </a:highlight>
              </a:rPr>
              <a:t>'Other adverse reactions to COUMADIN are fatal and nonfatal hemorrhage from any tissue or organ.'</a:t>
            </a:r>
            <a:r>
              <a:rPr lang="en" sz="1400"/>
              <a:t>Consider fetal plasma exposure to warfarin during the first trimester of pregnancy.Consider nasal hypoplasia with or without stippled epiphyses (chondrodysis).Consider stipled epiphyses.</a:t>
            </a:r>
            <a:r>
              <a:rPr lang="en" sz="1400">
                <a:highlight>
                  <a:srgbClr val="FFFF00"/>
                </a:highlight>
              </a:rPr>
              <a:t>Consider a stipled stippled stipple stipples.Consider the effects of warfarin in humans.</a:t>
            </a:r>
            <a:br>
              <a:rPr lang="en"/>
            </a:b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Limitations of T5 Algorithm</a:t>
            </a:r>
            <a:endParaRPr/>
          </a:p>
        </p:txBody>
      </p:sp>
      <p:sp>
        <p:nvSpPr>
          <p:cNvPr id="279" name="Google Shape;27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Limitations of the T5 Algorithm are:</a:t>
            </a:r>
            <a:endParaRPr sz="1200"/>
          </a:p>
          <a:p>
            <a:pPr indent="-304800" lvl="0" marL="457200" rtl="0" algn="l">
              <a:spcBef>
                <a:spcPts val="1200"/>
              </a:spcBef>
              <a:spcAft>
                <a:spcPts val="0"/>
              </a:spcAft>
              <a:buSzPts val="1200"/>
              <a:buChar char="●"/>
            </a:pPr>
            <a:r>
              <a:rPr lang="en" sz="1200"/>
              <a:t>Despite changing the length_penalty parameter for our text, the output size does not have a significant difference in the summary.</a:t>
            </a:r>
            <a:endParaRPr sz="1200"/>
          </a:p>
          <a:p>
            <a:pPr indent="-304800" lvl="0" marL="457200" rtl="0" algn="l">
              <a:spcBef>
                <a:spcPts val="0"/>
              </a:spcBef>
              <a:spcAft>
                <a:spcPts val="0"/>
              </a:spcAft>
              <a:buSzPts val="1200"/>
              <a:buChar char="●"/>
            </a:pPr>
            <a:r>
              <a:rPr lang="en" sz="1200"/>
              <a:t>Since the maximum number of tokens which can be generated by the T5 algorithm is 512, we only get a small sized summary for our text. If we want a larger size summary, we will not get desirable results.</a:t>
            </a:r>
            <a:endParaRPr sz="1200"/>
          </a:p>
          <a:p>
            <a:pPr indent="-304800" lvl="0" marL="457200" rtl="0" algn="l">
              <a:spcBef>
                <a:spcPts val="0"/>
              </a:spcBef>
              <a:spcAft>
                <a:spcPts val="0"/>
              </a:spcAft>
              <a:buSzPts val="1200"/>
              <a:buChar char="●"/>
            </a:pPr>
            <a:r>
              <a:rPr lang="en" sz="1200"/>
              <a:t>This algorithm also requires good processing speed and power like GPUs, so it isn’t very convenient to use it on local machines if we wish the scan all the XML files.</a:t>
            </a:r>
            <a:endParaRPr sz="1200"/>
          </a:p>
          <a:p>
            <a:pPr indent="-304800" lvl="0" marL="457200" rtl="0" algn="l">
              <a:spcBef>
                <a:spcPts val="0"/>
              </a:spcBef>
              <a:spcAft>
                <a:spcPts val="0"/>
              </a:spcAft>
              <a:buSzPts val="1200"/>
              <a:buChar char="●"/>
            </a:pPr>
            <a:r>
              <a:rPr lang="en" sz="1200"/>
              <a:t>Algorithm is not context aware, can not effectively exclude sentences that does not fit the theme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 Algorithm</a:t>
            </a:r>
            <a:endParaRPr/>
          </a:p>
        </p:txBody>
      </p:sp>
      <p:sp>
        <p:nvSpPr>
          <p:cNvPr id="285" name="Google Shape;285;p51"/>
          <p:cNvSpPr txBox="1"/>
          <p:nvPr>
            <p:ph idx="1" type="body"/>
          </p:nvPr>
        </p:nvSpPr>
        <p:spPr>
          <a:xfrm>
            <a:off x="0" y="129690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I</a:t>
            </a:r>
            <a:r>
              <a:rPr lang="en" sz="1400">
                <a:solidFill>
                  <a:schemeClr val="dk1"/>
                </a:solidFill>
              </a:rPr>
              <a:t>s a seq2seq algorithm developed by OpenAI which stands for Generative Pre-trained Transformer.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Uses masked self-attention.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Uses byte pair encoding(BPE)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“text = summary”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Uses larger context and vocabulary size</a:t>
            </a:r>
            <a:endParaRPr sz="1400">
              <a:solidFill>
                <a:schemeClr val="dk1"/>
              </a:solidFill>
            </a:endParaRPr>
          </a:p>
          <a:p>
            <a:pPr indent="0" lvl="0" marL="0" rtl="0" algn="l">
              <a:spcBef>
                <a:spcPts val="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spcBef>
                <a:spcPts val="0"/>
              </a:spcBef>
              <a:spcAft>
                <a:spcPts val="1200"/>
              </a:spcAft>
              <a:buNone/>
            </a:pPr>
            <a:r>
              <a:t/>
            </a:r>
            <a:endParaRPr sz="1400"/>
          </a:p>
        </p:txBody>
      </p:sp>
      <p:pic>
        <p:nvPicPr>
          <p:cNvPr id="286" name="Google Shape;286;p51"/>
          <p:cNvPicPr preferRelativeResize="0"/>
          <p:nvPr/>
        </p:nvPicPr>
        <p:blipFill>
          <a:blip r:embed="rId3">
            <a:alphaModFix/>
          </a:blip>
          <a:stretch>
            <a:fillRect/>
          </a:stretch>
        </p:blipFill>
        <p:spPr>
          <a:xfrm>
            <a:off x="7405350" y="1065200"/>
            <a:ext cx="1555425" cy="3013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255900" y="9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 Coding Format</a:t>
            </a:r>
            <a:endParaRPr/>
          </a:p>
        </p:txBody>
      </p:sp>
      <p:sp>
        <p:nvSpPr>
          <p:cNvPr id="292" name="Google Shape;292;p52"/>
          <p:cNvSpPr txBox="1"/>
          <p:nvPr>
            <p:ph idx="1" type="body"/>
          </p:nvPr>
        </p:nvSpPr>
        <p:spPr>
          <a:xfrm>
            <a:off x="188100" y="1340775"/>
            <a:ext cx="8656200" cy="428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p>
          <a:p>
            <a:pPr indent="-317500" lvl="0" marL="457200" rtl="0" algn="l">
              <a:spcBef>
                <a:spcPts val="1200"/>
              </a:spcBef>
              <a:spcAft>
                <a:spcPts val="0"/>
              </a:spcAft>
              <a:buClr>
                <a:schemeClr val="dk1"/>
              </a:buClr>
              <a:buSzPts val="1400"/>
              <a:buChar char="●"/>
            </a:pPr>
            <a:r>
              <a:rPr lang="en" sz="1400">
                <a:solidFill>
                  <a:schemeClr val="dk1"/>
                </a:solidFill>
              </a:rPr>
              <a:t>Import GPT2Tokenize and GPT2LMHeadModel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Encode the text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Pass them to model.generate()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Decode to generate the text summary.</a:t>
            </a:r>
            <a:endParaRPr sz="1400">
              <a:solidFill>
                <a:schemeClr val="dk1"/>
              </a:solidFill>
            </a:endParaRPr>
          </a:p>
        </p:txBody>
      </p:sp>
      <p:pic>
        <p:nvPicPr>
          <p:cNvPr id="293" name="Google Shape;293;p52"/>
          <p:cNvPicPr preferRelativeResize="0"/>
          <p:nvPr/>
        </p:nvPicPr>
        <p:blipFill>
          <a:blip r:embed="rId3">
            <a:alphaModFix/>
          </a:blip>
          <a:stretch>
            <a:fillRect/>
          </a:stretch>
        </p:blipFill>
        <p:spPr>
          <a:xfrm>
            <a:off x="4649673" y="1224123"/>
            <a:ext cx="4371476" cy="2343576"/>
          </a:xfrm>
          <a:prstGeom prst="rect">
            <a:avLst/>
          </a:prstGeom>
          <a:noFill/>
          <a:ln>
            <a:noFill/>
          </a:ln>
        </p:spPr>
      </p:pic>
      <p:sp>
        <p:nvSpPr>
          <p:cNvPr id="294" name="Google Shape;294;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Text</a:t>
            </a:r>
            <a:r>
              <a:rPr lang="en"/>
              <a:t> Summary Output for GPT-2</a:t>
            </a:r>
            <a:endParaRPr/>
          </a:p>
          <a:p>
            <a:pPr indent="0" lvl="0" marL="0" rtl="0" algn="l">
              <a:spcBef>
                <a:spcPts val="0"/>
              </a:spcBef>
              <a:spcAft>
                <a:spcPts val="0"/>
              </a:spcAft>
              <a:buNone/>
            </a:pPr>
            <a:r>
              <a:t/>
            </a:r>
            <a:endParaRPr/>
          </a:p>
        </p:txBody>
      </p:sp>
      <p:sp>
        <p:nvSpPr>
          <p:cNvPr id="300" name="Google Shape;300;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900"/>
              </a:spcBef>
              <a:spcAft>
                <a:spcPts val="0"/>
              </a:spcAft>
              <a:buClr>
                <a:schemeClr val="dk1"/>
              </a:buClr>
              <a:buSzPct val="62857"/>
              <a:buFont typeface="Arial"/>
              <a:buNone/>
            </a:pPr>
            <a:r>
              <a:rPr lang="en" sz="1750">
                <a:solidFill>
                  <a:schemeClr val="accent2"/>
                </a:solidFill>
                <a:highlight>
                  <a:srgbClr val="FFFFFF"/>
                </a:highlight>
                <a:latin typeface="Roboto"/>
                <a:ea typeface="Roboto"/>
                <a:cs typeface="Roboto"/>
                <a:sym typeface="Roboto"/>
              </a:rPr>
              <a:t>For the question</a:t>
            </a:r>
            <a:r>
              <a:rPr b="1" lang="en" sz="1750">
                <a:solidFill>
                  <a:schemeClr val="accent2"/>
                </a:solidFill>
                <a:highlight>
                  <a:srgbClr val="FFFFFF"/>
                </a:highlight>
                <a:latin typeface="Roboto"/>
                <a:ea typeface="Roboto"/>
                <a:cs typeface="Roboto"/>
                <a:sym typeface="Roboto"/>
              </a:rPr>
              <a:t> </a:t>
            </a:r>
            <a:r>
              <a:rPr b="1" lang="en" sz="1750" u="sng">
                <a:solidFill>
                  <a:schemeClr val="accent2"/>
                </a:solidFill>
                <a:highlight>
                  <a:srgbClr val="FFFFFF"/>
                </a:highlight>
                <a:latin typeface="Roboto"/>
                <a:ea typeface="Roboto"/>
                <a:cs typeface="Roboto"/>
                <a:sym typeface="Roboto"/>
              </a:rPr>
              <a:t>What are the most common adverse reactions?</a:t>
            </a:r>
            <a:endParaRPr b="1" sz="1750" u="sng">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ct val="91666"/>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Clr>
                <a:schemeClr val="dk1"/>
              </a:buClr>
              <a:buSzPct val="104761"/>
              <a:buFont typeface="Arial"/>
              <a:buNone/>
            </a:pPr>
            <a:r>
              <a:rPr lang="en" sz="1050">
                <a:solidFill>
                  <a:schemeClr val="dk1"/>
                </a:solidFill>
                <a:highlight>
                  <a:srgbClr val="FFFFFF"/>
                </a:highlight>
              </a:rPr>
              <a:t>The following clinically significant adverse reactions are described elsewhere in the labeling: Serious Infections. Most common adverse reactions are: Rheumatoid and Psoriatic Arthritis: Reported during the first 3 months in rheumatoid arthritis controlled clinical trials and occurring in ≥2% of patients treated with XELJANZ monotherapy or in combination with DMARDs: </a:t>
            </a:r>
            <a:r>
              <a:rPr lang="en" sz="1050">
                <a:solidFill>
                  <a:schemeClr val="dk1"/>
                </a:solidFill>
                <a:highlight>
                  <a:schemeClr val="lt1"/>
                </a:highlight>
              </a:rPr>
              <a:t>upper respiratory tract infection, nasopharyngitis, diarrhea, and headache.</a:t>
            </a:r>
            <a:r>
              <a:rPr lang="en" sz="1050">
                <a:solidFill>
                  <a:schemeClr val="dk1"/>
                </a:solidFill>
                <a:highlight>
                  <a:srgbClr val="FFFFFF"/>
                </a:highlight>
              </a:rPr>
              <a:t> Because clinical studies are conducted under widely varying conditions, adverse reaction rates observed in the clinical studies of a drug cannot be directly compared to rates in the clinical studies of another drug and may not predict the rates observed in a broader patient population in clinical practice.  All seven protocols included provisions for patients taking placebo to receive treatment with XELJANZ at Month 3 or Month 6 either by patient response (based on uncontrolled disease activity) or by design, so that adverse events cannot always be unambiguously attributed to a given treatment.</a:t>
            </a:r>
            <a:endParaRPr sz="1050">
              <a:solidFill>
                <a:schemeClr val="dk1"/>
              </a:solidFill>
              <a:highlight>
                <a:srgbClr val="FFFFFF"/>
              </a:highlight>
            </a:endParaRPr>
          </a:p>
          <a:p>
            <a:pPr indent="0" lvl="0" marL="0" rtl="0" algn="l">
              <a:spcBef>
                <a:spcPts val="0"/>
              </a:spcBef>
              <a:spcAft>
                <a:spcPts val="0"/>
              </a:spcAft>
              <a:buClr>
                <a:schemeClr val="dk1"/>
              </a:buClr>
              <a:buSzPct val="104761"/>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ct val="104761"/>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ct val="104761"/>
              <a:buFont typeface="Arial"/>
              <a:buNone/>
            </a:pPr>
            <a:r>
              <a:rPr b="1" lang="en" sz="1050">
                <a:solidFill>
                  <a:schemeClr val="dk1"/>
                </a:solidFill>
                <a:highlight>
                  <a:srgbClr val="FFFFFF"/>
                </a:highlight>
              </a:rPr>
              <a:t>OUTPUT:</a:t>
            </a:r>
            <a:endParaRPr b="1" sz="1050">
              <a:solidFill>
                <a:schemeClr val="dk1"/>
              </a:solidFill>
              <a:highlight>
                <a:srgbClr val="FFFFFF"/>
              </a:highlight>
            </a:endParaRPr>
          </a:p>
          <a:p>
            <a:pPr indent="0" lvl="0" marL="0" rtl="0" algn="l">
              <a:spcBef>
                <a:spcPts val="0"/>
              </a:spcBef>
              <a:spcAft>
                <a:spcPts val="0"/>
              </a:spcAft>
              <a:buClr>
                <a:schemeClr val="dk1"/>
              </a:buClr>
              <a:buSzPct val="104761"/>
              <a:buFont typeface="Arial"/>
              <a:buNone/>
            </a:pPr>
            <a:r>
              <a:rPr lang="en" sz="1050">
                <a:solidFill>
                  <a:schemeClr val="dk1"/>
                </a:solidFill>
                <a:highlight>
                  <a:schemeClr val="lt1"/>
                </a:highlight>
              </a:rPr>
              <a:t>The most common Adverse Reactions are Rheumatoid and Psoriatic Arthritis: Reported during the first 3 months in rheumatoid arthritis controlled clinical trials and occurring in ≥2% of patients treated with XELJANZ monotherapy or in combination with DMARDs: upper respiratory tract infection, nasopharyngitis, diarrhea, and headache.</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ct val="110000"/>
              <a:buFont typeface="Arial"/>
              <a:buNone/>
            </a:pPr>
            <a:r>
              <a:t/>
            </a:r>
            <a:endParaRPr i="1" sz="1000">
              <a:solidFill>
                <a:schemeClr val="dk1"/>
              </a:solidFill>
            </a:endParaRPr>
          </a:p>
          <a:p>
            <a:pPr indent="0" lvl="0" marL="50800" marR="12700" rtl="0" algn="l">
              <a:spcBef>
                <a:spcPts val="1200"/>
              </a:spcBef>
              <a:spcAft>
                <a:spcPts val="0"/>
              </a:spcAft>
              <a:buClr>
                <a:schemeClr val="dk1"/>
              </a:buClr>
              <a:buSzPct val="110000"/>
              <a:buFont typeface="Arial"/>
              <a:buNone/>
            </a:pPr>
            <a:r>
              <a:t/>
            </a:r>
            <a:endParaRPr sz="1000">
              <a:solidFill>
                <a:schemeClr val="dk1"/>
              </a:solidFill>
            </a:endParaRPr>
          </a:p>
          <a:p>
            <a:pPr indent="0" lvl="0" marL="0" rtl="0" algn="l">
              <a:spcBef>
                <a:spcPts val="0"/>
              </a:spcBef>
              <a:spcAft>
                <a:spcPts val="0"/>
              </a:spcAft>
              <a:buClr>
                <a:schemeClr val="dk1"/>
              </a:buClr>
              <a:buSzPct val="110000"/>
              <a:buFont typeface="Arial"/>
              <a:buNone/>
            </a:pPr>
            <a:r>
              <a:t/>
            </a:r>
            <a:endParaRPr sz="1000">
              <a:solidFill>
                <a:schemeClr val="dk1"/>
              </a:solidFill>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 </a:t>
            </a:r>
            <a:r>
              <a:rPr lang="en"/>
              <a:t>Limitations </a:t>
            </a:r>
            <a:endParaRPr/>
          </a:p>
        </p:txBody>
      </p:sp>
      <p:sp>
        <p:nvSpPr>
          <p:cNvPr id="306" name="Google Shape;306;p54"/>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30200" lvl="0" marL="457200" rtl="0" algn="l">
              <a:spcBef>
                <a:spcPts val="1200"/>
              </a:spcBef>
              <a:spcAft>
                <a:spcPts val="0"/>
              </a:spcAft>
              <a:buClr>
                <a:schemeClr val="dk1"/>
              </a:buClr>
              <a:buSzPts val="1600"/>
              <a:buChar char="●"/>
            </a:pPr>
            <a:r>
              <a:rPr lang="en" sz="1600">
                <a:solidFill>
                  <a:schemeClr val="dk1"/>
                </a:solidFill>
              </a:rPr>
              <a:t>Output size does not have a significant difference in the summary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maximum number of tokens GPT-2 can be generated is 512</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Were at most only 70% of the time correct, independent of the model used</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rPr>
              <a:t>Not equipped to handle complex and long language formations</a:t>
            </a:r>
            <a:endParaRPr sz="1600">
              <a:solidFill>
                <a:schemeClr val="dk1"/>
              </a:solidFill>
            </a:endParaRPr>
          </a:p>
          <a:p>
            <a:pPr indent="0" lvl="0" marL="0" rtl="0" algn="l">
              <a:spcBef>
                <a:spcPts val="0"/>
              </a:spcBef>
              <a:spcAft>
                <a:spcPts val="0"/>
              </a:spcAft>
              <a:buNone/>
            </a:pPr>
            <a:r>
              <a:t/>
            </a:r>
            <a:endParaRPr sz="1600">
              <a:highlight>
                <a:srgbClr val="FFFFFF"/>
              </a:highlight>
            </a:endParaRPr>
          </a:p>
          <a:p>
            <a:pPr indent="0" lvl="0" marL="457200" rtl="0" algn="l">
              <a:spcBef>
                <a:spcPts val="1200"/>
              </a:spcBef>
              <a:spcAft>
                <a:spcPts val="120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t>G</a:t>
            </a:r>
            <a:r>
              <a:rPr lang="en" sz="2500"/>
              <a:t>eneralise &amp; Automate Text Summarization</a:t>
            </a:r>
            <a:endParaRPr sz="2500"/>
          </a:p>
        </p:txBody>
      </p:sp>
      <p:sp>
        <p:nvSpPr>
          <p:cNvPr id="312" name="Google Shape;312;p55"/>
          <p:cNvSpPr txBox="1"/>
          <p:nvPr>
            <p:ph idx="1" type="body"/>
          </p:nvPr>
        </p:nvSpPr>
        <p:spPr>
          <a:xfrm>
            <a:off x="311700" y="1152475"/>
            <a:ext cx="8520600" cy="31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Inspiration</a:t>
            </a:r>
            <a:r>
              <a:rPr lang="en"/>
              <a:t> :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Until</a:t>
            </a:r>
            <a:r>
              <a:rPr lang="en"/>
              <a:t> now summarization by keywords from the NLP question </a:t>
            </a:r>
            <a:endParaRPr/>
          </a:p>
          <a:p>
            <a:pPr indent="-342900" lvl="0" marL="457200" rtl="0" algn="l">
              <a:spcBef>
                <a:spcPts val="0"/>
              </a:spcBef>
              <a:spcAft>
                <a:spcPts val="0"/>
              </a:spcAft>
              <a:buSzPts val="1800"/>
              <a:buChar char="●"/>
            </a:pPr>
            <a:r>
              <a:rPr lang="en"/>
              <a:t>Need for Question Answering type approach </a:t>
            </a:r>
            <a:endParaRPr/>
          </a:p>
          <a:p>
            <a:pPr indent="-342900" lvl="0" marL="457200" rtl="0" algn="l">
              <a:spcBef>
                <a:spcPts val="0"/>
              </a:spcBef>
              <a:spcAft>
                <a:spcPts val="0"/>
              </a:spcAft>
              <a:buSzPts val="1800"/>
              <a:buChar char="●"/>
            </a:pPr>
            <a:r>
              <a:rPr lang="en"/>
              <a:t>Inspired by </a:t>
            </a:r>
            <a:r>
              <a:rPr lang="en" u="sng">
                <a:solidFill>
                  <a:schemeClr val="hlink"/>
                </a:solidFill>
                <a:hlinkClick r:id="rId3"/>
              </a:rPr>
              <a:t>BERT for Question Answering on SQuAD 2.0</a:t>
            </a:r>
            <a:r>
              <a:rPr lang="en"/>
              <a:t> by Stanford </a:t>
            </a:r>
            <a:endParaRPr/>
          </a:p>
          <a:p>
            <a:pPr indent="-342900" lvl="0" marL="457200" rtl="0" algn="l">
              <a:spcBef>
                <a:spcPts val="0"/>
              </a:spcBef>
              <a:spcAft>
                <a:spcPts val="0"/>
              </a:spcAft>
              <a:buSzPts val="1800"/>
              <a:buChar char="●"/>
            </a:pPr>
            <a:r>
              <a:rPr lang="en"/>
              <a:t>Summarize the most appropriate answers instead of keywords using BART</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BART Question and Answer</a:t>
            </a:r>
            <a:endParaRPr/>
          </a:p>
        </p:txBody>
      </p:sp>
      <p:sp>
        <p:nvSpPr>
          <p:cNvPr id="318" name="Google Shape;318;p56"/>
          <p:cNvSpPr txBox="1"/>
          <p:nvPr>
            <p:ph idx="1" type="body"/>
          </p:nvPr>
        </p:nvSpPr>
        <p:spPr>
          <a:xfrm>
            <a:off x="311700" y="1152475"/>
            <a:ext cx="8520600" cy="304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Pre-trained Using </a:t>
            </a:r>
            <a:r>
              <a:rPr lang="en"/>
              <a:t>SQuAD 2.0</a:t>
            </a:r>
            <a:endParaRPr/>
          </a:p>
          <a:p>
            <a:pPr indent="-342900" lvl="0" marL="457200" rtl="0" algn="l">
              <a:spcBef>
                <a:spcPts val="0"/>
              </a:spcBef>
              <a:spcAft>
                <a:spcPts val="0"/>
              </a:spcAft>
              <a:buSzPts val="1800"/>
              <a:buChar char="●"/>
            </a:pPr>
            <a:r>
              <a:rPr lang="en"/>
              <a:t>Search for best token based on question token using BartForQuestionAnswering</a:t>
            </a:r>
            <a:endParaRPr/>
          </a:p>
          <a:p>
            <a:pPr indent="-342900" lvl="0" marL="457200" rtl="0" algn="l">
              <a:spcBef>
                <a:spcPts val="0"/>
              </a:spcBef>
              <a:spcAft>
                <a:spcPts val="0"/>
              </a:spcAft>
              <a:buSzPts val="1800"/>
              <a:buChar char="●"/>
            </a:pPr>
            <a:r>
              <a:rPr lang="en"/>
              <a:t>Append these into answer_array</a:t>
            </a:r>
            <a:endParaRPr/>
          </a:p>
          <a:p>
            <a:pPr indent="-342900" lvl="0" marL="457200" rtl="0" algn="l">
              <a:spcBef>
                <a:spcPts val="0"/>
              </a:spcBef>
              <a:spcAft>
                <a:spcPts val="0"/>
              </a:spcAft>
              <a:buSzPts val="1800"/>
              <a:buChar char="●"/>
            </a:pPr>
            <a:r>
              <a:rPr lang="en"/>
              <a:t>Input this array to our previously implemented BART to generate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Objectives </a:t>
            </a:r>
            <a:endParaRPr/>
          </a:p>
        </p:txBody>
      </p:sp>
      <p:sp>
        <p:nvSpPr>
          <p:cNvPr id="141" name="Google Shape;141;p30"/>
          <p:cNvSpPr txBox="1"/>
          <p:nvPr>
            <p:ph idx="1" type="body"/>
          </p:nvPr>
        </p:nvSpPr>
        <p:spPr>
          <a:xfrm>
            <a:off x="311700" y="1152475"/>
            <a:ext cx="8520600" cy="31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To understand the data f</a:t>
            </a:r>
            <a:r>
              <a:rPr lang="en"/>
              <a:t>rom dailymed.</a:t>
            </a:r>
            <a:endParaRPr/>
          </a:p>
          <a:p>
            <a:pPr indent="-342900" lvl="0" marL="457200" rtl="0" algn="l">
              <a:spcBef>
                <a:spcPts val="0"/>
              </a:spcBef>
              <a:spcAft>
                <a:spcPts val="0"/>
              </a:spcAft>
              <a:buSzPts val="1800"/>
              <a:buChar char="●"/>
            </a:pPr>
            <a:r>
              <a:rPr lang="en"/>
              <a:t>To Scrape relevant data to the NLP question asked.</a:t>
            </a:r>
            <a:endParaRPr/>
          </a:p>
          <a:p>
            <a:pPr indent="-342900" lvl="0" marL="457200" rtl="0" algn="l">
              <a:spcBef>
                <a:spcPts val="0"/>
              </a:spcBef>
              <a:spcAft>
                <a:spcPts val="0"/>
              </a:spcAft>
              <a:buSzPts val="1800"/>
              <a:buChar char="●"/>
            </a:pPr>
            <a:r>
              <a:rPr lang="en"/>
              <a:t>To understand and analyse state of the art text summarization algorithms.</a:t>
            </a:r>
            <a:endParaRPr/>
          </a:p>
          <a:p>
            <a:pPr indent="-342900" lvl="0" marL="457200" rtl="0" algn="l">
              <a:spcBef>
                <a:spcPts val="0"/>
              </a:spcBef>
              <a:spcAft>
                <a:spcPts val="0"/>
              </a:spcAft>
              <a:buSzPts val="1800"/>
              <a:buChar char="●"/>
            </a:pPr>
            <a:r>
              <a:rPr lang="en"/>
              <a:t>To compare performance of Advanced NLP techniques on medical data and weigh out limitations.</a:t>
            </a:r>
            <a:endParaRPr/>
          </a:p>
          <a:p>
            <a:pPr indent="-342900" lvl="0" marL="457200" rtl="0" algn="l">
              <a:spcBef>
                <a:spcPts val="0"/>
              </a:spcBef>
              <a:spcAft>
                <a:spcPts val="0"/>
              </a:spcAft>
              <a:buSzPts val="1800"/>
              <a:buChar char="●"/>
            </a:pPr>
            <a:r>
              <a:rPr lang="en"/>
              <a:t>To generalise and automate the summarization for searched NLP question.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7"/>
          <p:cNvSpPr txBox="1"/>
          <p:nvPr>
            <p:ph type="title"/>
          </p:nvPr>
        </p:nvSpPr>
        <p:spPr>
          <a:xfrm>
            <a:off x="311700" y="38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BART Question Answering </a:t>
            </a:r>
            <a:endParaRPr/>
          </a:p>
        </p:txBody>
      </p:sp>
      <p:pic>
        <p:nvPicPr>
          <p:cNvPr id="324" name="Google Shape;324;p57"/>
          <p:cNvPicPr preferRelativeResize="0"/>
          <p:nvPr/>
        </p:nvPicPr>
        <p:blipFill>
          <a:blip r:embed="rId3">
            <a:alphaModFix/>
          </a:blip>
          <a:stretch>
            <a:fillRect/>
          </a:stretch>
        </p:blipFill>
        <p:spPr>
          <a:xfrm>
            <a:off x="4743375" y="389475"/>
            <a:ext cx="3992576" cy="3992576"/>
          </a:xfrm>
          <a:prstGeom prst="rect">
            <a:avLst/>
          </a:prstGeom>
          <a:noFill/>
          <a:ln>
            <a:noFill/>
          </a:ln>
        </p:spPr>
      </p:pic>
      <p:pic>
        <p:nvPicPr>
          <p:cNvPr id="325" name="Google Shape;325;p57"/>
          <p:cNvPicPr preferRelativeResize="0"/>
          <p:nvPr/>
        </p:nvPicPr>
        <p:blipFill>
          <a:blip r:embed="rId4">
            <a:alphaModFix/>
          </a:blip>
          <a:stretch>
            <a:fillRect/>
          </a:stretch>
        </p:blipFill>
        <p:spPr>
          <a:xfrm>
            <a:off x="228550" y="962175"/>
            <a:ext cx="4514827" cy="3440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331" name="Google Shape;33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It tries to find words to get a best answer</a:t>
            </a:r>
            <a:endParaRPr/>
          </a:p>
          <a:p>
            <a:pPr indent="-342900" lvl="0" marL="457200" rtl="0" algn="l">
              <a:spcBef>
                <a:spcPts val="0"/>
              </a:spcBef>
              <a:spcAft>
                <a:spcPts val="0"/>
              </a:spcAft>
              <a:buSzPts val="1800"/>
              <a:buChar char="●"/>
            </a:pPr>
            <a:r>
              <a:rPr lang="en"/>
              <a:t>If the best answer is wrong, it will still produce it</a:t>
            </a:r>
            <a:endParaRPr sz="2200"/>
          </a:p>
          <a:p>
            <a:pPr indent="-342900" lvl="0" marL="457200" rtl="0" algn="l">
              <a:spcBef>
                <a:spcPts val="0"/>
              </a:spcBef>
              <a:spcAft>
                <a:spcPts val="0"/>
              </a:spcAft>
              <a:buSzPts val="1800"/>
              <a:buChar char="●"/>
            </a:pPr>
            <a:r>
              <a:rPr lang="en"/>
              <a:t>Summary Concentrates more on correctness than human readable.</a:t>
            </a:r>
            <a:endParaRPr/>
          </a:p>
          <a:p>
            <a:pPr indent="-342900" lvl="0" marL="457200" rtl="0" algn="l">
              <a:spcBef>
                <a:spcPts val="0"/>
              </a:spcBef>
              <a:spcAft>
                <a:spcPts val="0"/>
              </a:spcAft>
              <a:buSzPts val="1800"/>
              <a:buChar char="●"/>
            </a:pPr>
            <a:r>
              <a:rPr lang="en"/>
              <a:t>Cutting Edge Research.Thus, No concrete evidence or research on this approach yet.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Models</a:t>
            </a:r>
            <a:endParaRPr/>
          </a:p>
        </p:txBody>
      </p:sp>
      <p:sp>
        <p:nvSpPr>
          <p:cNvPr id="337" name="Google Shape;33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900"/>
              </a:spcBef>
              <a:spcAft>
                <a:spcPts val="0"/>
              </a:spcAft>
              <a:buNone/>
            </a:pPr>
            <a:r>
              <a:rPr b="1" lang="en" sz="1750">
                <a:solidFill>
                  <a:schemeClr val="accent2"/>
                </a:solidFill>
                <a:highlight>
                  <a:schemeClr val="lt1"/>
                </a:highlight>
                <a:latin typeface="Roboto"/>
                <a:ea typeface="Roboto"/>
                <a:cs typeface="Roboto"/>
                <a:sym typeface="Roboto"/>
              </a:rPr>
              <a:t>What are the most common adverse reaction?</a:t>
            </a:r>
            <a:endParaRPr b="1" sz="1750">
              <a:solidFill>
                <a:schemeClr val="accent2"/>
              </a:solidFill>
              <a:highlight>
                <a:schemeClr val="lt1"/>
              </a:highlight>
              <a:latin typeface="Roboto"/>
              <a:ea typeface="Roboto"/>
              <a:cs typeface="Roboto"/>
              <a:sym typeface="Roboto"/>
            </a:endParaRPr>
          </a:p>
          <a:p>
            <a:pPr indent="0" lvl="0" marL="0" rtl="0" algn="l">
              <a:spcBef>
                <a:spcPts val="900"/>
              </a:spcBef>
              <a:spcAft>
                <a:spcPts val="0"/>
              </a:spcAft>
              <a:buNone/>
            </a:pPr>
            <a:r>
              <a:rPr b="1" lang="en" sz="1250">
                <a:solidFill>
                  <a:schemeClr val="accent2"/>
                </a:solidFill>
                <a:highlight>
                  <a:schemeClr val="lt1"/>
                </a:highlight>
                <a:latin typeface="Roboto"/>
                <a:ea typeface="Roboto"/>
                <a:cs typeface="Roboto"/>
                <a:sym typeface="Roboto"/>
              </a:rPr>
              <a:t>BART</a:t>
            </a:r>
            <a:r>
              <a:rPr b="1" lang="en" sz="1750">
                <a:solidFill>
                  <a:schemeClr val="accent2"/>
                </a:solidFill>
                <a:highlight>
                  <a:schemeClr val="lt1"/>
                </a:highlight>
                <a:latin typeface="Roboto"/>
                <a:ea typeface="Roboto"/>
                <a:cs typeface="Roboto"/>
                <a:sym typeface="Roboto"/>
              </a:rPr>
              <a:t>: </a:t>
            </a:r>
            <a:r>
              <a:rPr lang="en" sz="1450">
                <a:solidFill>
                  <a:schemeClr val="dk1"/>
                </a:solidFill>
                <a:highlight>
                  <a:schemeClr val="lt1"/>
                </a:highlight>
              </a:rPr>
              <a:t>Most common adverse reactions are: </a:t>
            </a:r>
            <a:r>
              <a:rPr lang="en" sz="1450">
                <a:solidFill>
                  <a:schemeClr val="dk1"/>
                </a:solidFill>
                <a:highlight>
                  <a:schemeClr val="accent6"/>
                </a:highlight>
              </a:rPr>
              <a:t>Rheumatoid and Psoriatic Arthritis, upper respiratory tract infection, nasopharyngitis, diarrhea, and headache</a:t>
            </a:r>
            <a:r>
              <a:rPr lang="en" sz="1450">
                <a:solidFill>
                  <a:schemeClr val="dk1"/>
                </a:solidFill>
                <a:highlight>
                  <a:schemeClr val="lt1"/>
                </a:highlight>
              </a:rPr>
              <a:t>. The proportion of patients who discontinued treatment due to any adverse reaction during the 0 to 3 months exposure was 4% for patients taking XELJANZ and 3% for placebo-treated patients. The most common types of malignancy were </a:t>
            </a:r>
            <a:r>
              <a:rPr lang="en" sz="1450">
                <a:solidFill>
                  <a:schemeClr val="dk1"/>
                </a:solidFill>
                <a:highlight>
                  <a:schemeClr val="accent6"/>
                </a:highlight>
              </a:rPr>
              <a:t>lung and breast cancer</a:t>
            </a:r>
            <a:r>
              <a:rPr lang="en" sz="1450">
                <a:solidFill>
                  <a:schemeClr val="dk1"/>
                </a:solidFill>
                <a:highlight>
                  <a:schemeClr val="lt1"/>
                </a:highlight>
              </a:rPr>
              <a:t>.</a:t>
            </a:r>
            <a:endParaRPr sz="1450">
              <a:solidFill>
                <a:schemeClr val="dk1"/>
              </a:solidFill>
              <a:highlight>
                <a:schemeClr val="lt1"/>
              </a:highlight>
            </a:endParaRPr>
          </a:p>
          <a:p>
            <a:pPr indent="0" lvl="0" marL="0" rtl="0" algn="l">
              <a:spcBef>
                <a:spcPts val="900"/>
              </a:spcBef>
              <a:spcAft>
                <a:spcPts val="0"/>
              </a:spcAft>
              <a:buNone/>
            </a:pPr>
            <a:r>
              <a:rPr b="1" lang="en" sz="1308">
                <a:solidFill>
                  <a:schemeClr val="dk1"/>
                </a:solidFill>
                <a:highlight>
                  <a:schemeClr val="lt1"/>
                </a:highlight>
              </a:rPr>
              <a:t>BART QnA:  </a:t>
            </a:r>
            <a:r>
              <a:rPr lang="en" sz="1458">
                <a:solidFill>
                  <a:schemeClr val="accent2"/>
                </a:solidFill>
                <a:highlight>
                  <a:schemeClr val="lt1"/>
                </a:highlight>
                <a:latin typeface="Roboto"/>
                <a:ea typeface="Roboto"/>
                <a:cs typeface="Roboto"/>
                <a:sym typeface="Roboto"/>
              </a:rPr>
              <a:t> NUZYRA was evaluated in three Phase 3 clinical trials (Trial 1, Trial 2 and Trial 3). The most common adverse reactions (incidence ≥2%) are </a:t>
            </a:r>
            <a:r>
              <a:rPr lang="en" sz="1458">
                <a:solidFill>
                  <a:schemeClr val="accent2"/>
                </a:solidFill>
                <a:highlight>
                  <a:schemeClr val="accent6"/>
                </a:highlight>
                <a:latin typeface="Roboto"/>
                <a:ea typeface="Roboto"/>
                <a:cs typeface="Roboto"/>
                <a:sym typeface="Roboto"/>
              </a:rPr>
              <a:t>nausea, vomiting, infusion site reactions, alanine aminotransferase increased, and hypertension.</a:t>
            </a:r>
            <a:endParaRPr sz="1308">
              <a:solidFill>
                <a:schemeClr val="dk1"/>
              </a:solidFill>
              <a:highlight>
                <a:schemeClr val="lt1"/>
              </a:highlight>
            </a:endParaRPr>
          </a:p>
          <a:p>
            <a:pPr indent="0" lvl="0" marL="0" rtl="0" algn="l">
              <a:spcBef>
                <a:spcPts val="900"/>
              </a:spcBef>
              <a:spcAft>
                <a:spcPts val="0"/>
              </a:spcAft>
              <a:buNone/>
            </a:pPr>
            <a:r>
              <a:rPr b="1" lang="en" sz="1250">
                <a:solidFill>
                  <a:schemeClr val="dk1"/>
                </a:solidFill>
                <a:highlight>
                  <a:schemeClr val="lt1"/>
                </a:highlight>
              </a:rPr>
              <a:t>GPT-2: </a:t>
            </a:r>
            <a:r>
              <a:rPr lang="en" sz="1478">
                <a:solidFill>
                  <a:schemeClr val="dk1"/>
                </a:solidFill>
                <a:highlight>
                  <a:schemeClr val="lt1"/>
                </a:highlight>
              </a:rPr>
              <a:t>The most common Adverse Reactions are </a:t>
            </a:r>
            <a:r>
              <a:rPr lang="en" sz="1478">
                <a:solidFill>
                  <a:schemeClr val="dk1"/>
                </a:solidFill>
                <a:highlight>
                  <a:schemeClr val="accent6"/>
                </a:highlight>
              </a:rPr>
              <a:t>Rheumatoid and Psoriatic Arthritis</a:t>
            </a:r>
            <a:r>
              <a:rPr lang="en" sz="1478">
                <a:solidFill>
                  <a:schemeClr val="dk1"/>
                </a:solidFill>
                <a:highlight>
                  <a:schemeClr val="lt1"/>
                </a:highlight>
              </a:rPr>
              <a:t>: Reported during the first 3 months in rheumatoid arthritis controlled clinical trials and occurring in ≥2% of patients treated with XELJANZ monotherapy or in combination with DMARDs: </a:t>
            </a:r>
            <a:r>
              <a:rPr lang="en" sz="1478">
                <a:solidFill>
                  <a:schemeClr val="dk1"/>
                </a:solidFill>
                <a:highlight>
                  <a:schemeClr val="accent6"/>
                </a:highlight>
              </a:rPr>
              <a:t>upper respiratory tract infection, nasopharyngitis, diarrhea, and headache</a:t>
            </a:r>
            <a:r>
              <a:rPr lang="en" sz="1478">
                <a:solidFill>
                  <a:schemeClr val="dk1"/>
                </a:solidFill>
                <a:highlight>
                  <a:schemeClr val="lt1"/>
                </a:highlight>
              </a:rPr>
              <a:t>.</a:t>
            </a:r>
            <a:endParaRPr sz="1628">
              <a:solidFill>
                <a:schemeClr val="accent2"/>
              </a:solidFill>
              <a:highlight>
                <a:schemeClr val="lt1"/>
              </a:highlight>
              <a:latin typeface="Roboto"/>
              <a:ea typeface="Roboto"/>
              <a:cs typeface="Roboto"/>
              <a:sym typeface="Roboto"/>
            </a:endParaRPr>
          </a:p>
          <a:p>
            <a:pPr indent="0" lvl="0" marL="0" rtl="0" algn="l">
              <a:spcBef>
                <a:spcPts val="900"/>
              </a:spcBef>
              <a:spcAft>
                <a:spcPts val="0"/>
              </a:spcAft>
              <a:buNone/>
            </a:pPr>
            <a:r>
              <a:rPr b="1" lang="en" sz="1250">
                <a:solidFill>
                  <a:schemeClr val="dk1"/>
                </a:solidFill>
                <a:highlight>
                  <a:schemeClr val="lt1"/>
                </a:highlight>
              </a:rPr>
              <a:t>T5:</a:t>
            </a:r>
            <a:r>
              <a:rPr lang="en" sz="1050">
                <a:solidFill>
                  <a:schemeClr val="dk1"/>
                </a:solidFill>
                <a:highlight>
                  <a:schemeClr val="lt1"/>
                </a:highlight>
              </a:rPr>
              <a:t> </a:t>
            </a:r>
            <a:r>
              <a:rPr lang="en" sz="1400"/>
              <a:t>'</a:t>
            </a:r>
            <a:r>
              <a:rPr lang="en" sz="1400">
                <a:solidFill>
                  <a:schemeClr val="dk1"/>
                </a:solidFill>
              </a:rPr>
              <a:t>Most common adverse reactions to COUMADIN are fatal and nonfatal hemorrhage from any tissue or organ'' </a:t>
            </a:r>
            <a:r>
              <a:rPr lang="en" sz="1400">
                <a:solidFill>
                  <a:schemeClr val="dk1"/>
                </a:solidFill>
                <a:highlight>
                  <a:srgbClr val="FFFF00"/>
                </a:highlight>
              </a:rPr>
              <a:t>warfarin crosses the placenta, and concentrations in fetal plasma approach the maternal values.</a:t>
            </a:r>
            <a:r>
              <a:rPr lang="en" sz="1400">
                <a:solidFill>
                  <a:schemeClr val="dk1"/>
                </a:solidFill>
              </a:rPr>
              <a:t> exposure to warfarin during the first trimester of pregnancy caused a pattern of congenital malformations in about 5% of exposed offspring. warfarin embryopathy is characterized by nasal hypoplasia with or without stippled epiphyses...</a:t>
            </a:r>
            <a:endParaRPr sz="1050">
              <a:solidFill>
                <a:schemeClr val="dk1"/>
              </a:solidFill>
              <a:highlight>
                <a:schemeClr val="lt1"/>
              </a:highlight>
            </a:endParaRPr>
          </a:p>
          <a:p>
            <a:pPr indent="0" lvl="0" marL="0" rtl="0" algn="l">
              <a:spcBef>
                <a:spcPts val="900"/>
              </a:spcBef>
              <a:spcAft>
                <a:spcPts val="0"/>
              </a:spcAft>
              <a:buNone/>
            </a:pPr>
            <a:r>
              <a:t/>
            </a:r>
            <a:endParaRPr sz="1200">
              <a:solidFill>
                <a:schemeClr val="accent2"/>
              </a:solidFill>
              <a:highlight>
                <a:schemeClr val="lt1"/>
              </a:highlight>
              <a:latin typeface="Roboto"/>
              <a:ea typeface="Roboto"/>
              <a:cs typeface="Roboto"/>
              <a:sym typeface="Roboto"/>
            </a:endParaRPr>
          </a:p>
          <a:p>
            <a:pPr indent="0" lvl="0" marL="0" rtl="0" algn="l">
              <a:spcBef>
                <a:spcPts val="900"/>
              </a:spcBef>
              <a:spcAft>
                <a:spcPts val="0"/>
              </a:spcAft>
              <a:buNone/>
            </a:pPr>
            <a:r>
              <a:t/>
            </a:r>
            <a:endParaRPr sz="1308">
              <a:solidFill>
                <a:schemeClr val="dk1"/>
              </a:solidFill>
              <a:highlight>
                <a:schemeClr val="lt1"/>
              </a:highlight>
            </a:endParaRPr>
          </a:p>
          <a:p>
            <a:pPr indent="0" lvl="0" marL="0" rtl="0" algn="l">
              <a:spcBef>
                <a:spcPts val="900"/>
              </a:spcBef>
              <a:spcAft>
                <a:spcPts val="900"/>
              </a:spcAft>
              <a:buClr>
                <a:schemeClr val="dk1"/>
              </a:buClr>
              <a:buSzPct val="84094"/>
              <a:buFont typeface="Arial"/>
              <a:buNone/>
            </a:pPr>
            <a:r>
              <a:t/>
            </a:r>
            <a:endParaRPr sz="1308">
              <a:solidFill>
                <a:schemeClr val="dk1"/>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r>
              <a:rPr lang="en"/>
              <a:t> we faced</a:t>
            </a:r>
            <a:endParaRPr/>
          </a:p>
        </p:txBody>
      </p:sp>
      <p:sp>
        <p:nvSpPr>
          <p:cNvPr id="343" name="Google Shape;34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problem of patient narrative didn’t have </a:t>
            </a:r>
            <a:r>
              <a:rPr lang="en"/>
              <a:t>processable</a:t>
            </a:r>
            <a:r>
              <a:rPr lang="en"/>
              <a:t> data, so we got a new topic at around week 3/4</a:t>
            </a:r>
            <a:endParaRPr/>
          </a:p>
          <a:p>
            <a:pPr indent="-342900" lvl="0" marL="457200" rtl="0" algn="l">
              <a:spcBef>
                <a:spcPts val="0"/>
              </a:spcBef>
              <a:spcAft>
                <a:spcPts val="0"/>
              </a:spcAft>
              <a:buSzPts val="1800"/>
              <a:buChar char="●"/>
            </a:pPr>
            <a:r>
              <a:rPr lang="en"/>
              <a:t>Semi-structured Data</a:t>
            </a:r>
            <a:endParaRPr/>
          </a:p>
          <a:p>
            <a:pPr indent="-342900" lvl="0" marL="457200" rtl="0" algn="l">
              <a:spcBef>
                <a:spcPts val="0"/>
              </a:spcBef>
              <a:spcAft>
                <a:spcPts val="0"/>
              </a:spcAft>
              <a:buSzPts val="1800"/>
              <a:buChar char="●"/>
            </a:pPr>
            <a:r>
              <a:rPr lang="en"/>
              <a:t>Not all the XML had ADVERSE EFFECTS Tag</a:t>
            </a:r>
            <a:endParaRPr/>
          </a:p>
          <a:p>
            <a:pPr indent="-342900" lvl="0" marL="457200" rtl="0" algn="l">
              <a:spcBef>
                <a:spcPts val="0"/>
              </a:spcBef>
              <a:spcAft>
                <a:spcPts val="0"/>
              </a:spcAft>
              <a:buSzPts val="1800"/>
              <a:buChar char="●"/>
            </a:pPr>
            <a:r>
              <a:rPr lang="en"/>
              <a:t>The maximum tokens we could work with were 512/1024, which was less as we had a large </a:t>
            </a:r>
            <a:r>
              <a:rPr lang="en"/>
              <a:t>input</a:t>
            </a:r>
            <a:r>
              <a:rPr lang="en"/>
              <a:t> sequence to work with.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349" name="Google Shape;34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How to build context awareness for text </a:t>
            </a:r>
            <a:r>
              <a:rPr lang="en">
                <a:solidFill>
                  <a:schemeClr val="dk1"/>
                </a:solidFill>
              </a:rPr>
              <a:t>preprocessor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Proper evaluation metric (ROUGE/BLEU only deal with </a:t>
            </a:r>
            <a:r>
              <a:rPr lang="en">
                <a:solidFill>
                  <a:schemeClr val="dk1"/>
                </a:solidFill>
              </a:rPr>
              <a:t>grammar</a:t>
            </a:r>
            <a:r>
              <a:rPr lang="e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Find discriminator algorithm for recognizing obviously wrong answers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Optimize</a:t>
            </a:r>
            <a:r>
              <a:rPr lang="en">
                <a:solidFill>
                  <a:schemeClr val="dk1"/>
                </a:solidFill>
              </a:rPr>
              <a:t> the question-answering model into the text of second question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HPC platform</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55" name="Google Shape;35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BART: Denoising Sequence-to-Sequence Pre-training for NLG (Research Paper Walkthrough)</a:t>
            </a:r>
            <a:r>
              <a:rPr lang="en"/>
              <a:t> - Youtube </a:t>
            </a:r>
            <a:endParaRPr/>
          </a:p>
          <a:p>
            <a:pPr indent="0" lvl="0" marL="0" rtl="0" algn="l">
              <a:spcBef>
                <a:spcPts val="1200"/>
              </a:spcBef>
              <a:spcAft>
                <a:spcPts val="0"/>
              </a:spcAft>
              <a:buNone/>
            </a:pPr>
            <a:r>
              <a:rPr lang="en" u="sng">
                <a:solidFill>
                  <a:schemeClr val="hlink"/>
                </a:solidFill>
                <a:hlinkClick r:id="rId4"/>
              </a:rPr>
              <a:t>Transformers In NLP | State-Of-The-Art-Models</a:t>
            </a:r>
            <a:r>
              <a:rPr lang="en"/>
              <a:t> - Analytics Vidhya </a:t>
            </a:r>
            <a:endParaRPr/>
          </a:p>
          <a:p>
            <a:pPr indent="0" lvl="0" marL="0" rtl="0" algn="l">
              <a:spcBef>
                <a:spcPts val="1200"/>
              </a:spcBef>
              <a:spcAft>
                <a:spcPts val="0"/>
              </a:spcAft>
              <a:buNone/>
            </a:pPr>
            <a:r>
              <a:rPr lang="en" u="sng">
                <a:solidFill>
                  <a:schemeClr val="accent5"/>
                </a:solidFill>
                <a:hlinkClick r:id="rId5">
                  <a:extLst>
                    <a:ext uri="{A12FA001-AC4F-418D-AE19-62706E023703}">
                      <ahyp:hlinkClr val="tx"/>
                    </a:ext>
                  </a:extLst>
                </a:hlinkClick>
              </a:rPr>
              <a:t>BERT for Question Answering on SQuAD 2.0</a:t>
            </a:r>
            <a:r>
              <a:rPr lang="en"/>
              <a:t> - Stanford</a:t>
            </a:r>
            <a:endParaRPr/>
          </a:p>
          <a:p>
            <a:pPr indent="0" lvl="0" marL="0" rtl="0" algn="l">
              <a:spcBef>
                <a:spcPts val="1200"/>
              </a:spcBef>
              <a:spcAft>
                <a:spcPts val="0"/>
              </a:spcAft>
              <a:buNone/>
            </a:pPr>
            <a:r>
              <a:rPr lang="en" u="sng">
                <a:solidFill>
                  <a:schemeClr val="hlink"/>
                </a:solidFill>
                <a:hlinkClick r:id="rId6"/>
              </a:rPr>
              <a:t>TextRank: Bringing Order into Texts</a:t>
            </a:r>
            <a:r>
              <a:rPr lang="en"/>
              <a:t> - Rada Mihalcea and Paul Tarau (UMitch)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3"/>
          <p:cNvSpPr txBox="1"/>
          <p:nvPr>
            <p:ph type="title"/>
          </p:nvPr>
        </p:nvSpPr>
        <p:spPr>
          <a:xfrm>
            <a:off x="311700" y="801925"/>
            <a:ext cx="8520600" cy="289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Thank You ! </a:t>
            </a:r>
            <a:endParaRPr sz="4500"/>
          </a:p>
          <a:p>
            <a:pPr indent="0" lvl="0" marL="0" rtl="0" algn="ctr">
              <a:spcBef>
                <a:spcPts val="0"/>
              </a:spcBef>
              <a:spcAft>
                <a:spcPts val="0"/>
              </a:spcAft>
              <a:buNone/>
            </a:pPr>
            <a:r>
              <a:rPr lang="en" sz="4500"/>
              <a:t>&amp;</a:t>
            </a:r>
            <a:endParaRPr sz="4500"/>
          </a:p>
          <a:p>
            <a:pPr indent="0" lvl="0" marL="0" rtl="0" algn="ctr">
              <a:spcBef>
                <a:spcPts val="0"/>
              </a:spcBef>
              <a:spcAft>
                <a:spcPts val="0"/>
              </a:spcAft>
              <a:buNone/>
            </a:pPr>
            <a:r>
              <a:rPr lang="en" sz="4500"/>
              <a:t>Questions ?</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preprocessing</a:t>
            </a:r>
            <a:endParaRPr/>
          </a:p>
        </p:txBody>
      </p:sp>
      <p:sp>
        <p:nvSpPr>
          <p:cNvPr id="147" name="Google Shape;14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filter out keywords/patterns which can obviously identify the sentences</a:t>
            </a:r>
            <a:endParaRPr/>
          </a:p>
          <a:p>
            <a:pPr indent="-342900" lvl="0" marL="457200" rtl="0" algn="l">
              <a:spcBef>
                <a:spcPts val="0"/>
              </a:spcBef>
              <a:spcAft>
                <a:spcPts val="0"/>
              </a:spcAft>
              <a:buSzPts val="1800"/>
              <a:buChar char="●"/>
            </a:pPr>
            <a:r>
              <a:rPr lang="en"/>
              <a:t>Finding paragraphs by keywords will include a lot of “red herring” informations which will subsequently confuse the abstraction algorithm</a:t>
            </a:r>
            <a:endParaRPr/>
          </a:p>
        </p:txBody>
      </p:sp>
      <p:sp>
        <p:nvSpPr>
          <p:cNvPr id="148" name="Google Shape;148;p31"/>
          <p:cNvSpPr txBox="1"/>
          <p:nvPr/>
        </p:nvSpPr>
        <p:spPr>
          <a:xfrm>
            <a:off x="1640875" y="2448700"/>
            <a:ext cx="6651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NSAIDs cause an increased risk of serious gastrointestinal GI </a:t>
            </a:r>
            <a:r>
              <a:rPr lang="en">
                <a:highlight>
                  <a:srgbClr val="FFFF00"/>
                </a:highlight>
              </a:rPr>
              <a:t>adverse events</a:t>
            </a:r>
            <a:r>
              <a:rPr lang="en"/>
              <a:t> including bleeding ulceration and perforation of the stomach or intestines…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 1a depicts </a:t>
            </a:r>
            <a:r>
              <a:rPr lang="en">
                <a:highlight>
                  <a:srgbClr val="FFFF00"/>
                </a:highlight>
              </a:rPr>
              <a:t>adverse events</a:t>
            </a:r>
            <a:r>
              <a:rPr lang="en"/>
              <a:t> that occurred in ≥2% of the MOBIC treatment groups in a 12-week placebo- and active-controlled osteoarthritis trial…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a:t>
            </a:r>
            <a:r>
              <a:rPr lang="en">
                <a:highlight>
                  <a:srgbClr val="FFFF00"/>
                </a:highlight>
              </a:rPr>
              <a:t>ADVERSE REACTIONS</a:t>
            </a:r>
            <a:r>
              <a:rPr lang="en"/>
              <a:t> and DOSAGE AND ADMINISTRATION for</a:t>
            </a:r>
            <a:endParaRPr/>
          </a:p>
          <a:p>
            <a:pPr indent="0" lvl="0" marL="0" rtl="0" algn="l">
              <a:spcBef>
                <a:spcPts val="0"/>
              </a:spcBef>
              <a:spcAft>
                <a:spcPts val="0"/>
              </a:spcAft>
              <a:buNone/>
            </a:pPr>
            <a:r>
              <a:rPr lang="en"/>
              <a:t>monitoring recommendations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9" name="Google Shape;149;p31"/>
          <p:cNvSpPr txBox="1"/>
          <p:nvPr/>
        </p:nvSpPr>
        <p:spPr>
          <a:xfrm>
            <a:off x="656275" y="2568600"/>
            <a:ext cx="9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Correct:</a:t>
            </a:r>
            <a:endParaRPr/>
          </a:p>
        </p:txBody>
      </p:sp>
      <p:sp>
        <p:nvSpPr>
          <p:cNvPr id="150" name="Google Shape;150;p31"/>
          <p:cNvSpPr txBox="1"/>
          <p:nvPr/>
        </p:nvSpPr>
        <p:spPr>
          <a:xfrm>
            <a:off x="656275" y="3200625"/>
            <a:ext cx="9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Incorrect</a:t>
            </a:r>
            <a:r>
              <a:rPr lang="en"/>
              <a:t>:</a:t>
            </a:r>
            <a:endParaRPr/>
          </a:p>
        </p:txBody>
      </p:sp>
      <p:sp>
        <p:nvSpPr>
          <p:cNvPr id="151" name="Google Shape;151;p31"/>
          <p:cNvSpPr txBox="1"/>
          <p:nvPr/>
        </p:nvSpPr>
        <p:spPr>
          <a:xfrm>
            <a:off x="656275" y="3832650"/>
            <a:ext cx="9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Incorrect: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Pre-processing of question 1</a:t>
            </a:r>
            <a:endParaRPr/>
          </a:p>
        </p:txBody>
      </p:sp>
      <p:sp>
        <p:nvSpPr>
          <p:cNvPr id="157" name="Google Shape;15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are the most common adverse reaction?</a:t>
            </a:r>
            <a:endParaRPr/>
          </a:p>
          <a:p>
            <a:pPr indent="-317500" lvl="1" marL="914400" rtl="0" algn="l">
              <a:spcBef>
                <a:spcPts val="0"/>
              </a:spcBef>
              <a:spcAft>
                <a:spcPts val="0"/>
              </a:spcAft>
              <a:buSzPts val="1400"/>
              <a:buChar char="○"/>
            </a:pPr>
            <a:r>
              <a:rPr lang="en"/>
              <a:t>Find block text that is a &lt;paragraph&gt; or &lt;content&gt;</a:t>
            </a:r>
            <a:endParaRPr/>
          </a:p>
          <a:p>
            <a:pPr indent="-317500" lvl="1" marL="914400" rtl="0" algn="l">
              <a:spcBef>
                <a:spcPts val="0"/>
              </a:spcBef>
              <a:spcAft>
                <a:spcPts val="0"/>
              </a:spcAft>
              <a:buSzPts val="1400"/>
              <a:buChar char="○"/>
            </a:pPr>
            <a:r>
              <a:rPr lang="en"/>
              <a:t>Contain the word “adverse”</a:t>
            </a:r>
            <a:endParaRPr/>
          </a:p>
          <a:p>
            <a:pPr indent="-317500" lvl="1" marL="914400" rtl="0" algn="l">
              <a:spcBef>
                <a:spcPts val="0"/>
              </a:spcBef>
              <a:spcAft>
                <a:spcPts val="0"/>
              </a:spcAft>
              <a:buSzPts val="1400"/>
              <a:buChar char="○"/>
            </a:pPr>
            <a:r>
              <a:rPr lang="en"/>
              <a:t>Exclude sentence like:</a:t>
            </a:r>
            <a:endParaRPr/>
          </a:p>
          <a:p>
            <a:pPr indent="-317500" lvl="2" marL="1371600" rtl="0" algn="l">
              <a:spcBef>
                <a:spcPts val="0"/>
              </a:spcBef>
              <a:spcAft>
                <a:spcPts val="0"/>
              </a:spcAft>
              <a:buSzPts val="1400"/>
              <a:buChar char="■"/>
            </a:pPr>
            <a:r>
              <a:rPr lang="en"/>
              <a:t>contact FDA …</a:t>
            </a:r>
            <a:endParaRPr/>
          </a:p>
          <a:p>
            <a:pPr indent="-317500" lvl="2" marL="1371600" rtl="0" algn="l">
              <a:spcBef>
                <a:spcPts val="0"/>
              </a:spcBef>
              <a:spcAft>
                <a:spcPts val="0"/>
              </a:spcAft>
              <a:buSzPts val="1400"/>
              <a:buChar char="■"/>
            </a:pPr>
            <a:r>
              <a:rPr lang="en"/>
              <a:t>adverse effects are identified</a:t>
            </a:r>
            <a:endParaRPr/>
          </a:p>
        </p:txBody>
      </p:sp>
      <p:pic>
        <p:nvPicPr>
          <p:cNvPr id="158" name="Google Shape;158;p32"/>
          <p:cNvPicPr preferRelativeResize="0"/>
          <p:nvPr/>
        </p:nvPicPr>
        <p:blipFill>
          <a:blip r:embed="rId3">
            <a:alphaModFix/>
          </a:blip>
          <a:stretch>
            <a:fillRect/>
          </a:stretch>
        </p:blipFill>
        <p:spPr>
          <a:xfrm>
            <a:off x="442413" y="2845388"/>
            <a:ext cx="6276975" cy="942975"/>
          </a:xfrm>
          <a:prstGeom prst="rect">
            <a:avLst/>
          </a:prstGeom>
          <a:noFill/>
          <a:ln>
            <a:noFill/>
          </a:ln>
        </p:spPr>
      </p:pic>
      <p:pic>
        <p:nvPicPr>
          <p:cNvPr id="159" name="Google Shape;159;p32"/>
          <p:cNvPicPr preferRelativeResize="0"/>
          <p:nvPr/>
        </p:nvPicPr>
        <p:blipFill>
          <a:blip r:embed="rId4">
            <a:alphaModFix/>
          </a:blip>
          <a:stretch>
            <a:fillRect/>
          </a:stretch>
        </p:blipFill>
        <p:spPr>
          <a:xfrm>
            <a:off x="442425" y="3867950"/>
            <a:ext cx="3796800" cy="44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for question 1</a:t>
            </a:r>
            <a:endParaRPr/>
          </a:p>
        </p:txBody>
      </p:sp>
      <p:sp>
        <p:nvSpPr>
          <p:cNvPr id="165" name="Google Shape;16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What are the most common adverse reaction?</a:t>
            </a:r>
            <a:endParaRPr sz="1800"/>
          </a:p>
          <a:p>
            <a:pPr indent="-317500" lvl="1" marL="914400" rtl="0" algn="l">
              <a:spcBef>
                <a:spcPts val="0"/>
              </a:spcBef>
              <a:spcAft>
                <a:spcPts val="0"/>
              </a:spcAft>
              <a:buSzPts val="1400"/>
              <a:buChar char="○"/>
            </a:pPr>
            <a:r>
              <a:rPr lang="en"/>
              <a:t>Find the Xpath of the Tag that we want </a:t>
            </a:r>
            <a:endParaRPr/>
          </a:p>
          <a:p>
            <a:pPr indent="-317500" lvl="1" marL="914400" rtl="0" algn="l">
              <a:spcBef>
                <a:spcPts val="0"/>
              </a:spcBef>
              <a:spcAft>
                <a:spcPts val="0"/>
              </a:spcAft>
              <a:buSzPts val="1400"/>
              <a:buChar char="○"/>
            </a:pPr>
            <a:r>
              <a:rPr lang="en"/>
              <a:t>We focused on tag  </a:t>
            </a:r>
            <a:r>
              <a:rPr b="1" lang="en" sz="1000">
                <a:solidFill>
                  <a:schemeClr val="dk1"/>
                </a:solidFill>
                <a:highlight>
                  <a:srgbClr val="FFFFFF"/>
                </a:highlight>
              </a:rPr>
              <a:t>ADVERSE REACTIONS SECTION </a:t>
            </a:r>
            <a:r>
              <a:rPr lang="en" sz="1000">
                <a:solidFill>
                  <a:schemeClr val="dk1"/>
                </a:solidFill>
                <a:highlight>
                  <a:srgbClr val="FFFFFF"/>
                </a:highlight>
              </a:rPr>
              <a:t>and all the text inside the tag</a:t>
            </a:r>
            <a:endParaRPr sz="1000">
              <a:solidFill>
                <a:schemeClr val="dk1"/>
              </a:solidFill>
              <a:highlight>
                <a:srgbClr val="FFFFFF"/>
              </a:highlight>
            </a:endParaRPr>
          </a:p>
          <a:p>
            <a:pPr indent="0" lvl="0" marL="914400" rtl="0" algn="l">
              <a:spcBef>
                <a:spcPts val="1200"/>
              </a:spcBef>
              <a:spcAft>
                <a:spcPts val="1200"/>
              </a:spcAft>
              <a:buNone/>
            </a:pPr>
            <a:r>
              <a:t/>
            </a:r>
            <a:endParaRPr/>
          </a:p>
        </p:txBody>
      </p:sp>
      <p:pic>
        <p:nvPicPr>
          <p:cNvPr id="166" name="Google Shape;166;p33"/>
          <p:cNvPicPr preferRelativeResize="0"/>
          <p:nvPr/>
        </p:nvPicPr>
        <p:blipFill>
          <a:blip r:embed="rId3">
            <a:alphaModFix/>
          </a:blip>
          <a:stretch>
            <a:fillRect/>
          </a:stretch>
        </p:blipFill>
        <p:spPr>
          <a:xfrm>
            <a:off x="849700" y="3052375"/>
            <a:ext cx="7715251" cy="103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of question 2</a:t>
            </a:r>
            <a:endParaRPr/>
          </a:p>
        </p:txBody>
      </p:sp>
      <p:sp>
        <p:nvSpPr>
          <p:cNvPr id="172" name="Google Shape;17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many patients were studied in total?</a:t>
            </a:r>
            <a:endParaRPr/>
          </a:p>
          <a:p>
            <a:pPr indent="-317500" lvl="1" marL="914400" rtl="0" algn="l">
              <a:spcBef>
                <a:spcPts val="0"/>
              </a:spcBef>
              <a:spcAft>
                <a:spcPts val="0"/>
              </a:spcAft>
              <a:buSzPts val="1400"/>
              <a:buChar char="○"/>
            </a:pPr>
            <a:r>
              <a:rPr lang="en"/>
              <a:t>Find number followed by patient(s)/individual(s)/participant(s)</a:t>
            </a:r>
            <a:endParaRPr/>
          </a:p>
          <a:p>
            <a:pPr indent="-317500" lvl="1" marL="914400" rtl="0" algn="l">
              <a:spcBef>
                <a:spcPts val="0"/>
              </a:spcBef>
              <a:spcAft>
                <a:spcPts val="0"/>
              </a:spcAft>
              <a:buSzPts val="1400"/>
              <a:buChar char="○"/>
            </a:pPr>
            <a:r>
              <a:rPr lang="en"/>
              <a:t>Accommodate</a:t>
            </a:r>
            <a:r>
              <a:rPr lang="en"/>
              <a:t> some number written in xxx,xxx format (remove ‘,’ first)</a:t>
            </a:r>
            <a:endParaRPr/>
          </a:p>
          <a:p>
            <a:pPr indent="-317500" lvl="1" marL="914400" rtl="0" algn="l">
              <a:spcBef>
                <a:spcPts val="0"/>
              </a:spcBef>
              <a:spcAft>
                <a:spcPts val="0"/>
              </a:spcAft>
              <a:buSzPts val="1400"/>
              <a:buChar char="○"/>
            </a:pPr>
            <a:r>
              <a:rPr lang="en"/>
              <a:t>Ignore fractions</a:t>
            </a:r>
            <a:endParaRPr/>
          </a:p>
        </p:txBody>
      </p:sp>
      <p:pic>
        <p:nvPicPr>
          <p:cNvPr id="173" name="Google Shape;173;p34"/>
          <p:cNvPicPr preferRelativeResize="0"/>
          <p:nvPr/>
        </p:nvPicPr>
        <p:blipFill>
          <a:blip r:embed="rId3">
            <a:alphaModFix/>
          </a:blip>
          <a:stretch>
            <a:fillRect/>
          </a:stretch>
        </p:blipFill>
        <p:spPr>
          <a:xfrm>
            <a:off x="364950" y="2323025"/>
            <a:ext cx="6702825" cy="2054325"/>
          </a:xfrm>
          <a:prstGeom prst="rect">
            <a:avLst/>
          </a:prstGeom>
          <a:noFill/>
          <a:ln>
            <a:noFill/>
          </a:ln>
        </p:spPr>
      </p:pic>
      <p:sp>
        <p:nvSpPr>
          <p:cNvPr id="174" name="Google Shape;174;p34"/>
          <p:cNvSpPr txBox="1"/>
          <p:nvPr/>
        </p:nvSpPr>
        <p:spPr>
          <a:xfrm>
            <a:off x="5282325" y="574275"/>
            <a:ext cx="371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MOBIC Phase 2/3 clinical trial database includes </a:t>
            </a:r>
            <a:r>
              <a:rPr lang="en" sz="1200">
                <a:solidFill>
                  <a:srgbClr val="FF0000"/>
                </a:solidFill>
              </a:rPr>
              <a:t>10,122</a:t>
            </a:r>
            <a:r>
              <a:rPr lang="en" sz="1200"/>
              <a:t> OA patients and </a:t>
            </a:r>
            <a:r>
              <a:rPr lang="en" sz="1200">
                <a:solidFill>
                  <a:srgbClr val="0000FF"/>
                </a:solidFill>
              </a:rPr>
              <a:t>1012 </a:t>
            </a:r>
            <a:r>
              <a:rPr lang="en" sz="1200"/>
              <a:t>RA patients treated with MOBIC 7.5 mg/day, </a:t>
            </a:r>
            <a:r>
              <a:rPr lang="en" sz="1200">
                <a:solidFill>
                  <a:srgbClr val="0000FF"/>
                </a:solidFill>
              </a:rPr>
              <a:t>3505 </a:t>
            </a:r>
            <a:r>
              <a:rPr lang="en" sz="1200"/>
              <a:t>OA patients and </a:t>
            </a:r>
            <a:r>
              <a:rPr lang="en" sz="1200">
                <a:solidFill>
                  <a:srgbClr val="0000FF"/>
                </a:solidFill>
              </a:rPr>
              <a:t>1351 </a:t>
            </a:r>
            <a:r>
              <a:rPr lang="en" sz="1200"/>
              <a:t>RA patients treated with MOBIC 15 mg/day.</a:t>
            </a:r>
            <a:endParaRPr sz="1200"/>
          </a:p>
        </p:txBody>
      </p:sp>
      <p:cxnSp>
        <p:nvCxnSpPr>
          <p:cNvPr id="175" name="Google Shape;175;p34"/>
          <p:cNvCxnSpPr>
            <a:endCxn id="174" idx="2"/>
          </p:cNvCxnSpPr>
          <p:nvPr/>
        </p:nvCxnSpPr>
        <p:spPr>
          <a:xfrm flipH="1" rot="10800000">
            <a:off x="6904275" y="1497675"/>
            <a:ext cx="236700" cy="46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on pre-processing</a:t>
            </a:r>
            <a:endParaRPr/>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Will always find new pattern that need excluded as language is complex</a:t>
            </a:r>
            <a:endParaRPr/>
          </a:p>
          <a:p>
            <a:pPr indent="-342900" lvl="0" marL="457200" rtl="0" algn="l">
              <a:spcBef>
                <a:spcPts val="0"/>
              </a:spcBef>
              <a:spcAft>
                <a:spcPts val="0"/>
              </a:spcAft>
              <a:buSzPts val="1800"/>
              <a:buChar char="●"/>
            </a:pPr>
            <a:r>
              <a:rPr lang="en"/>
              <a:t>Pattern matching can not exclude subset recounting for problems like “finding the total number of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Searching will not include sentences that use an alternative expression to keywords, for further development, the system will need to have a dictionary of </a:t>
            </a:r>
            <a:r>
              <a:rPr lang="en"/>
              <a:t>synonyms</a:t>
            </a:r>
            <a:endParaRPr/>
          </a:p>
        </p:txBody>
      </p:sp>
      <p:sp>
        <p:nvSpPr>
          <p:cNvPr id="182" name="Google Shape;182;p35"/>
          <p:cNvSpPr txBox="1"/>
          <p:nvPr/>
        </p:nvSpPr>
        <p:spPr>
          <a:xfrm>
            <a:off x="997150" y="2221500"/>
            <a:ext cx="666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total of </a:t>
            </a:r>
            <a:r>
              <a:rPr lang="en">
                <a:highlight>
                  <a:srgbClr val="FFFF00"/>
                </a:highlight>
              </a:rPr>
              <a:t>519 RA patients</a:t>
            </a:r>
            <a:r>
              <a:rPr lang="en"/>
              <a:t> 65 years of age and older including </a:t>
            </a:r>
            <a:r>
              <a:rPr lang="en">
                <a:highlight>
                  <a:srgbClr val="FFFF00"/>
                </a:highlight>
              </a:rPr>
              <a:t>107 patients</a:t>
            </a:r>
            <a:r>
              <a:rPr lang="en"/>
              <a:t> 75 years of age and older received HUMIRA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666666"/>
                </a:solidFill>
              </a:rPr>
              <a:t>The pattern is found twice but only one should be valid</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Learnings from data </a:t>
            </a:r>
            <a:endParaRPr/>
          </a:p>
        </p:txBody>
      </p:sp>
      <p:sp>
        <p:nvSpPr>
          <p:cNvPr id="188" name="Google Shape;188;p36"/>
          <p:cNvSpPr txBox="1"/>
          <p:nvPr>
            <p:ph idx="1" type="body"/>
          </p:nvPr>
        </p:nvSpPr>
        <p:spPr>
          <a:xfrm>
            <a:off x="311700" y="12945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We have the clinical data from the DailyMed website. On that website we have an XML format for any particular drug.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Each XML file has several sections, out of which we will be focusing on the Adverse Effects section.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Adverse effects section is the 6th section in the XML file, and may contain subsections like 6.1, 6.2, etc.</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need to combine the data from the &lt;paragraph&gt; tags from each of the subsections and pass it to the summarization models.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data might also contain table entries, which can be ignored because it doesn’t give us much information about adverse effects.</a:t>
            </a:r>
            <a:endParaRPr sz="14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