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72" r:id="rId4"/>
    <p:sldId id="273" r:id="rId5"/>
    <p:sldId id="274" r:id="rId6"/>
    <p:sldId id="275" r:id="rId7"/>
    <p:sldId id="281" r:id="rId8"/>
    <p:sldId id="276" r:id="rId9"/>
    <p:sldId id="277" r:id="rId10"/>
    <p:sldId id="279" r:id="rId11"/>
    <p:sldId id="282" r:id="rId12"/>
    <p:sldId id="284" r:id="rId13"/>
    <p:sldId id="283"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88" d="100"/>
          <a:sy n="88" d="100"/>
        </p:scale>
        <p:origin x="490" y="6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24-03-2018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24-03-2018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24-03-2018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24-03-2018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24-03-2018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24-03-2018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24-03-2018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24-03-2018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latin typeface="+mn-lt"/>
              </a:rPr>
              <a:t>INVESTMENT CASE STUDY </a:t>
            </a:r>
            <a:br>
              <a:rPr lang="en-IN" sz="2800" dirty="0">
                <a:latin typeface="+mn-lt"/>
              </a:rPr>
            </a:br>
            <a:r>
              <a:rPr lang="en-IN" sz="2800" dirty="0">
                <a:latin typeface="+mn-lt"/>
              </a:rPr>
              <a:t/>
            </a:r>
            <a:br>
              <a:rPr lang="en-IN" sz="2800" dirty="0">
                <a:latin typeface="+mn-lt"/>
              </a:rPr>
            </a:br>
            <a:r>
              <a:rPr lang="en-IN" sz="2800" dirty="0">
                <a:latin typeface="+mn-lt"/>
              </a:rPr>
              <a:t>SUBMISSION </a:t>
            </a:r>
          </a:p>
        </p:txBody>
      </p:sp>
      <p:sp>
        <p:nvSpPr>
          <p:cNvPr id="3" name="Subtitle 2"/>
          <p:cNvSpPr>
            <a:spLocks noGrp="1"/>
          </p:cNvSpPr>
          <p:nvPr>
            <p:ph type="subTitle" idx="1"/>
          </p:nvPr>
        </p:nvSpPr>
        <p:spPr>
          <a:xfrm>
            <a:off x="388442" y="4793845"/>
            <a:ext cx="6138856" cy="1719497"/>
          </a:xfrm>
        </p:spPr>
        <p:txBody>
          <a:bodyPr>
            <a:noAutofit/>
          </a:bodyPr>
          <a:lstStyle/>
          <a:p>
            <a:pPr algn="l"/>
            <a:r>
              <a:rPr lang="en-IN" sz="1200" dirty="0">
                <a:latin typeface="+mn-lt"/>
              </a:rPr>
              <a:t> </a:t>
            </a:r>
            <a:r>
              <a:rPr lang="en-IN" sz="1800" dirty="0">
                <a:latin typeface="+mn-lt"/>
              </a:rPr>
              <a:t>Group Name</a:t>
            </a:r>
            <a:r>
              <a:rPr lang="en-IN" sz="1800" dirty="0" smtClean="0">
                <a:latin typeface="+mn-lt"/>
              </a:rPr>
              <a:t>: Group PISA</a:t>
            </a:r>
            <a:endParaRPr lang="en-IN" sz="1800" dirty="0">
              <a:latin typeface="+mn-lt"/>
            </a:endParaRPr>
          </a:p>
          <a:p>
            <a:pPr marL="457200" indent="-457200" algn="l">
              <a:buFont typeface="+mj-lt"/>
              <a:buAutoNum type="arabicPeriod"/>
            </a:pPr>
            <a:r>
              <a:rPr lang="en-IN" sz="1800" dirty="0" smtClean="0">
                <a:latin typeface="+mn-lt"/>
              </a:rPr>
              <a:t> </a:t>
            </a:r>
            <a:r>
              <a:rPr lang="en-IN" sz="1800" dirty="0">
                <a:latin typeface="+mn-lt"/>
              </a:rPr>
              <a:t>A</a:t>
            </a:r>
            <a:r>
              <a:rPr lang="en-IN" sz="1800" dirty="0" smtClean="0">
                <a:latin typeface="+mn-lt"/>
              </a:rPr>
              <a:t>njali</a:t>
            </a:r>
            <a:endParaRPr lang="en-IN" sz="1800" dirty="0">
              <a:latin typeface="+mn-lt"/>
            </a:endParaRPr>
          </a:p>
          <a:p>
            <a:pPr marL="457200" indent="-457200" algn="l">
              <a:buFont typeface="+mj-lt"/>
              <a:buAutoNum type="arabicPeriod"/>
            </a:pPr>
            <a:r>
              <a:rPr lang="en-IN" sz="1800" dirty="0">
                <a:latin typeface="+mn-lt"/>
              </a:rPr>
              <a:t> </a:t>
            </a:r>
            <a:r>
              <a:rPr lang="en-IN" sz="1800" dirty="0" err="1" smtClean="0">
                <a:latin typeface="+mn-lt"/>
              </a:rPr>
              <a:t>Prateek</a:t>
            </a:r>
            <a:r>
              <a:rPr lang="en-IN" sz="1800" dirty="0" smtClean="0">
                <a:latin typeface="+mn-lt"/>
              </a:rPr>
              <a:t> Pathak</a:t>
            </a:r>
            <a:endParaRPr lang="en-IN" sz="1800" dirty="0">
              <a:latin typeface="+mn-lt"/>
            </a:endParaRPr>
          </a:p>
          <a:p>
            <a:pPr marL="457200" indent="-457200" algn="l">
              <a:buFont typeface="+mj-lt"/>
              <a:buAutoNum type="arabicPeriod"/>
            </a:pPr>
            <a:r>
              <a:rPr lang="en-IN" sz="1800" dirty="0">
                <a:latin typeface="+mn-lt"/>
              </a:rPr>
              <a:t> </a:t>
            </a:r>
            <a:r>
              <a:rPr lang="en-IN" sz="1800" dirty="0" err="1" smtClean="0">
                <a:latin typeface="+mn-lt"/>
              </a:rPr>
              <a:t>Gyaneshwari</a:t>
            </a:r>
            <a:r>
              <a:rPr lang="en-IN" sz="1800" dirty="0" smtClean="0">
                <a:latin typeface="+mn-lt"/>
              </a:rPr>
              <a:t> S</a:t>
            </a:r>
            <a:endParaRPr lang="en-IN" sz="1800" dirty="0">
              <a:latin typeface="+mn-lt"/>
            </a:endParaRPr>
          </a:p>
          <a:p>
            <a:pPr marL="457200" indent="-457200" algn="l">
              <a:buFont typeface="+mj-lt"/>
              <a:buAutoNum type="arabicPeriod"/>
            </a:pPr>
            <a:r>
              <a:rPr lang="en-IN" sz="1800" dirty="0">
                <a:latin typeface="+mn-lt"/>
              </a:rPr>
              <a:t> </a:t>
            </a:r>
            <a:r>
              <a:rPr lang="en-IN" sz="1800" dirty="0" smtClean="0">
                <a:latin typeface="+mn-lt"/>
              </a:rPr>
              <a:t>Santoshkumar Tuppad</a:t>
            </a:r>
            <a:endParaRPr lang="en-IN" sz="1800" dirty="0">
              <a:latin typeface="+mn-lt"/>
            </a:endParaRPr>
          </a:p>
          <a:p>
            <a:pPr marL="457200" indent="-457200" algn="l">
              <a:buFont typeface="+mj-lt"/>
              <a:buAutoNum type="arabicPeriod"/>
            </a:pPr>
            <a:endParaRPr lang="en-IN" sz="1800" dirty="0">
              <a:latin typeface="+mn-lt"/>
            </a:endParaRPr>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65464"/>
            <a:ext cx="9313817" cy="696685"/>
          </a:xfrm>
        </p:spPr>
        <p:txBody>
          <a:bodyPr>
            <a:normAutofit/>
          </a:bodyPr>
          <a:lstStyle/>
          <a:p>
            <a:pPr algn="ctr"/>
            <a:r>
              <a:rPr lang="en-IN" sz="3200" dirty="0" smtClean="0">
                <a:latin typeface="+mn-lt"/>
              </a:rPr>
              <a:t>Bivariate Analysis</a:t>
            </a:r>
            <a:endParaRPr lang="en-IN" sz="3200" dirty="0">
              <a:latin typeface="+mn-lt"/>
            </a:endParaRPr>
          </a:p>
        </p:txBody>
      </p:sp>
      <p:sp>
        <p:nvSpPr>
          <p:cNvPr id="3" name="Content Placeholder 2"/>
          <p:cNvSpPr>
            <a:spLocks noGrp="1"/>
          </p:cNvSpPr>
          <p:nvPr>
            <p:ph idx="1"/>
          </p:nvPr>
        </p:nvSpPr>
        <p:spPr>
          <a:xfrm>
            <a:off x="404949" y="1210492"/>
            <a:ext cx="5055325" cy="4988696"/>
          </a:xfrm>
        </p:spPr>
        <p:txBody>
          <a:bodyPr>
            <a:normAutofit/>
          </a:bodyPr>
          <a:lstStyle/>
          <a:p>
            <a:pPr marL="457200" lvl="1" indent="0">
              <a:buNone/>
            </a:pPr>
            <a:endParaRPr lang="en-IN" sz="1600" dirty="0">
              <a:latin typeface="+mn-lt"/>
            </a:endParaRPr>
          </a:p>
          <a:p>
            <a:pPr lvl="1"/>
            <a:r>
              <a:rPr lang="en-IN" sz="1600" dirty="0" smtClean="0">
                <a:latin typeface="+mn-lt"/>
              </a:rPr>
              <a:t>Conclusions:</a:t>
            </a:r>
          </a:p>
          <a:p>
            <a:pPr marL="800100" lvl="1" indent="-342900">
              <a:buFont typeface="+mj-lt"/>
              <a:buAutoNum type="arabicPeriod"/>
            </a:pPr>
            <a:r>
              <a:rPr lang="en-US" sz="1600" dirty="0">
                <a:latin typeface="+mn-lt"/>
              </a:rPr>
              <a:t>Performance rating is highly correlated to salary hike</a:t>
            </a:r>
            <a:r>
              <a:rPr lang="en-US" sz="1600" dirty="0" smtClean="0">
                <a:latin typeface="+mn-lt"/>
              </a:rPr>
              <a:t>.</a:t>
            </a:r>
          </a:p>
          <a:p>
            <a:pPr marL="800100" lvl="1" indent="-342900">
              <a:buFont typeface="+mj-lt"/>
              <a:buAutoNum type="arabicPeriod"/>
            </a:pPr>
            <a:r>
              <a:rPr lang="en-US" sz="1600" dirty="0">
                <a:latin typeface="+mn-lt"/>
              </a:rPr>
              <a:t>Years with current manager and years at company are highly correlated</a:t>
            </a:r>
            <a:r>
              <a:rPr lang="en-US" sz="1600" dirty="0" smtClean="0">
                <a:latin typeface="+mn-lt"/>
              </a:rPr>
              <a:t>.</a:t>
            </a:r>
          </a:p>
          <a:p>
            <a:pPr marL="800100" lvl="1" indent="-342900">
              <a:buFont typeface="+mj-lt"/>
              <a:buAutoNum type="arabicPeriod"/>
            </a:pPr>
            <a:r>
              <a:rPr lang="en-US" sz="1600" dirty="0">
                <a:latin typeface="+mn-lt"/>
              </a:rPr>
              <a:t>Age, Total working years and years at company are </a:t>
            </a:r>
            <a:r>
              <a:rPr lang="en-US" sz="1600" dirty="0" smtClean="0">
                <a:latin typeface="+mn-lt"/>
              </a:rPr>
              <a:t>highly </a:t>
            </a:r>
            <a:r>
              <a:rPr lang="en-US" sz="1600" dirty="0">
                <a:latin typeface="+mn-lt"/>
              </a:rPr>
              <a:t>correlated.</a:t>
            </a:r>
            <a:endParaRPr lang="en-IN" sz="1600" dirty="0" smtClean="0">
              <a:latin typeface="+mn-lt"/>
            </a:endParaRPr>
          </a:p>
          <a:p>
            <a:pPr marL="457200" lvl="1" indent="0">
              <a:buNone/>
            </a:pPr>
            <a:endParaRPr lang="en-IN" sz="1600" dirty="0">
              <a:latin typeface="+mn-lt"/>
            </a:endParaRPr>
          </a:p>
          <a:p>
            <a:pPr marL="457200" lvl="1" indent="0">
              <a:buNone/>
            </a:pPr>
            <a:endParaRPr lang="en-IN" sz="1600" dirty="0" smtClean="0">
              <a:latin typeface="+mn-lt"/>
            </a:endParaRPr>
          </a:p>
        </p:txBody>
      </p:sp>
      <p:sp>
        <p:nvSpPr>
          <p:cNvPr id="7" name="Right Arrow 6"/>
          <p:cNvSpPr/>
          <p:nvPr/>
        </p:nvSpPr>
        <p:spPr>
          <a:xfrm>
            <a:off x="5538651" y="23210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0800000">
            <a:off x="6027855" y="490881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l="4564" r="1383" b="5744"/>
          <a:stretch/>
        </p:blipFill>
        <p:spPr>
          <a:xfrm>
            <a:off x="5538651" y="1358537"/>
            <a:ext cx="6653349" cy="5499463"/>
          </a:xfrm>
          <a:prstGeom prst="rect">
            <a:avLst/>
          </a:prstGeom>
        </p:spPr>
      </p:pic>
    </p:spTree>
    <p:extLst>
      <p:ext uri="{BB962C8B-B14F-4D97-AF65-F5344CB8AC3E}">
        <p14:creationId xmlns:p14="http://schemas.microsoft.com/office/powerpoint/2010/main" val="2703187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43840"/>
            <a:ext cx="9313817" cy="923109"/>
          </a:xfrm>
        </p:spPr>
        <p:txBody>
          <a:bodyPr>
            <a:normAutofit/>
          </a:bodyPr>
          <a:lstStyle/>
          <a:p>
            <a:pPr algn="ctr"/>
            <a:r>
              <a:rPr lang="en-IN" sz="3200" dirty="0" smtClean="0">
                <a:latin typeface="+mn-lt"/>
              </a:rPr>
              <a:t>Logistic regression</a:t>
            </a:r>
            <a:endParaRPr lang="en-IN" sz="3200" dirty="0">
              <a:latin typeface="+mn-lt"/>
            </a:endParaRPr>
          </a:p>
        </p:txBody>
      </p:sp>
      <p:sp>
        <p:nvSpPr>
          <p:cNvPr id="3" name="Content Placeholder 2"/>
          <p:cNvSpPr>
            <a:spLocks noGrp="1"/>
          </p:cNvSpPr>
          <p:nvPr>
            <p:ph idx="1"/>
          </p:nvPr>
        </p:nvSpPr>
        <p:spPr>
          <a:xfrm>
            <a:off x="404949" y="1489166"/>
            <a:ext cx="11168742" cy="5207061"/>
          </a:xfrm>
        </p:spPr>
        <p:txBody>
          <a:bodyPr>
            <a:normAutofit/>
          </a:bodyPr>
          <a:lstStyle/>
          <a:p>
            <a:pPr marL="0" indent="0">
              <a:buNone/>
            </a:pPr>
            <a:r>
              <a:rPr lang="en-IN" sz="2000" b="1" dirty="0" smtClean="0">
                <a:latin typeface="+mn-lt"/>
              </a:rPr>
              <a:t>Steps:</a:t>
            </a:r>
          </a:p>
          <a:p>
            <a:pPr marL="0" indent="0">
              <a:buNone/>
            </a:pPr>
            <a:endParaRPr lang="en-IN" sz="1600" dirty="0" smtClean="0">
              <a:latin typeface="+mn-lt"/>
            </a:endParaRPr>
          </a:p>
          <a:p>
            <a:pPr marL="342900" indent="-342900">
              <a:buFont typeface="+mj-lt"/>
              <a:buAutoNum type="arabicPeriod"/>
            </a:pPr>
            <a:endParaRPr lang="en-IN" sz="1600" dirty="0">
              <a:latin typeface="+mn-lt"/>
            </a:endParaRPr>
          </a:p>
        </p:txBody>
      </p:sp>
    </p:spTree>
    <p:extLst>
      <p:ext uri="{BB962C8B-B14F-4D97-AF65-F5344CB8AC3E}">
        <p14:creationId xmlns:p14="http://schemas.microsoft.com/office/powerpoint/2010/main" val="2478676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43840"/>
            <a:ext cx="9313817" cy="923109"/>
          </a:xfrm>
        </p:spPr>
        <p:txBody>
          <a:bodyPr>
            <a:normAutofit/>
          </a:bodyPr>
          <a:lstStyle/>
          <a:p>
            <a:pPr algn="ctr"/>
            <a:r>
              <a:rPr lang="en-IN" sz="3200" dirty="0" smtClean="0">
                <a:latin typeface="+mn-lt"/>
              </a:rPr>
              <a:t>Gain And Lift Plots</a:t>
            </a:r>
            <a:endParaRPr lang="en-IN" sz="3200" dirty="0">
              <a:latin typeface="+mn-lt"/>
            </a:endParaRPr>
          </a:p>
        </p:txBody>
      </p:sp>
      <p:sp>
        <p:nvSpPr>
          <p:cNvPr id="3" name="Content Placeholder 2"/>
          <p:cNvSpPr>
            <a:spLocks noGrp="1"/>
          </p:cNvSpPr>
          <p:nvPr>
            <p:ph idx="1"/>
          </p:nvPr>
        </p:nvSpPr>
        <p:spPr>
          <a:xfrm>
            <a:off x="404949" y="1489166"/>
            <a:ext cx="11168742" cy="5207061"/>
          </a:xfrm>
        </p:spPr>
        <p:txBody>
          <a:bodyPr>
            <a:normAutofit/>
          </a:bodyPr>
          <a:lstStyle/>
          <a:p>
            <a:pPr marL="0" indent="0">
              <a:buNone/>
            </a:pPr>
            <a:r>
              <a:rPr lang="en-IN" sz="1600" dirty="0" smtClean="0">
                <a:latin typeface="+mn-lt"/>
              </a:rPr>
              <a:t>Summary:</a:t>
            </a:r>
          </a:p>
          <a:p>
            <a:r>
              <a:rPr lang="en-IN" sz="1600" dirty="0" smtClean="0">
                <a:latin typeface="+mn-lt"/>
              </a:rPr>
              <a:t>The ideal cut off comes at 17.75</a:t>
            </a:r>
            <a:r>
              <a:rPr lang="en-IN" sz="1600" dirty="0" smtClean="0">
                <a:latin typeface="+mn-lt"/>
              </a:rPr>
              <a:t>%.</a:t>
            </a:r>
          </a:p>
          <a:p>
            <a:r>
              <a:rPr lang="en-IN" sz="1600" dirty="0" smtClean="0">
                <a:latin typeface="+mn-lt"/>
              </a:rPr>
              <a:t>ROC comes at 0.81 which is a </a:t>
            </a:r>
            <a:r>
              <a:rPr lang="en-IN" sz="1600" smtClean="0">
                <a:latin typeface="+mn-lt"/>
              </a:rPr>
              <a:t>good value.</a:t>
            </a:r>
            <a:endParaRPr lang="en-IN" sz="1600" dirty="0">
              <a:latin typeface="+mn-lt"/>
            </a:endParaRPr>
          </a:p>
        </p:txBody>
      </p:sp>
      <p:pic>
        <p:nvPicPr>
          <p:cNvPr id="4" name="Picture 3"/>
          <p:cNvPicPr>
            <a:picLocks noChangeAspect="1"/>
          </p:cNvPicPr>
          <p:nvPr/>
        </p:nvPicPr>
        <p:blipFill>
          <a:blip r:embed="rId2"/>
          <a:stretch>
            <a:fillRect/>
          </a:stretch>
        </p:blipFill>
        <p:spPr>
          <a:xfrm>
            <a:off x="7506789" y="978105"/>
            <a:ext cx="4696525" cy="3445015"/>
          </a:xfrm>
          <a:prstGeom prst="rect">
            <a:avLst/>
          </a:prstGeom>
        </p:spPr>
      </p:pic>
      <p:pic>
        <p:nvPicPr>
          <p:cNvPr id="5" name="Picture 4"/>
          <p:cNvPicPr>
            <a:picLocks noChangeAspect="1"/>
          </p:cNvPicPr>
          <p:nvPr/>
        </p:nvPicPr>
        <p:blipFill>
          <a:blip r:embed="rId3"/>
          <a:stretch>
            <a:fillRect/>
          </a:stretch>
        </p:blipFill>
        <p:spPr>
          <a:xfrm>
            <a:off x="92298" y="3872262"/>
            <a:ext cx="4070399" cy="2985737"/>
          </a:xfrm>
          <a:prstGeom prst="rect">
            <a:avLst/>
          </a:prstGeom>
        </p:spPr>
      </p:pic>
      <p:pic>
        <p:nvPicPr>
          <p:cNvPr id="6" name="Picture 5"/>
          <p:cNvPicPr>
            <a:picLocks noChangeAspect="1"/>
          </p:cNvPicPr>
          <p:nvPr/>
        </p:nvPicPr>
        <p:blipFill>
          <a:blip r:embed="rId4"/>
          <a:stretch>
            <a:fillRect/>
          </a:stretch>
        </p:blipFill>
        <p:spPr>
          <a:xfrm>
            <a:off x="4237579" y="3958710"/>
            <a:ext cx="3952548" cy="2899290"/>
          </a:xfrm>
          <a:prstGeom prst="rect">
            <a:avLst/>
          </a:prstGeom>
        </p:spPr>
      </p:pic>
    </p:spTree>
    <p:extLst>
      <p:ext uri="{BB962C8B-B14F-4D97-AF65-F5344CB8AC3E}">
        <p14:creationId xmlns:p14="http://schemas.microsoft.com/office/powerpoint/2010/main" val="3861328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43840"/>
            <a:ext cx="9313817" cy="923109"/>
          </a:xfrm>
        </p:spPr>
        <p:txBody>
          <a:bodyPr>
            <a:normAutofit/>
          </a:bodyPr>
          <a:lstStyle/>
          <a:p>
            <a:pPr algn="ctr"/>
            <a:r>
              <a:rPr lang="en-IN" sz="3200" dirty="0" smtClean="0">
                <a:latin typeface="+mn-lt"/>
              </a:rPr>
              <a:t>Model Evaluation- K-Stats</a:t>
            </a:r>
            <a:endParaRPr lang="en-IN" sz="3200" dirty="0">
              <a:latin typeface="+mn-lt"/>
            </a:endParaRPr>
          </a:p>
        </p:txBody>
      </p:sp>
      <p:sp>
        <p:nvSpPr>
          <p:cNvPr id="3" name="Content Placeholder 2"/>
          <p:cNvSpPr>
            <a:spLocks noGrp="1"/>
          </p:cNvSpPr>
          <p:nvPr>
            <p:ph idx="1"/>
          </p:nvPr>
        </p:nvSpPr>
        <p:spPr>
          <a:xfrm>
            <a:off x="404949" y="1489166"/>
            <a:ext cx="11168742" cy="5207061"/>
          </a:xfrm>
        </p:spPr>
        <p:txBody>
          <a:bodyPr>
            <a:normAutofit/>
          </a:bodyPr>
          <a:lstStyle/>
          <a:p>
            <a:pPr marL="342900" indent="-342900">
              <a:buFont typeface="+mj-lt"/>
              <a:buAutoNum type="arabicPeriod"/>
            </a:pPr>
            <a:r>
              <a:rPr lang="en-IN" sz="1600" dirty="0" smtClean="0">
                <a:latin typeface="+mn-lt"/>
              </a:rPr>
              <a:t>Summary:</a:t>
            </a:r>
          </a:p>
          <a:p>
            <a:pPr marL="342900" indent="-342900">
              <a:buFont typeface="+mj-lt"/>
              <a:buAutoNum type="arabicPeriod"/>
            </a:pPr>
            <a:endParaRPr lang="en-IN" sz="1600" dirty="0">
              <a:latin typeface="+mn-lt"/>
            </a:endParaRPr>
          </a:p>
          <a:p>
            <a:pPr marL="342900" indent="-342900">
              <a:buFont typeface="+mj-lt"/>
              <a:buAutoNum type="arabicPeriod"/>
            </a:pPr>
            <a:endParaRPr lang="en-IN" sz="1600" dirty="0">
              <a:latin typeface="+mn-lt"/>
            </a:endParaRPr>
          </a:p>
        </p:txBody>
      </p:sp>
      <p:pic>
        <p:nvPicPr>
          <p:cNvPr id="4" name="Picture 3"/>
          <p:cNvPicPr>
            <a:picLocks noChangeAspect="1"/>
          </p:cNvPicPr>
          <p:nvPr/>
        </p:nvPicPr>
        <p:blipFill>
          <a:blip r:embed="rId2"/>
          <a:stretch>
            <a:fillRect/>
          </a:stretch>
        </p:blipFill>
        <p:spPr>
          <a:xfrm>
            <a:off x="779361" y="3807320"/>
            <a:ext cx="10324067" cy="2849906"/>
          </a:xfrm>
          <a:prstGeom prst="rect">
            <a:avLst/>
          </a:prstGeom>
        </p:spPr>
      </p:pic>
    </p:spTree>
    <p:extLst>
      <p:ext uri="{BB962C8B-B14F-4D97-AF65-F5344CB8AC3E}">
        <p14:creationId xmlns:p14="http://schemas.microsoft.com/office/powerpoint/2010/main" val="1466637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43840"/>
            <a:ext cx="9313817" cy="923109"/>
          </a:xfrm>
        </p:spPr>
        <p:txBody>
          <a:bodyPr>
            <a:normAutofit/>
          </a:bodyPr>
          <a:lstStyle/>
          <a:p>
            <a:pPr algn="ctr"/>
            <a:r>
              <a:rPr lang="en-IN" sz="3200" dirty="0" smtClean="0">
                <a:latin typeface="+mn-lt"/>
              </a:rPr>
              <a:t>Conclusions Recommendations</a:t>
            </a:r>
            <a:endParaRPr lang="en-IN" sz="3200" dirty="0">
              <a:latin typeface="+mn-lt"/>
            </a:endParaRPr>
          </a:p>
        </p:txBody>
      </p:sp>
      <p:sp>
        <p:nvSpPr>
          <p:cNvPr id="3" name="Content Placeholder 2"/>
          <p:cNvSpPr>
            <a:spLocks noGrp="1"/>
          </p:cNvSpPr>
          <p:nvPr>
            <p:ph idx="1"/>
          </p:nvPr>
        </p:nvSpPr>
        <p:spPr>
          <a:xfrm>
            <a:off x="404949" y="1489166"/>
            <a:ext cx="11168742" cy="5207061"/>
          </a:xfrm>
        </p:spPr>
        <p:txBody>
          <a:bodyPr>
            <a:normAutofit/>
          </a:bodyPr>
          <a:lstStyle/>
          <a:p>
            <a:pPr marL="0" indent="0">
              <a:buNone/>
            </a:pPr>
            <a:r>
              <a:rPr lang="en-IN" sz="2000" b="1" dirty="0" smtClean="0">
                <a:latin typeface="+mn-lt"/>
              </a:rPr>
              <a:t>Variables affecting Employee Attrition</a:t>
            </a:r>
          </a:p>
          <a:p>
            <a:pPr marL="342900" indent="-342900">
              <a:buFont typeface="+mj-lt"/>
              <a:buAutoNum type="arabicPeriod"/>
            </a:pPr>
            <a:endParaRPr lang="en-IN" sz="1600" dirty="0">
              <a:latin typeface="+mn-lt"/>
            </a:endParaRPr>
          </a:p>
        </p:txBody>
      </p:sp>
    </p:spTree>
    <p:extLst>
      <p:ext uri="{BB962C8B-B14F-4D97-AF65-F5344CB8AC3E}">
        <p14:creationId xmlns:p14="http://schemas.microsoft.com/office/powerpoint/2010/main" val="1539543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439946"/>
            <a:ext cx="11168742" cy="4759241"/>
          </a:xfrm>
        </p:spPr>
        <p:txBody>
          <a:bodyPr>
            <a:normAutofit fontScale="85000" lnSpcReduction="20000"/>
          </a:bodyPr>
          <a:lstStyle/>
          <a:p>
            <a:pPr marL="0" indent="0">
              <a:buNone/>
            </a:pPr>
            <a:r>
              <a:rPr lang="en-IE" sz="2000" b="1" u="sng" dirty="0" smtClean="0">
                <a:latin typeface="+mn-lt"/>
              </a:rPr>
              <a:t>Problem Statement:</a:t>
            </a:r>
          </a:p>
          <a:p>
            <a:r>
              <a:rPr lang="en-IE" sz="2000" dirty="0" smtClean="0">
                <a:latin typeface="+mn-lt"/>
              </a:rPr>
              <a:t>XYZ company employs around 4000 employees. </a:t>
            </a:r>
            <a:r>
              <a:rPr lang="en-US" sz="2100" dirty="0">
                <a:latin typeface="+mn-lt"/>
              </a:rPr>
              <a:t>However, every year, around 15% of its employees leave the company and need to be replaced with the talent pool available in the job market. The management believes that this level of attrition(employees leaving, either on their own or because they got fired) is bad for the </a:t>
            </a:r>
            <a:r>
              <a:rPr lang="en-US" sz="2100" dirty="0" smtClean="0">
                <a:latin typeface="+mn-lt"/>
              </a:rPr>
              <a:t>company</a:t>
            </a:r>
            <a:r>
              <a:rPr lang="en-US" dirty="0"/>
              <a:t> </a:t>
            </a:r>
            <a:r>
              <a:rPr lang="en-US" sz="2100" dirty="0">
                <a:latin typeface="+mn-lt"/>
              </a:rPr>
              <a:t>because of the following reasons -</a:t>
            </a:r>
          </a:p>
          <a:p>
            <a:pPr marL="914400" lvl="1" indent="-457200">
              <a:buFont typeface="+mj-lt"/>
              <a:buAutoNum type="arabicPeriod"/>
            </a:pPr>
            <a:r>
              <a:rPr lang="en-US" sz="2100" dirty="0">
                <a:latin typeface="+mn-lt"/>
              </a:rPr>
              <a:t>The former employees’ projects get delayed, which makes it difficult to meet timelines, resulting in a reputation loss among consumers and partners.</a:t>
            </a:r>
          </a:p>
          <a:p>
            <a:pPr marL="914400" lvl="1" indent="-457200">
              <a:buFont typeface="+mj-lt"/>
              <a:buAutoNum type="arabicPeriod"/>
            </a:pPr>
            <a:r>
              <a:rPr lang="en-US" sz="2100" dirty="0" smtClean="0">
                <a:latin typeface="+mn-lt"/>
              </a:rPr>
              <a:t>A </a:t>
            </a:r>
            <a:r>
              <a:rPr lang="en-US" sz="2100" dirty="0">
                <a:latin typeface="+mn-lt"/>
              </a:rPr>
              <a:t>sizeable department has to be maintained, for the purposes of recruiting new </a:t>
            </a:r>
            <a:r>
              <a:rPr lang="en-US" sz="2100" dirty="0" smtClean="0">
                <a:latin typeface="+mn-lt"/>
              </a:rPr>
              <a:t>talent.</a:t>
            </a:r>
          </a:p>
          <a:p>
            <a:pPr marL="914400" lvl="1" indent="-457200">
              <a:buFont typeface="+mj-lt"/>
              <a:buAutoNum type="arabicPeriod"/>
            </a:pPr>
            <a:r>
              <a:rPr lang="en-US" sz="2100" dirty="0" smtClean="0">
                <a:latin typeface="+mn-lt"/>
              </a:rPr>
              <a:t>More </a:t>
            </a:r>
            <a:r>
              <a:rPr lang="en-US" sz="2100" dirty="0">
                <a:latin typeface="+mn-lt"/>
              </a:rPr>
              <a:t>often than not, the new employees have to be trained for the job and/or given time to </a:t>
            </a:r>
            <a:r>
              <a:rPr lang="en-US" sz="2100" dirty="0" smtClean="0">
                <a:latin typeface="+mn-lt"/>
              </a:rPr>
              <a:t>acclimatize </a:t>
            </a:r>
            <a:r>
              <a:rPr lang="en-US" sz="2100" dirty="0">
                <a:latin typeface="+mn-lt"/>
              </a:rPr>
              <a:t>themselves to the </a:t>
            </a:r>
            <a:r>
              <a:rPr lang="en-US" sz="2100" dirty="0" smtClean="0">
                <a:latin typeface="+mn-lt"/>
              </a:rPr>
              <a:t>company</a:t>
            </a:r>
            <a:endParaRPr lang="en-IE" sz="2100" dirty="0">
              <a:latin typeface="+mn-lt"/>
            </a:endParaRPr>
          </a:p>
          <a:p>
            <a:pPr marL="0" indent="0">
              <a:buNone/>
            </a:pPr>
            <a:endParaRPr lang="en-IE" sz="2000" b="1" u="sng" dirty="0" smtClean="0">
              <a:latin typeface="+mn-lt"/>
            </a:endParaRPr>
          </a:p>
          <a:p>
            <a:pPr marL="0" indent="0">
              <a:buNone/>
            </a:pPr>
            <a:r>
              <a:rPr lang="en-IE" sz="2000" b="1" u="sng" dirty="0" smtClean="0">
                <a:latin typeface="+mn-lt"/>
              </a:rPr>
              <a:t>Objectives </a:t>
            </a:r>
            <a:r>
              <a:rPr lang="en-IE" sz="2000" b="1" u="sng" dirty="0">
                <a:latin typeface="+mn-lt"/>
              </a:rPr>
              <a:t>of the Analysis:</a:t>
            </a:r>
          </a:p>
          <a:p>
            <a:pPr lvl="0"/>
            <a:r>
              <a:rPr lang="en-US" sz="2000" dirty="0">
                <a:latin typeface="+mn-lt"/>
              </a:rPr>
              <a:t>M</a:t>
            </a:r>
            <a:r>
              <a:rPr lang="en-US" sz="2000" dirty="0" smtClean="0">
                <a:latin typeface="+mn-lt"/>
              </a:rPr>
              <a:t>odel </a:t>
            </a:r>
            <a:r>
              <a:rPr lang="en-US" sz="2000" dirty="0">
                <a:latin typeface="+mn-lt"/>
              </a:rPr>
              <a:t>the probability of attrition using a logistic regression</a:t>
            </a:r>
            <a:r>
              <a:rPr lang="en-US" sz="2000" dirty="0" smtClean="0">
                <a:latin typeface="+mn-lt"/>
              </a:rPr>
              <a:t>.</a:t>
            </a:r>
          </a:p>
          <a:p>
            <a:pPr lvl="0"/>
            <a:r>
              <a:rPr lang="en-US" sz="2000" dirty="0" smtClean="0">
                <a:latin typeface="+mn-lt"/>
              </a:rPr>
              <a:t>Identify changes they should make to their workplace, in order to get most of their employees to stay.</a:t>
            </a:r>
          </a:p>
          <a:p>
            <a:pPr lvl="0"/>
            <a:endParaRPr lang="en-IE" sz="2000" dirty="0" smtClean="0">
              <a:latin typeface="+mn-lt"/>
            </a:endParaRPr>
          </a:p>
          <a:p>
            <a:pPr marL="0" indent="0">
              <a:buFont typeface="Arial" panose="020B0604020202020204" pitchFamily="34" charset="0"/>
              <a:buNone/>
            </a:pPr>
            <a:r>
              <a:rPr lang="en-IE" sz="2000" b="1" u="sng" dirty="0" smtClean="0">
                <a:latin typeface="+mn-lt"/>
              </a:rPr>
              <a:t>Solution Approach:</a:t>
            </a:r>
          </a:p>
          <a:p>
            <a:pPr lvl="0"/>
            <a:r>
              <a:rPr lang="en-IE" sz="2000" dirty="0" smtClean="0">
                <a:latin typeface="+mn-lt"/>
              </a:rPr>
              <a:t>R is used for Data preparation, from raw data sources.</a:t>
            </a:r>
            <a:endParaRPr lang="en-IE" sz="2000" dirty="0">
              <a:latin typeface="+mn-lt"/>
            </a:endParaRPr>
          </a:p>
        </p:txBody>
      </p:sp>
      <p:sp>
        <p:nvSpPr>
          <p:cNvPr id="5" name="Title 1"/>
          <p:cNvSpPr>
            <a:spLocks noGrp="1"/>
          </p:cNvSpPr>
          <p:nvPr>
            <p:ph type="title"/>
          </p:nvPr>
        </p:nvSpPr>
        <p:spPr>
          <a:xfrm>
            <a:off x="1136469" y="583808"/>
            <a:ext cx="9313817" cy="856138"/>
          </a:xfrm>
        </p:spPr>
        <p:txBody>
          <a:bodyPr>
            <a:normAutofit/>
          </a:bodyPr>
          <a:lstStyle/>
          <a:p>
            <a:pPr algn="ctr"/>
            <a:r>
              <a:rPr lang="en-IN" sz="3200" dirty="0" smtClean="0">
                <a:latin typeface="+mn-lt"/>
              </a:rPr>
              <a:t>Abstract</a:t>
            </a:r>
            <a:endParaRPr lang="en-IN" sz="3200" dirty="0">
              <a:latin typeface="+mn-lt"/>
            </a:endParaRPr>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593670"/>
            <a:ext cx="11168742" cy="4605518"/>
          </a:xfrm>
        </p:spPr>
        <p:txBody>
          <a:bodyPr>
            <a:normAutofit/>
          </a:bodyPr>
          <a:lstStyle/>
          <a:p>
            <a:pPr marL="0" indent="0">
              <a:lnSpc>
                <a:spcPct val="100000"/>
              </a:lnSpc>
            </a:pPr>
            <a:r>
              <a:rPr lang="en-US" sz="2000" dirty="0" smtClean="0">
                <a:latin typeface="+mn-lt"/>
              </a:rPr>
              <a:t> Remove all the columns which have  'NA' or 0 values.</a:t>
            </a:r>
          </a:p>
          <a:p>
            <a:pPr marL="0" indent="0">
              <a:lnSpc>
                <a:spcPct val="100000"/>
              </a:lnSpc>
            </a:pPr>
            <a:r>
              <a:rPr lang="en-US" sz="2000" dirty="0" smtClean="0">
                <a:latin typeface="+mn-lt"/>
              </a:rPr>
              <a:t> Remove all the columns which have only 1 value throughout.</a:t>
            </a:r>
          </a:p>
          <a:p>
            <a:pPr marL="0" indent="0">
              <a:lnSpc>
                <a:spcPct val="100000"/>
              </a:lnSpc>
            </a:pPr>
            <a:r>
              <a:rPr lang="en-US" sz="2000" dirty="0" smtClean="0">
                <a:latin typeface="+mn-lt"/>
              </a:rPr>
              <a:t> Remove all the columns which are redundant for analysis.</a:t>
            </a:r>
          </a:p>
          <a:p>
            <a:pPr marL="0" indent="0">
              <a:lnSpc>
                <a:spcPct val="100000"/>
              </a:lnSpc>
            </a:pPr>
            <a:r>
              <a:rPr lang="en-US" sz="2000" dirty="0" smtClean="0">
                <a:latin typeface="+mn-lt"/>
              </a:rPr>
              <a:t> Calculate Daily Average hours spent in office from In and Out time sheets.</a:t>
            </a:r>
          </a:p>
          <a:p>
            <a:pPr marL="0" indent="0">
              <a:lnSpc>
                <a:spcPct val="100000"/>
              </a:lnSpc>
            </a:pPr>
            <a:r>
              <a:rPr lang="en-US" sz="2000" dirty="0">
                <a:latin typeface="+mn-lt"/>
              </a:rPr>
              <a:t> </a:t>
            </a:r>
            <a:r>
              <a:rPr lang="en-US" sz="2000" dirty="0" smtClean="0">
                <a:latin typeface="+mn-lt"/>
              </a:rPr>
              <a:t>Derive new columns for further analysis.</a:t>
            </a:r>
          </a:p>
          <a:p>
            <a:pPr marL="914400" lvl="1" indent="-457200">
              <a:lnSpc>
                <a:spcPct val="100000"/>
              </a:lnSpc>
              <a:buFont typeface="+mj-lt"/>
              <a:buAutoNum type="arabicPeriod"/>
            </a:pPr>
            <a:r>
              <a:rPr lang="en-US" sz="1600" dirty="0" smtClean="0">
                <a:latin typeface="+mn-lt"/>
              </a:rPr>
              <a:t>Employee Satisfaction: Sum of all employee survey data for each employee. As a continuous variable gives more scope for analysis</a:t>
            </a:r>
          </a:p>
          <a:p>
            <a:pPr marL="914400" lvl="1" indent="-457200">
              <a:lnSpc>
                <a:spcPct val="100000"/>
              </a:lnSpc>
              <a:buFont typeface="+mj-lt"/>
              <a:buAutoNum type="arabicPeriod"/>
            </a:pPr>
            <a:r>
              <a:rPr lang="en-US" sz="1600" dirty="0" smtClean="0">
                <a:latin typeface="+mn-lt"/>
              </a:rPr>
              <a:t>Manager Survey: Sum of all manager survey data.</a:t>
            </a:r>
          </a:p>
          <a:p>
            <a:pPr marL="914400" lvl="1" indent="-457200">
              <a:lnSpc>
                <a:spcPct val="100000"/>
              </a:lnSpc>
              <a:buFont typeface="+mj-lt"/>
              <a:buAutoNum type="arabicPeriod"/>
            </a:pPr>
            <a:r>
              <a:rPr lang="en-US" sz="1600" dirty="0" smtClean="0">
                <a:latin typeface="+mn-lt"/>
              </a:rPr>
              <a:t>Overtime (Yes/No) : If employee is spending more than the standard time of 8 </a:t>
            </a:r>
            <a:r>
              <a:rPr lang="en-US" sz="1600" dirty="0" err="1" smtClean="0">
                <a:latin typeface="+mn-lt"/>
              </a:rPr>
              <a:t>hrs</a:t>
            </a:r>
            <a:r>
              <a:rPr lang="en-US" sz="1600" dirty="0" smtClean="0">
                <a:latin typeface="+mn-lt"/>
              </a:rPr>
              <a:t> in office.</a:t>
            </a:r>
            <a:endParaRPr lang="en-IN" sz="1600" dirty="0">
              <a:latin typeface="+mn-lt"/>
            </a:endParaRPr>
          </a:p>
        </p:txBody>
      </p:sp>
      <p:sp>
        <p:nvSpPr>
          <p:cNvPr id="5" name="Title 1"/>
          <p:cNvSpPr>
            <a:spLocks noGrp="1"/>
          </p:cNvSpPr>
          <p:nvPr>
            <p:ph type="title"/>
          </p:nvPr>
        </p:nvSpPr>
        <p:spPr>
          <a:xfrm>
            <a:off x="1136469" y="304800"/>
            <a:ext cx="9313817" cy="957943"/>
          </a:xfrm>
        </p:spPr>
        <p:txBody>
          <a:bodyPr>
            <a:normAutofit/>
          </a:bodyPr>
          <a:lstStyle/>
          <a:p>
            <a:pPr algn="ctr"/>
            <a:r>
              <a:rPr lang="en-IN" sz="3200" dirty="0" smtClean="0">
                <a:latin typeface="+mn-lt"/>
              </a:rPr>
              <a:t>Data Cleaning Approach</a:t>
            </a:r>
            <a:endParaRPr lang="en-IN" sz="3200" dirty="0">
              <a:latin typeface="+mn-lt"/>
            </a:endParaRPr>
          </a:p>
        </p:txBody>
      </p:sp>
    </p:spTree>
    <p:extLst>
      <p:ext uri="{BB962C8B-B14F-4D97-AF65-F5344CB8AC3E}">
        <p14:creationId xmlns:p14="http://schemas.microsoft.com/office/powerpoint/2010/main" val="2945960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593670"/>
            <a:ext cx="11168742" cy="4605518"/>
          </a:xfrm>
        </p:spPr>
        <p:txBody>
          <a:bodyPr>
            <a:normAutofit/>
          </a:bodyPr>
          <a:lstStyle/>
          <a:p>
            <a:pPr marL="800100" lvl="1" indent="-342900">
              <a:lnSpc>
                <a:spcPct val="100000"/>
              </a:lnSpc>
              <a:buFont typeface="+mj-lt"/>
              <a:buAutoNum type="arabicPeriod"/>
            </a:pPr>
            <a:r>
              <a:rPr lang="en-US" sz="1600" dirty="0" smtClean="0">
                <a:latin typeface="+mn-lt"/>
              </a:rPr>
              <a:t>Data contains </a:t>
            </a:r>
            <a:r>
              <a:rPr lang="en-US" sz="1600" b="1" dirty="0" smtClean="0">
                <a:latin typeface="+mn-lt"/>
              </a:rPr>
              <a:t>4410</a:t>
            </a:r>
            <a:r>
              <a:rPr lang="en-US" sz="1600" dirty="0" smtClean="0">
                <a:latin typeface="+mn-lt"/>
              </a:rPr>
              <a:t> unique employee loan data.</a:t>
            </a:r>
          </a:p>
          <a:p>
            <a:pPr marL="800100" lvl="1" indent="-342900">
              <a:lnSpc>
                <a:spcPct val="100000"/>
              </a:lnSpc>
              <a:buFont typeface="+mj-lt"/>
              <a:buAutoNum type="arabicPeriod"/>
            </a:pPr>
            <a:r>
              <a:rPr lang="en-US" sz="1600" dirty="0" smtClean="0">
                <a:latin typeface="+mn-lt"/>
              </a:rPr>
              <a:t>Two Timesheets are provided for In and Out time of employee.</a:t>
            </a:r>
          </a:p>
          <a:p>
            <a:pPr marL="800100" lvl="1" indent="-342900">
              <a:lnSpc>
                <a:spcPct val="100000"/>
              </a:lnSpc>
              <a:buFont typeface="+mj-lt"/>
              <a:buAutoNum type="arabicPeriod"/>
            </a:pPr>
            <a:r>
              <a:rPr lang="en-US" sz="1600" dirty="0" smtClean="0">
                <a:latin typeface="+mn-lt"/>
              </a:rPr>
              <a:t>Employee survey data is provided.</a:t>
            </a:r>
          </a:p>
          <a:p>
            <a:pPr marL="800100" lvl="1" indent="-342900">
              <a:lnSpc>
                <a:spcPct val="100000"/>
              </a:lnSpc>
              <a:buFont typeface="+mj-lt"/>
              <a:buAutoNum type="arabicPeriod"/>
            </a:pPr>
            <a:r>
              <a:rPr lang="en-US" sz="1600" dirty="0" smtClean="0">
                <a:latin typeface="+mn-lt"/>
              </a:rPr>
              <a:t>Manager Survey data is provided.</a:t>
            </a:r>
          </a:p>
          <a:p>
            <a:pPr marL="800100" lvl="1" indent="-342900">
              <a:lnSpc>
                <a:spcPct val="100000"/>
              </a:lnSpc>
              <a:buFont typeface="+mj-lt"/>
              <a:buAutoNum type="arabicPeriod"/>
            </a:pPr>
            <a:r>
              <a:rPr lang="en-US" sz="1600" dirty="0" smtClean="0">
                <a:latin typeface="+mn-lt"/>
              </a:rPr>
              <a:t>The employee data is quite unbalanced for modeling with only </a:t>
            </a:r>
            <a:r>
              <a:rPr lang="en-US" sz="1600" b="1" dirty="0" smtClean="0">
                <a:latin typeface="+mn-lt"/>
              </a:rPr>
              <a:t>16%</a:t>
            </a:r>
            <a:r>
              <a:rPr lang="en-US" sz="1600" dirty="0" smtClean="0">
                <a:latin typeface="+mn-lt"/>
              </a:rPr>
              <a:t> employees leaving.</a:t>
            </a:r>
          </a:p>
          <a:p>
            <a:pPr marL="800100" lvl="1" indent="-342900">
              <a:lnSpc>
                <a:spcPct val="100000"/>
              </a:lnSpc>
              <a:buFont typeface="+mj-lt"/>
              <a:buAutoNum type="arabicPeriod"/>
            </a:pPr>
            <a:endParaRPr lang="en-US" sz="1600" dirty="0" smtClean="0">
              <a:latin typeface="+mn-lt"/>
            </a:endParaRPr>
          </a:p>
          <a:p>
            <a:pPr marL="457200" lvl="1" indent="0">
              <a:lnSpc>
                <a:spcPct val="100000"/>
              </a:lnSpc>
              <a:buNone/>
            </a:pPr>
            <a:endParaRPr lang="en-US" sz="1600" dirty="0" smtClean="0">
              <a:latin typeface="+mn-lt"/>
            </a:endParaRPr>
          </a:p>
          <a:p>
            <a:pPr marL="457200" lvl="1" indent="0">
              <a:lnSpc>
                <a:spcPct val="100000"/>
              </a:lnSpc>
              <a:buNone/>
            </a:pPr>
            <a:endParaRPr lang="en-US" sz="1600" dirty="0">
              <a:latin typeface="+mn-lt"/>
            </a:endParaRPr>
          </a:p>
          <a:p>
            <a:pPr marL="457200" lvl="1" indent="0">
              <a:lnSpc>
                <a:spcPct val="100000"/>
              </a:lnSpc>
              <a:buNone/>
            </a:pPr>
            <a:endParaRPr lang="en-US" sz="1600" dirty="0" smtClean="0">
              <a:latin typeface="+mn-lt"/>
            </a:endParaRPr>
          </a:p>
          <a:p>
            <a:pPr marL="457200" lvl="1" indent="0">
              <a:lnSpc>
                <a:spcPct val="100000"/>
              </a:lnSpc>
              <a:buNone/>
            </a:pPr>
            <a:r>
              <a:rPr lang="en-US" sz="1600" b="1" dirty="0" smtClean="0">
                <a:latin typeface="+mn-lt"/>
              </a:rPr>
              <a:t>NOTE : After complete univariate and bivariate analysis following slides showcase the highlights. Rest of the plots and analysis summary can be looked up in R file.</a:t>
            </a:r>
          </a:p>
        </p:txBody>
      </p:sp>
      <p:sp>
        <p:nvSpPr>
          <p:cNvPr id="5" name="Title 1"/>
          <p:cNvSpPr>
            <a:spLocks noGrp="1"/>
          </p:cNvSpPr>
          <p:nvPr>
            <p:ph type="title"/>
          </p:nvPr>
        </p:nvSpPr>
        <p:spPr>
          <a:xfrm>
            <a:off x="1136469" y="304800"/>
            <a:ext cx="9313817" cy="801189"/>
          </a:xfrm>
        </p:spPr>
        <p:txBody>
          <a:bodyPr>
            <a:normAutofit/>
          </a:bodyPr>
          <a:lstStyle/>
          <a:p>
            <a:pPr algn="ctr"/>
            <a:r>
              <a:rPr lang="en-IN" sz="3200" dirty="0" smtClean="0">
                <a:latin typeface="+mn-lt"/>
              </a:rPr>
              <a:t>Data Description</a:t>
            </a:r>
            <a:endParaRPr lang="en-IN" sz="3200" dirty="0">
              <a:latin typeface="+mn-lt"/>
            </a:endParaRPr>
          </a:p>
        </p:txBody>
      </p:sp>
    </p:spTree>
    <p:extLst>
      <p:ext uri="{BB962C8B-B14F-4D97-AF65-F5344CB8AC3E}">
        <p14:creationId xmlns:p14="http://schemas.microsoft.com/office/powerpoint/2010/main" val="4263043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65464"/>
            <a:ext cx="9313817" cy="696685"/>
          </a:xfrm>
        </p:spPr>
        <p:txBody>
          <a:bodyPr>
            <a:normAutofit/>
          </a:bodyPr>
          <a:lstStyle/>
          <a:p>
            <a:pPr algn="ctr"/>
            <a:r>
              <a:rPr lang="en-IN" sz="3200" dirty="0" smtClean="0">
                <a:latin typeface="+mn-lt"/>
              </a:rPr>
              <a:t>Univariate Analysis – Exhibit 1</a:t>
            </a:r>
            <a:endParaRPr lang="en-IN" sz="3200" dirty="0">
              <a:latin typeface="+mn-lt"/>
            </a:endParaRPr>
          </a:p>
        </p:txBody>
      </p:sp>
      <p:sp>
        <p:nvSpPr>
          <p:cNvPr id="3" name="Content Placeholder 2"/>
          <p:cNvSpPr>
            <a:spLocks noGrp="1"/>
          </p:cNvSpPr>
          <p:nvPr>
            <p:ph idx="1"/>
          </p:nvPr>
        </p:nvSpPr>
        <p:spPr>
          <a:xfrm>
            <a:off x="404949" y="1471750"/>
            <a:ext cx="5490754" cy="4727438"/>
          </a:xfrm>
        </p:spPr>
        <p:txBody>
          <a:bodyPr>
            <a:normAutofit/>
          </a:bodyPr>
          <a:lstStyle/>
          <a:p>
            <a:pPr lvl="1"/>
            <a:r>
              <a:rPr lang="en-IN" sz="1600" dirty="0" smtClean="0">
                <a:latin typeface="+mn-lt"/>
              </a:rPr>
              <a:t>Business Travel: Employee who have to travel frequently have a high rate of attrition.</a:t>
            </a:r>
          </a:p>
          <a:p>
            <a:pPr lvl="1"/>
            <a:endParaRPr lang="en-IN" sz="1600" dirty="0" smtClean="0">
              <a:latin typeface="+mn-lt"/>
            </a:endParaRPr>
          </a:p>
          <a:p>
            <a:pPr lvl="1"/>
            <a:endParaRPr lang="en-IN" sz="1600" dirty="0">
              <a:latin typeface="+mn-lt"/>
            </a:endParaRPr>
          </a:p>
          <a:p>
            <a:pPr lvl="1"/>
            <a:endParaRPr lang="en-IN" sz="1600" dirty="0" smtClean="0">
              <a:latin typeface="+mn-lt"/>
            </a:endParaRPr>
          </a:p>
          <a:p>
            <a:pPr lvl="1"/>
            <a:endParaRPr lang="en-IN" sz="1600" dirty="0">
              <a:latin typeface="+mn-lt"/>
            </a:endParaRPr>
          </a:p>
          <a:p>
            <a:pPr lvl="1"/>
            <a:endParaRPr lang="en-IN" sz="1600" dirty="0" smtClean="0">
              <a:latin typeface="+mn-lt"/>
            </a:endParaRPr>
          </a:p>
          <a:p>
            <a:pPr lvl="1"/>
            <a:endParaRPr lang="en-IN" sz="1600" dirty="0">
              <a:latin typeface="+mn-lt"/>
            </a:endParaRPr>
          </a:p>
          <a:p>
            <a:pPr lvl="1"/>
            <a:endParaRPr lang="en-IN" sz="1600" dirty="0" smtClean="0">
              <a:latin typeface="+mn-lt"/>
            </a:endParaRPr>
          </a:p>
          <a:p>
            <a:pPr lvl="1"/>
            <a:endParaRPr lang="en-IN" sz="1600" dirty="0">
              <a:latin typeface="+mn-lt"/>
            </a:endParaRPr>
          </a:p>
          <a:p>
            <a:pPr lvl="1"/>
            <a:r>
              <a:rPr lang="en-IN" sz="1600" dirty="0" smtClean="0">
                <a:latin typeface="+mn-lt"/>
              </a:rPr>
              <a:t>Employees spending more than standard hours in office </a:t>
            </a:r>
            <a:r>
              <a:rPr lang="en-IN" sz="1600" dirty="0" err="1" smtClean="0">
                <a:latin typeface="+mn-lt"/>
              </a:rPr>
              <a:t>i.e</a:t>
            </a:r>
            <a:r>
              <a:rPr lang="en-IN" sz="1600" dirty="0" smtClean="0">
                <a:latin typeface="+mn-lt"/>
              </a:rPr>
              <a:t> overtime have a higher tendency to leave.</a:t>
            </a:r>
            <a:endParaRPr lang="en-IN" sz="1600" dirty="0">
              <a:latin typeface="+mn-lt"/>
            </a:endParaRPr>
          </a:p>
        </p:txBody>
      </p:sp>
      <p:pic>
        <p:nvPicPr>
          <p:cNvPr id="4" name="Picture 3"/>
          <p:cNvPicPr>
            <a:picLocks noChangeAspect="1"/>
          </p:cNvPicPr>
          <p:nvPr/>
        </p:nvPicPr>
        <p:blipFill>
          <a:blip r:embed="rId2"/>
          <a:stretch>
            <a:fillRect/>
          </a:stretch>
        </p:blipFill>
        <p:spPr>
          <a:xfrm>
            <a:off x="7498342" y="1065440"/>
            <a:ext cx="4301776" cy="2696663"/>
          </a:xfrm>
          <a:prstGeom prst="rect">
            <a:avLst/>
          </a:prstGeom>
        </p:spPr>
      </p:pic>
      <p:pic>
        <p:nvPicPr>
          <p:cNvPr id="7" name="Picture 6"/>
          <p:cNvPicPr>
            <a:picLocks noChangeAspect="1"/>
          </p:cNvPicPr>
          <p:nvPr/>
        </p:nvPicPr>
        <p:blipFill>
          <a:blip r:embed="rId3"/>
          <a:stretch>
            <a:fillRect/>
          </a:stretch>
        </p:blipFill>
        <p:spPr>
          <a:xfrm>
            <a:off x="7323909" y="3762102"/>
            <a:ext cx="4868091" cy="3095897"/>
          </a:xfrm>
          <a:prstGeom prst="rect">
            <a:avLst/>
          </a:prstGeom>
        </p:spPr>
      </p:pic>
    </p:spTree>
    <p:extLst>
      <p:ext uri="{BB962C8B-B14F-4D97-AF65-F5344CB8AC3E}">
        <p14:creationId xmlns:p14="http://schemas.microsoft.com/office/powerpoint/2010/main" val="683094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65464"/>
            <a:ext cx="9313817" cy="696685"/>
          </a:xfrm>
        </p:spPr>
        <p:txBody>
          <a:bodyPr>
            <a:normAutofit/>
          </a:bodyPr>
          <a:lstStyle/>
          <a:p>
            <a:pPr algn="ctr"/>
            <a:r>
              <a:rPr lang="en-IN" sz="3200" dirty="0" smtClean="0">
                <a:latin typeface="+mn-lt"/>
              </a:rPr>
              <a:t>Univariate Analysis – Exhibit 2</a:t>
            </a:r>
            <a:endParaRPr lang="en-IN" sz="3200" dirty="0">
              <a:latin typeface="+mn-lt"/>
            </a:endParaRPr>
          </a:p>
        </p:txBody>
      </p:sp>
      <p:sp>
        <p:nvSpPr>
          <p:cNvPr id="3" name="Content Placeholder 2"/>
          <p:cNvSpPr>
            <a:spLocks noGrp="1"/>
          </p:cNvSpPr>
          <p:nvPr>
            <p:ph idx="1"/>
          </p:nvPr>
        </p:nvSpPr>
        <p:spPr>
          <a:xfrm>
            <a:off x="404948" y="1158240"/>
            <a:ext cx="10411097" cy="836023"/>
          </a:xfrm>
        </p:spPr>
        <p:txBody>
          <a:bodyPr>
            <a:normAutofit/>
          </a:bodyPr>
          <a:lstStyle/>
          <a:p>
            <a:pPr lvl="1"/>
            <a:endParaRPr lang="en-IN" sz="1600" dirty="0" smtClean="0">
              <a:latin typeface="+mn-lt"/>
            </a:endParaRPr>
          </a:p>
          <a:p>
            <a:pPr marL="457200" lvl="1" indent="0">
              <a:buNone/>
            </a:pPr>
            <a:r>
              <a:rPr lang="en-IN" sz="1600" dirty="0" smtClean="0">
                <a:latin typeface="+mn-lt"/>
              </a:rPr>
              <a:t>Across all categories of Employee survey, employees responding poorly to survey have a higher attrition rate.</a:t>
            </a:r>
          </a:p>
        </p:txBody>
      </p:sp>
      <p:pic>
        <p:nvPicPr>
          <p:cNvPr id="8" name="Picture 7"/>
          <p:cNvPicPr>
            <a:picLocks noChangeAspect="1"/>
          </p:cNvPicPr>
          <p:nvPr/>
        </p:nvPicPr>
        <p:blipFill>
          <a:blip r:embed="rId2"/>
          <a:stretch>
            <a:fillRect/>
          </a:stretch>
        </p:blipFill>
        <p:spPr>
          <a:xfrm>
            <a:off x="130628" y="2516778"/>
            <a:ext cx="4772297" cy="3749040"/>
          </a:xfrm>
          <a:prstGeom prst="rect">
            <a:avLst/>
          </a:prstGeom>
        </p:spPr>
      </p:pic>
      <p:pic>
        <p:nvPicPr>
          <p:cNvPr id="9" name="Picture 8"/>
          <p:cNvPicPr>
            <a:picLocks noChangeAspect="1"/>
          </p:cNvPicPr>
          <p:nvPr/>
        </p:nvPicPr>
        <p:blipFill>
          <a:blip r:embed="rId3"/>
          <a:stretch>
            <a:fillRect/>
          </a:stretch>
        </p:blipFill>
        <p:spPr>
          <a:xfrm>
            <a:off x="4202744" y="2414282"/>
            <a:ext cx="4654386" cy="3901778"/>
          </a:xfrm>
          <a:prstGeom prst="rect">
            <a:avLst/>
          </a:prstGeom>
        </p:spPr>
      </p:pic>
      <p:pic>
        <p:nvPicPr>
          <p:cNvPr id="10" name="Picture 9"/>
          <p:cNvPicPr>
            <a:picLocks noChangeAspect="1"/>
          </p:cNvPicPr>
          <p:nvPr/>
        </p:nvPicPr>
        <p:blipFill>
          <a:blip r:embed="rId4"/>
          <a:stretch>
            <a:fillRect/>
          </a:stretch>
        </p:blipFill>
        <p:spPr>
          <a:xfrm>
            <a:off x="8156435" y="2414282"/>
            <a:ext cx="4035566" cy="3901778"/>
          </a:xfrm>
          <a:prstGeom prst="rect">
            <a:avLst/>
          </a:prstGeom>
        </p:spPr>
      </p:pic>
    </p:spTree>
    <p:extLst>
      <p:ext uri="{BB962C8B-B14F-4D97-AF65-F5344CB8AC3E}">
        <p14:creationId xmlns:p14="http://schemas.microsoft.com/office/powerpoint/2010/main" val="3921608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65464"/>
            <a:ext cx="9313817" cy="696685"/>
          </a:xfrm>
        </p:spPr>
        <p:txBody>
          <a:bodyPr>
            <a:normAutofit/>
          </a:bodyPr>
          <a:lstStyle/>
          <a:p>
            <a:pPr algn="ctr"/>
            <a:r>
              <a:rPr lang="en-IN" sz="3200" dirty="0" smtClean="0">
                <a:latin typeface="+mn-lt"/>
              </a:rPr>
              <a:t>Univariate </a:t>
            </a:r>
            <a:r>
              <a:rPr lang="en-IN" sz="3200" dirty="0"/>
              <a:t>Analysis – Exhibit </a:t>
            </a:r>
            <a:r>
              <a:rPr lang="en-IN" sz="3200" dirty="0" smtClean="0"/>
              <a:t>3</a:t>
            </a:r>
            <a:endParaRPr lang="en-IN" sz="3200" dirty="0">
              <a:latin typeface="+mn-lt"/>
            </a:endParaRPr>
          </a:p>
        </p:txBody>
      </p:sp>
      <p:sp>
        <p:nvSpPr>
          <p:cNvPr id="3" name="Content Placeholder 2"/>
          <p:cNvSpPr>
            <a:spLocks noGrp="1"/>
          </p:cNvSpPr>
          <p:nvPr>
            <p:ph idx="1"/>
          </p:nvPr>
        </p:nvSpPr>
        <p:spPr>
          <a:xfrm>
            <a:off x="404949" y="1471750"/>
            <a:ext cx="5490754" cy="896981"/>
          </a:xfrm>
        </p:spPr>
        <p:txBody>
          <a:bodyPr>
            <a:normAutofit/>
          </a:bodyPr>
          <a:lstStyle/>
          <a:p>
            <a:pPr lvl="1"/>
            <a:r>
              <a:rPr lang="en-IN" sz="1600" dirty="0" smtClean="0">
                <a:latin typeface="+mn-lt"/>
              </a:rPr>
              <a:t>Employees who are single have a much higher attrition rate as compared to marriage and divorced</a:t>
            </a:r>
            <a:r>
              <a:rPr lang="en-IN" sz="1600" dirty="0">
                <a:latin typeface="+mn-lt"/>
              </a:rPr>
              <a:t>.</a:t>
            </a:r>
            <a:endParaRPr lang="en-IN" sz="1600" dirty="0" smtClean="0">
              <a:latin typeface="+mn-lt"/>
            </a:endParaRPr>
          </a:p>
        </p:txBody>
      </p:sp>
      <p:pic>
        <p:nvPicPr>
          <p:cNvPr id="5" name="Picture 4"/>
          <p:cNvPicPr>
            <a:picLocks noChangeAspect="1"/>
          </p:cNvPicPr>
          <p:nvPr/>
        </p:nvPicPr>
        <p:blipFill>
          <a:blip r:embed="rId2"/>
          <a:stretch>
            <a:fillRect/>
          </a:stretch>
        </p:blipFill>
        <p:spPr>
          <a:xfrm>
            <a:off x="6779162" y="862149"/>
            <a:ext cx="4541981" cy="3187337"/>
          </a:xfrm>
          <a:prstGeom prst="rect">
            <a:avLst/>
          </a:prstGeom>
        </p:spPr>
      </p:pic>
      <p:pic>
        <p:nvPicPr>
          <p:cNvPr id="9" name="Picture 8"/>
          <p:cNvPicPr>
            <a:picLocks noChangeAspect="1"/>
          </p:cNvPicPr>
          <p:nvPr/>
        </p:nvPicPr>
        <p:blipFill>
          <a:blip r:embed="rId3"/>
          <a:stretch>
            <a:fillRect/>
          </a:stretch>
        </p:blipFill>
        <p:spPr>
          <a:xfrm>
            <a:off x="404949" y="3004457"/>
            <a:ext cx="5932483" cy="3804332"/>
          </a:xfrm>
          <a:prstGeom prst="rect">
            <a:avLst/>
          </a:prstGeom>
        </p:spPr>
      </p:pic>
      <p:sp>
        <p:nvSpPr>
          <p:cNvPr id="10" name="Right Arrow 9"/>
          <p:cNvSpPr/>
          <p:nvPr/>
        </p:nvSpPr>
        <p:spPr>
          <a:xfrm>
            <a:off x="5848229" y="144867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6337432" y="48783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15839" y="4712873"/>
            <a:ext cx="4066263" cy="584775"/>
          </a:xfrm>
          <a:prstGeom prst="rect">
            <a:avLst/>
          </a:prstGeom>
        </p:spPr>
        <p:txBody>
          <a:bodyPr wrap="square">
            <a:spAutoFit/>
          </a:bodyPr>
          <a:lstStyle/>
          <a:p>
            <a:pPr lvl="1"/>
            <a:r>
              <a:rPr lang="en-IN" sz="1600" dirty="0" smtClean="0"/>
              <a:t>Job Role research director shows a little higher attrition rate.</a:t>
            </a:r>
            <a:endParaRPr lang="en-IN" sz="1600" dirty="0"/>
          </a:p>
        </p:txBody>
      </p:sp>
    </p:spTree>
    <p:extLst>
      <p:ext uri="{BB962C8B-B14F-4D97-AF65-F5344CB8AC3E}">
        <p14:creationId xmlns:p14="http://schemas.microsoft.com/office/powerpoint/2010/main" val="8863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65464"/>
            <a:ext cx="9313817" cy="696685"/>
          </a:xfrm>
        </p:spPr>
        <p:txBody>
          <a:bodyPr>
            <a:normAutofit/>
          </a:bodyPr>
          <a:lstStyle/>
          <a:p>
            <a:pPr algn="ctr"/>
            <a:r>
              <a:rPr lang="en-IN" sz="3200" dirty="0" smtClean="0">
                <a:latin typeface="+mn-lt"/>
              </a:rPr>
              <a:t>Univariate Analysis – (Continuous)</a:t>
            </a:r>
            <a:endParaRPr lang="en-IN" sz="3200" dirty="0">
              <a:latin typeface="+mn-lt"/>
            </a:endParaRPr>
          </a:p>
        </p:txBody>
      </p:sp>
      <p:sp>
        <p:nvSpPr>
          <p:cNvPr id="3" name="Content Placeholder 2"/>
          <p:cNvSpPr>
            <a:spLocks noGrp="1"/>
          </p:cNvSpPr>
          <p:nvPr>
            <p:ph idx="1"/>
          </p:nvPr>
        </p:nvSpPr>
        <p:spPr>
          <a:xfrm>
            <a:off x="404949" y="1210492"/>
            <a:ext cx="5490754" cy="4988696"/>
          </a:xfrm>
        </p:spPr>
        <p:txBody>
          <a:bodyPr>
            <a:normAutofit/>
          </a:bodyPr>
          <a:lstStyle/>
          <a:p>
            <a:pPr lvl="1"/>
            <a:endParaRPr lang="en-IN" sz="1600" dirty="0" smtClean="0">
              <a:latin typeface="+mn-lt"/>
            </a:endParaRPr>
          </a:p>
          <a:p>
            <a:pPr lvl="1"/>
            <a:endParaRPr lang="en-IN" sz="1600" dirty="0">
              <a:latin typeface="+mn-lt"/>
            </a:endParaRPr>
          </a:p>
          <a:p>
            <a:pPr lvl="1"/>
            <a:r>
              <a:rPr lang="en-IN" sz="1600" dirty="0" smtClean="0">
                <a:latin typeface="+mn-lt"/>
              </a:rPr>
              <a:t>Age: Employees leaving the org definitely show a much lower median of Age.</a:t>
            </a:r>
          </a:p>
          <a:p>
            <a:pPr lvl="1"/>
            <a:endParaRPr lang="en-IN" sz="1600" dirty="0" smtClean="0">
              <a:latin typeface="+mn-lt"/>
            </a:endParaRPr>
          </a:p>
          <a:p>
            <a:pPr lvl="1"/>
            <a:r>
              <a:rPr lang="en-IN" sz="1600" dirty="0" smtClean="0">
                <a:latin typeface="+mn-lt"/>
              </a:rPr>
              <a:t>Fresher's and employees with less experience clearly have a higher tendency to leave.</a:t>
            </a:r>
          </a:p>
          <a:p>
            <a:pPr lvl="1"/>
            <a:endParaRPr lang="en-IN" sz="1600" dirty="0">
              <a:latin typeface="+mn-lt"/>
            </a:endParaRPr>
          </a:p>
          <a:p>
            <a:pPr marL="457200" lvl="1" indent="0">
              <a:buNone/>
            </a:pPr>
            <a:endParaRPr lang="en-IN" sz="1600" dirty="0" smtClean="0">
              <a:latin typeface="+mn-lt"/>
            </a:endParaRPr>
          </a:p>
        </p:txBody>
      </p:sp>
      <p:pic>
        <p:nvPicPr>
          <p:cNvPr id="4" name="Picture 3"/>
          <p:cNvPicPr>
            <a:picLocks noChangeAspect="1"/>
          </p:cNvPicPr>
          <p:nvPr/>
        </p:nvPicPr>
        <p:blipFill>
          <a:blip r:embed="rId2"/>
          <a:stretch>
            <a:fillRect/>
          </a:stretch>
        </p:blipFill>
        <p:spPr>
          <a:xfrm>
            <a:off x="7282409" y="862149"/>
            <a:ext cx="4609447" cy="3283131"/>
          </a:xfrm>
          <a:prstGeom prst="rect">
            <a:avLst/>
          </a:prstGeom>
        </p:spPr>
      </p:pic>
      <p:pic>
        <p:nvPicPr>
          <p:cNvPr id="7" name="Picture 6"/>
          <p:cNvPicPr>
            <a:picLocks noChangeAspect="1"/>
          </p:cNvPicPr>
          <p:nvPr/>
        </p:nvPicPr>
        <p:blipFill>
          <a:blip r:embed="rId3"/>
          <a:stretch>
            <a:fillRect/>
          </a:stretch>
        </p:blipFill>
        <p:spPr>
          <a:xfrm>
            <a:off x="0" y="3675016"/>
            <a:ext cx="4197531" cy="3212543"/>
          </a:xfrm>
          <a:prstGeom prst="rect">
            <a:avLst/>
          </a:prstGeom>
        </p:spPr>
      </p:pic>
      <p:pic>
        <p:nvPicPr>
          <p:cNvPr id="8" name="Picture 7"/>
          <p:cNvPicPr>
            <a:picLocks noChangeAspect="1"/>
          </p:cNvPicPr>
          <p:nvPr/>
        </p:nvPicPr>
        <p:blipFill>
          <a:blip r:embed="rId4"/>
          <a:stretch>
            <a:fillRect/>
          </a:stretch>
        </p:blipFill>
        <p:spPr>
          <a:xfrm>
            <a:off x="3389350" y="3665220"/>
            <a:ext cx="4108729" cy="3231048"/>
          </a:xfrm>
          <a:prstGeom prst="rect">
            <a:avLst/>
          </a:prstGeom>
        </p:spPr>
      </p:pic>
    </p:spTree>
    <p:extLst>
      <p:ext uri="{BB962C8B-B14F-4D97-AF65-F5344CB8AC3E}">
        <p14:creationId xmlns:p14="http://schemas.microsoft.com/office/powerpoint/2010/main" val="2418732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65464"/>
            <a:ext cx="9313817" cy="696685"/>
          </a:xfrm>
        </p:spPr>
        <p:txBody>
          <a:bodyPr>
            <a:normAutofit/>
          </a:bodyPr>
          <a:lstStyle/>
          <a:p>
            <a:pPr algn="ctr"/>
            <a:r>
              <a:rPr lang="en-IN" sz="3200" dirty="0" smtClean="0">
                <a:latin typeface="+mn-lt"/>
              </a:rPr>
              <a:t>Univariate Analysis - </a:t>
            </a:r>
            <a:r>
              <a:rPr lang="en-IN" sz="3200" dirty="0"/>
              <a:t>(</a:t>
            </a:r>
            <a:r>
              <a:rPr lang="en-IN" sz="3200" dirty="0" smtClean="0"/>
              <a:t>Continuous)</a:t>
            </a:r>
            <a:endParaRPr lang="en-IN" sz="3200" dirty="0">
              <a:latin typeface="+mn-lt"/>
            </a:endParaRPr>
          </a:p>
        </p:txBody>
      </p:sp>
      <p:sp>
        <p:nvSpPr>
          <p:cNvPr id="3" name="Content Placeholder 2"/>
          <p:cNvSpPr>
            <a:spLocks noGrp="1"/>
          </p:cNvSpPr>
          <p:nvPr>
            <p:ph idx="1"/>
          </p:nvPr>
        </p:nvSpPr>
        <p:spPr>
          <a:xfrm>
            <a:off x="404949" y="1210492"/>
            <a:ext cx="5490754" cy="4988696"/>
          </a:xfrm>
        </p:spPr>
        <p:txBody>
          <a:bodyPr>
            <a:normAutofit/>
          </a:bodyPr>
          <a:lstStyle/>
          <a:p>
            <a:pPr lvl="1"/>
            <a:endParaRPr lang="en-IN" sz="1600" dirty="0" smtClean="0">
              <a:latin typeface="+mn-lt"/>
            </a:endParaRPr>
          </a:p>
          <a:p>
            <a:pPr lvl="1"/>
            <a:endParaRPr lang="en-IN" sz="1600" dirty="0">
              <a:latin typeface="+mn-lt"/>
            </a:endParaRPr>
          </a:p>
          <a:p>
            <a:pPr lvl="1"/>
            <a:r>
              <a:rPr lang="en-IN" sz="1600" dirty="0" smtClean="0">
                <a:latin typeface="+mn-lt"/>
              </a:rPr>
              <a:t>Employees under the same manager for longer time tend to stay more in the company.</a:t>
            </a:r>
          </a:p>
          <a:p>
            <a:pPr lvl="1"/>
            <a:endParaRPr lang="en-IN" sz="1600" dirty="0" smtClean="0">
              <a:latin typeface="+mn-lt"/>
            </a:endParaRPr>
          </a:p>
          <a:p>
            <a:pPr marL="457200" lvl="1" indent="0">
              <a:buNone/>
            </a:pPr>
            <a:endParaRPr lang="en-IN" sz="1600" dirty="0">
              <a:latin typeface="+mn-lt"/>
            </a:endParaRPr>
          </a:p>
          <a:p>
            <a:pPr marL="457200" lvl="1" indent="0">
              <a:buNone/>
            </a:pPr>
            <a:endParaRPr lang="en-IN" sz="1600" dirty="0" smtClean="0">
              <a:latin typeface="+mn-lt"/>
            </a:endParaRPr>
          </a:p>
        </p:txBody>
      </p:sp>
      <p:sp>
        <p:nvSpPr>
          <p:cNvPr id="5" name="Right Arrow 4"/>
          <p:cNvSpPr/>
          <p:nvPr/>
        </p:nvSpPr>
        <p:spPr>
          <a:xfrm>
            <a:off x="5322244" y="239420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5651863" y="5169208"/>
            <a:ext cx="94172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6940731" y="822874"/>
            <a:ext cx="5077097" cy="3823229"/>
          </a:xfrm>
          <a:prstGeom prst="rect">
            <a:avLst/>
          </a:prstGeom>
        </p:spPr>
      </p:pic>
      <p:pic>
        <p:nvPicPr>
          <p:cNvPr id="10" name="Picture 9"/>
          <p:cNvPicPr>
            <a:picLocks noChangeAspect="1"/>
          </p:cNvPicPr>
          <p:nvPr/>
        </p:nvPicPr>
        <p:blipFill>
          <a:blip r:embed="rId3"/>
          <a:stretch>
            <a:fillRect/>
          </a:stretch>
        </p:blipFill>
        <p:spPr>
          <a:xfrm>
            <a:off x="90122" y="3152503"/>
            <a:ext cx="4769262" cy="3628116"/>
          </a:xfrm>
          <a:prstGeom prst="rect">
            <a:avLst/>
          </a:prstGeom>
        </p:spPr>
      </p:pic>
      <p:sp>
        <p:nvSpPr>
          <p:cNvPr id="4" name="Rectangle 3"/>
          <p:cNvSpPr/>
          <p:nvPr/>
        </p:nvSpPr>
        <p:spPr>
          <a:xfrm>
            <a:off x="7386193" y="5050975"/>
            <a:ext cx="4265876" cy="830997"/>
          </a:xfrm>
          <a:prstGeom prst="rect">
            <a:avLst/>
          </a:prstGeom>
        </p:spPr>
        <p:txBody>
          <a:bodyPr wrap="square">
            <a:spAutoFit/>
          </a:bodyPr>
          <a:lstStyle/>
          <a:p>
            <a:pPr lvl="1"/>
            <a:r>
              <a:rPr lang="en-IN" sz="1600" dirty="0" smtClean="0"/>
              <a:t>Employees leaving the company spend lesser time in the org as compared to ones that are not leaving.</a:t>
            </a:r>
            <a:endParaRPr lang="en-IN" sz="1600" dirty="0"/>
          </a:p>
        </p:txBody>
      </p:sp>
    </p:spTree>
    <p:extLst>
      <p:ext uri="{BB962C8B-B14F-4D97-AF65-F5344CB8AC3E}">
        <p14:creationId xmlns:p14="http://schemas.microsoft.com/office/powerpoint/2010/main" val="2601205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603</TotalTime>
  <Words>506</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INVESTMENT CASE STUDY   SUBMISSION </vt:lpstr>
      <vt:lpstr>Abstract</vt:lpstr>
      <vt:lpstr>Data Cleaning Approach</vt:lpstr>
      <vt:lpstr>Data Description</vt:lpstr>
      <vt:lpstr>Univariate Analysis – Exhibit 1</vt:lpstr>
      <vt:lpstr>Univariate Analysis – Exhibit 2</vt:lpstr>
      <vt:lpstr>Univariate Analysis – Exhibit 3</vt:lpstr>
      <vt:lpstr>Univariate Analysis – (Continuous)</vt:lpstr>
      <vt:lpstr>Univariate Analysis - (Continuous)</vt:lpstr>
      <vt:lpstr>Bivariate Analysis</vt:lpstr>
      <vt:lpstr>Logistic regression</vt:lpstr>
      <vt:lpstr>Gain And Lift Plots</vt:lpstr>
      <vt:lpstr>Model Evaluation- K-Stats</vt:lpstr>
      <vt:lpstr>Conclusions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Prateek Pathak</cp:lastModifiedBy>
  <cp:revision>108</cp:revision>
  <dcterms:created xsi:type="dcterms:W3CDTF">2016-06-09T08:16:28Z</dcterms:created>
  <dcterms:modified xsi:type="dcterms:W3CDTF">2018-03-24T12:13:28Z</dcterms:modified>
</cp:coreProperties>
</file>