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naheim" panose="020B0604020202020204" charset="0"/>
      <p:regular r:id="rId13"/>
    </p:embeddedFont>
    <p:embeddedFont>
      <p:font typeface="Barlow" panose="00000500000000000000" pitchFamily="2" charset="0"/>
      <p:regular r:id="rId14"/>
      <p:bold r:id="rId15"/>
      <p:italic r:id="rId16"/>
      <p:boldItalic r:id="rId17"/>
    </p:embeddedFont>
    <p:embeddedFont>
      <p:font typeface="Barlow Condensed ExtraBold" panose="00000906000000000000" pitchFamily="2" charset="0"/>
      <p:bold r:id="rId18"/>
      <p:boldItalic r:id="rId19"/>
    </p:embeddedFont>
    <p:embeddedFont>
      <p:font typeface="Nunito Light" pitchFamily="2" charset="0"/>
      <p:regular r:id="rId20"/>
      <p:italic r:id="rId21"/>
    </p:embeddedFont>
    <p:embeddedFont>
      <p:font typeface="Overpass Mono" panose="020B0604020202020204" charset="0"/>
      <p:regular r:id="rId22"/>
      <p:bold r:id="rId23"/>
    </p:embeddedFont>
    <p:embeddedFont>
      <p:font typeface="Raleway SemiBold" pitchFamily="2" charset="0"/>
      <p:bold r:id="rId24"/>
      <p:boldItalic r:id="rId25"/>
    </p:embeddedFont>
    <p:embeddedFont>
      <p:font typeface="Roboto" panose="020000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8A413C-E4C7-427B-9372-DE819C955870}">
  <a:tblStyle styleId="{488A413C-E4C7-427B-9372-DE819C9558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416665820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416665820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3994a781_0_25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d4cbd36da_4_31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416665820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416665820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416665820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416665820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416665820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416665820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416665820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416665820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4166658206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416665820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667525" y="940425"/>
            <a:ext cx="74904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sz="3000"/>
              <a:t>Faster Convergence in </a:t>
            </a:r>
            <a:endParaRPr sz="3000"/>
          </a:p>
          <a:p>
            <a:pPr marL="0" lvl="0" indent="0" algn="l" rtl="0">
              <a:spcBef>
                <a:spcPts val="0"/>
              </a:spcBef>
              <a:spcAft>
                <a:spcPts val="0"/>
              </a:spcAft>
              <a:buNone/>
            </a:pPr>
            <a:r>
              <a:rPr lang="en" sz="3000">
                <a:solidFill>
                  <a:schemeClr val="dk2"/>
                </a:solidFill>
              </a:rPr>
              <a:t>Gradient Descent </a:t>
            </a:r>
            <a:endParaRPr sz="3000">
              <a:solidFill>
                <a:schemeClr val="dk2"/>
              </a:solidFill>
            </a:endParaRPr>
          </a:p>
          <a:p>
            <a:pPr marL="0" lvl="0" indent="0" algn="l" rtl="0">
              <a:spcBef>
                <a:spcPts val="0"/>
              </a:spcBef>
              <a:spcAft>
                <a:spcPts val="0"/>
              </a:spcAft>
              <a:buNone/>
            </a:pPr>
            <a:r>
              <a:rPr lang="en" sz="3000"/>
              <a:t>Using </a:t>
            </a:r>
            <a:r>
              <a:rPr lang="en" sz="3000">
                <a:solidFill>
                  <a:schemeClr val="dk2"/>
                </a:solidFill>
              </a:rPr>
              <a:t>Multithreading</a:t>
            </a:r>
            <a:endParaRPr sz="3000">
              <a:solidFill>
                <a:schemeClr val="dk2"/>
              </a:solidFill>
            </a:endParaRPr>
          </a:p>
        </p:txBody>
      </p:sp>
      <p:sp>
        <p:nvSpPr>
          <p:cNvPr id="335" name="Google Shape;335;p27"/>
          <p:cNvSpPr txBox="1">
            <a:spLocks noGrp="1"/>
          </p:cNvSpPr>
          <p:nvPr>
            <p:ph type="subTitle" idx="1"/>
          </p:nvPr>
        </p:nvSpPr>
        <p:spPr>
          <a:xfrm>
            <a:off x="776075" y="3220425"/>
            <a:ext cx="8520600" cy="1122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1600"/>
              <a:t>Pratham Loya</a:t>
            </a:r>
            <a:endParaRPr sz="1600"/>
          </a:p>
          <a:p>
            <a:pPr marL="0" lvl="0" indent="0" algn="l" rtl="0">
              <a:spcBef>
                <a:spcPts val="0"/>
              </a:spcBef>
              <a:spcAft>
                <a:spcPts val="0"/>
              </a:spcAft>
              <a:buNone/>
            </a:pPr>
            <a:r>
              <a:rPr lang="en" sz="1600"/>
              <a:t>201080068</a:t>
            </a:r>
            <a:endParaRPr sz="1600"/>
          </a:p>
          <a:p>
            <a:pPr marL="0" lvl="0" indent="0" algn="l" rtl="0">
              <a:spcBef>
                <a:spcPts val="0"/>
              </a:spcBef>
              <a:spcAft>
                <a:spcPts val="0"/>
              </a:spcAft>
              <a:buNone/>
            </a:pPr>
            <a:r>
              <a:rPr lang="en" sz="1600"/>
              <a:t>Batch D</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6"/>
          <p:cNvSpPr txBox="1">
            <a:spLocks noGrp="1"/>
          </p:cNvSpPr>
          <p:nvPr>
            <p:ph type="title"/>
          </p:nvPr>
        </p:nvSpPr>
        <p:spPr>
          <a:xfrm>
            <a:off x="359400" y="2347800"/>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Gradient Descent</a:t>
            </a:r>
            <a:endParaRPr/>
          </a:p>
        </p:txBody>
      </p:sp>
      <p:sp>
        <p:nvSpPr>
          <p:cNvPr id="341" name="Google Shape;341;p28"/>
          <p:cNvSpPr txBox="1">
            <a:spLocks noGrp="1"/>
          </p:cNvSpPr>
          <p:nvPr>
            <p:ph type="subTitle" idx="1"/>
          </p:nvPr>
        </p:nvSpPr>
        <p:spPr>
          <a:xfrm flipH="1">
            <a:off x="720000" y="1405163"/>
            <a:ext cx="47397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highlight>
                  <a:schemeClr val="dk1"/>
                </a:highlight>
                <a:latin typeface="Roboto"/>
                <a:ea typeface="Roboto"/>
                <a:cs typeface="Roboto"/>
                <a:sym typeface="Roboto"/>
              </a:rPr>
              <a:t>Gradient descent is an optimization algorithm commonly used in machine learning to minimize a cost function (also known as an objective or loss function). </a:t>
            </a:r>
            <a:endParaRPr sz="1150">
              <a:highlight>
                <a:schemeClr val="dk1"/>
              </a:highlight>
              <a:latin typeface="Roboto"/>
              <a:ea typeface="Roboto"/>
              <a:cs typeface="Roboto"/>
              <a:sym typeface="Roboto"/>
            </a:endParaRPr>
          </a:p>
          <a:p>
            <a:pPr marL="0" lvl="0" indent="0" algn="l" rtl="0">
              <a:spcBef>
                <a:spcPts val="0"/>
              </a:spcBef>
              <a:spcAft>
                <a:spcPts val="0"/>
              </a:spcAft>
              <a:buNone/>
            </a:pPr>
            <a:endParaRPr sz="1150">
              <a:highlight>
                <a:schemeClr val="dk1"/>
              </a:highlight>
              <a:latin typeface="Roboto"/>
              <a:ea typeface="Roboto"/>
              <a:cs typeface="Roboto"/>
              <a:sym typeface="Roboto"/>
            </a:endParaRPr>
          </a:p>
          <a:p>
            <a:pPr marL="0" lvl="0" indent="0" algn="l" rtl="0">
              <a:spcBef>
                <a:spcPts val="0"/>
              </a:spcBef>
              <a:spcAft>
                <a:spcPts val="0"/>
              </a:spcAft>
              <a:buNone/>
            </a:pPr>
            <a:r>
              <a:rPr lang="en" sz="1150">
                <a:highlight>
                  <a:schemeClr val="dk1"/>
                </a:highlight>
                <a:latin typeface="Roboto"/>
                <a:ea typeface="Roboto"/>
                <a:cs typeface="Roboto"/>
                <a:sym typeface="Roboto"/>
              </a:rPr>
              <a:t>The basic idea behind gradient descent is to iteratively adjust the parameters of a model in the direction of steepest descent of the cost function.</a:t>
            </a:r>
            <a:endParaRPr sz="1300">
              <a:highlight>
                <a:schemeClr val="dk1"/>
              </a:highlight>
            </a:endParaRPr>
          </a:p>
          <a:p>
            <a:pPr marL="0" lvl="0" indent="0" algn="l" rtl="0">
              <a:spcBef>
                <a:spcPts val="0"/>
              </a:spcBef>
              <a:spcAft>
                <a:spcPts val="0"/>
              </a:spcAft>
              <a:buNone/>
            </a:pPr>
            <a:endParaRPr sz="1300">
              <a:highlight>
                <a:schemeClr val="dk1"/>
              </a:highlight>
            </a:endParaRPr>
          </a:p>
          <a:p>
            <a:pPr marL="0" lvl="0" indent="0" algn="l" rtl="0">
              <a:spcBef>
                <a:spcPts val="0"/>
              </a:spcBef>
              <a:spcAft>
                <a:spcPts val="0"/>
              </a:spcAft>
              <a:buNone/>
            </a:pPr>
            <a:r>
              <a:rPr lang="en" sz="1150">
                <a:highlight>
                  <a:schemeClr val="dk1"/>
                </a:highlight>
                <a:latin typeface="Roboto"/>
                <a:ea typeface="Roboto"/>
                <a:cs typeface="Roboto"/>
                <a:sym typeface="Roboto"/>
              </a:rPr>
              <a:t>Gradient descent is a way to find the best possible values of the parameters of a model, such as the weights of a neural network or the coefficients of a linear regression model, by iteratively adjusting them in the direction of the negative gradient of the cost function.</a:t>
            </a:r>
            <a:endParaRPr sz="1300">
              <a:highlight>
                <a:schemeClr val="dk1"/>
              </a:highlight>
            </a:endParaRPr>
          </a:p>
          <a:p>
            <a:pPr marL="0" lvl="0" indent="0" algn="l" rtl="0">
              <a:spcBef>
                <a:spcPts val="0"/>
              </a:spcBef>
              <a:spcAft>
                <a:spcPts val="0"/>
              </a:spcAft>
              <a:buNone/>
            </a:pPr>
            <a:endParaRPr/>
          </a:p>
        </p:txBody>
      </p:sp>
      <p:pic>
        <p:nvPicPr>
          <p:cNvPr id="342" name="Google Shape;342;p28"/>
          <p:cNvPicPr preferRelativeResize="0"/>
          <p:nvPr/>
        </p:nvPicPr>
        <p:blipFill>
          <a:blip r:embed="rId3">
            <a:alphaModFix/>
          </a:blip>
          <a:stretch>
            <a:fillRect/>
          </a:stretch>
        </p:blipFill>
        <p:spPr>
          <a:xfrm>
            <a:off x="5698600" y="1916238"/>
            <a:ext cx="3175249" cy="196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Linear Regression</a:t>
            </a:r>
            <a:endParaRPr/>
          </a:p>
        </p:txBody>
      </p:sp>
      <p:sp>
        <p:nvSpPr>
          <p:cNvPr id="348" name="Google Shape;348;p29"/>
          <p:cNvSpPr txBox="1">
            <a:spLocks noGrp="1"/>
          </p:cNvSpPr>
          <p:nvPr>
            <p:ph type="subTitle" idx="1"/>
          </p:nvPr>
        </p:nvSpPr>
        <p:spPr>
          <a:xfrm flipH="1">
            <a:off x="720000" y="1306788"/>
            <a:ext cx="47397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50">
                <a:highlight>
                  <a:schemeClr val="dk1"/>
                </a:highlight>
                <a:latin typeface="Roboto"/>
                <a:ea typeface="Roboto"/>
                <a:cs typeface="Roboto"/>
                <a:sym typeface="Roboto"/>
              </a:rPr>
              <a:t>Linear regression is a statistical method used to model the relationship between a dependent variable and one or more independent variables. The goal of linear regression is to find the best-fit line or hyperplane that represents the relationship between the variables.</a:t>
            </a:r>
            <a:endParaRPr sz="950">
              <a:highlight>
                <a:schemeClr val="dk1"/>
              </a:highlight>
              <a:latin typeface="Roboto"/>
              <a:ea typeface="Roboto"/>
              <a:cs typeface="Roboto"/>
              <a:sym typeface="Roboto"/>
            </a:endParaRPr>
          </a:p>
          <a:p>
            <a:pPr marL="0" lvl="0" indent="0" algn="l" rtl="0">
              <a:spcBef>
                <a:spcPts val="0"/>
              </a:spcBef>
              <a:spcAft>
                <a:spcPts val="0"/>
              </a:spcAft>
              <a:buNone/>
            </a:pPr>
            <a:endParaRPr sz="950">
              <a:highlight>
                <a:schemeClr val="dk1"/>
              </a:highlight>
              <a:latin typeface="Roboto"/>
              <a:ea typeface="Roboto"/>
              <a:cs typeface="Roboto"/>
              <a:sym typeface="Roboto"/>
            </a:endParaRPr>
          </a:p>
          <a:p>
            <a:pPr marL="0" lvl="0" indent="0" algn="l" rtl="0">
              <a:spcBef>
                <a:spcPts val="0"/>
              </a:spcBef>
              <a:spcAft>
                <a:spcPts val="0"/>
              </a:spcAft>
              <a:buNone/>
            </a:pPr>
            <a:r>
              <a:rPr lang="en" sz="950">
                <a:highlight>
                  <a:schemeClr val="dk1"/>
                </a:highlight>
                <a:latin typeface="Roboto"/>
                <a:ea typeface="Roboto"/>
                <a:cs typeface="Roboto"/>
                <a:sym typeface="Roboto"/>
              </a:rPr>
              <a:t>Finding the best-fit line or hyperplane is by using gradient descent. The error or cost function measures the difference between the predicted values of the dependent variable and the actual values.</a:t>
            </a:r>
            <a:endParaRPr sz="1100">
              <a:highlight>
                <a:schemeClr val="dk1"/>
              </a:highlight>
            </a:endParaRPr>
          </a:p>
          <a:p>
            <a:pPr marL="0" lvl="0" indent="0" algn="l" rtl="0">
              <a:lnSpc>
                <a:spcPct val="115000"/>
              </a:lnSpc>
              <a:spcBef>
                <a:spcPts val="1400"/>
              </a:spcBef>
              <a:spcAft>
                <a:spcPts val="0"/>
              </a:spcAft>
              <a:buNone/>
            </a:pPr>
            <a:r>
              <a:rPr lang="en" sz="950">
                <a:highlight>
                  <a:schemeClr val="dk1"/>
                </a:highlight>
                <a:latin typeface="Roboto"/>
                <a:ea typeface="Roboto"/>
                <a:cs typeface="Roboto"/>
                <a:sym typeface="Roboto"/>
              </a:rPr>
              <a:t>In gradient descent, the algorithm starts with an initial guess for the parameters of the best-fit line or hyperplane. Then, it iteratively updates the parameters by computing the gradient of the error or cost function with respect to the parameters and moving in the direction of the steepest descent.</a:t>
            </a:r>
            <a:endParaRPr sz="950">
              <a:highlight>
                <a:schemeClr val="dk1"/>
              </a:highlight>
              <a:latin typeface="Roboto"/>
              <a:ea typeface="Roboto"/>
              <a:cs typeface="Roboto"/>
              <a:sym typeface="Roboto"/>
            </a:endParaRPr>
          </a:p>
          <a:p>
            <a:pPr marL="0" lvl="0" indent="0" algn="l" rtl="0">
              <a:lnSpc>
                <a:spcPct val="115000"/>
              </a:lnSpc>
              <a:spcBef>
                <a:spcPts val="1400"/>
              </a:spcBef>
              <a:spcAft>
                <a:spcPts val="0"/>
              </a:spcAft>
              <a:buNone/>
            </a:pPr>
            <a:r>
              <a:rPr lang="en" sz="950">
                <a:highlight>
                  <a:schemeClr val="dk1"/>
                </a:highlight>
                <a:latin typeface="Roboto"/>
                <a:ea typeface="Roboto"/>
                <a:cs typeface="Roboto"/>
                <a:sym typeface="Roboto"/>
              </a:rPr>
              <a:t>The learning rate is a hyperparameter that determines the step size in each iteration. If the learning rate is too small, the algorithm may take a long time to converge. If the learning rate is too large, the algorithm may overshoot the minimum and fail to converge.</a:t>
            </a:r>
            <a:endParaRPr sz="950">
              <a:highlight>
                <a:schemeClr val="dk1"/>
              </a:highlight>
              <a:latin typeface="Roboto"/>
              <a:ea typeface="Roboto"/>
              <a:cs typeface="Roboto"/>
              <a:sym typeface="Roboto"/>
            </a:endParaRPr>
          </a:p>
          <a:p>
            <a:pPr marL="0" lvl="0" indent="0" algn="l" rtl="0">
              <a:lnSpc>
                <a:spcPct val="115000"/>
              </a:lnSpc>
              <a:spcBef>
                <a:spcPts val="1400"/>
              </a:spcBef>
              <a:spcAft>
                <a:spcPts val="0"/>
              </a:spcAft>
              <a:buNone/>
            </a:pPr>
            <a:r>
              <a:rPr lang="en" sz="950">
                <a:highlight>
                  <a:schemeClr val="dk1"/>
                </a:highlight>
                <a:latin typeface="Roboto"/>
                <a:ea typeface="Roboto"/>
                <a:cs typeface="Roboto"/>
                <a:sym typeface="Roboto"/>
              </a:rPr>
              <a:t>By repeating the iterations until the error or cost function is minimized, gradient descent finds the parameters of the best-fit line or hyperplane that represents the relationship between the variables in linear regression.</a:t>
            </a:r>
            <a:endParaRPr sz="950">
              <a:highlight>
                <a:schemeClr val="dk1"/>
              </a:highlight>
              <a:latin typeface="Roboto"/>
              <a:ea typeface="Roboto"/>
              <a:cs typeface="Roboto"/>
              <a:sym typeface="Roboto"/>
            </a:endParaRPr>
          </a:p>
          <a:p>
            <a:pPr marL="0" lvl="0" indent="0" algn="l" rtl="0">
              <a:spcBef>
                <a:spcPts val="0"/>
              </a:spcBef>
              <a:spcAft>
                <a:spcPts val="0"/>
              </a:spcAft>
              <a:buNone/>
            </a:pPr>
            <a:endParaRPr sz="1800">
              <a:highlight>
                <a:schemeClr val="dk1"/>
              </a:highlight>
            </a:endParaRPr>
          </a:p>
          <a:p>
            <a:pPr marL="0" lvl="0" indent="0" algn="l" rtl="0">
              <a:spcBef>
                <a:spcPts val="0"/>
              </a:spcBef>
              <a:spcAft>
                <a:spcPts val="0"/>
              </a:spcAft>
              <a:buNone/>
            </a:pPr>
            <a:endParaRPr sz="1700"/>
          </a:p>
        </p:txBody>
      </p:sp>
      <p:pic>
        <p:nvPicPr>
          <p:cNvPr id="349" name="Google Shape;349;p29"/>
          <p:cNvPicPr preferRelativeResize="0"/>
          <p:nvPr/>
        </p:nvPicPr>
        <p:blipFill>
          <a:blip r:embed="rId3">
            <a:alphaModFix/>
          </a:blip>
          <a:stretch>
            <a:fillRect/>
          </a:stretch>
        </p:blipFill>
        <p:spPr>
          <a:xfrm>
            <a:off x="6160175" y="1306788"/>
            <a:ext cx="2356100" cy="2286625"/>
          </a:xfrm>
          <a:prstGeom prst="rect">
            <a:avLst/>
          </a:prstGeom>
          <a:noFill/>
          <a:ln>
            <a:noFill/>
          </a:ln>
        </p:spPr>
      </p:pic>
      <p:pic>
        <p:nvPicPr>
          <p:cNvPr id="350" name="Google Shape;350;p29"/>
          <p:cNvPicPr preferRelativeResize="0"/>
          <p:nvPr/>
        </p:nvPicPr>
        <p:blipFill>
          <a:blip r:embed="rId4">
            <a:alphaModFix/>
          </a:blip>
          <a:stretch>
            <a:fillRect/>
          </a:stretch>
        </p:blipFill>
        <p:spPr>
          <a:xfrm>
            <a:off x="6027907" y="3826169"/>
            <a:ext cx="2620624" cy="55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0"/>
          <p:cNvSpPr txBox="1">
            <a:spLocks noGrp="1"/>
          </p:cNvSpPr>
          <p:nvPr>
            <p:ph type="subTitle" idx="1"/>
          </p:nvPr>
        </p:nvSpPr>
        <p:spPr>
          <a:xfrm flipH="1">
            <a:off x="2521850" y="2104525"/>
            <a:ext cx="4100400" cy="15528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1350"/>
              <a:t>“</a:t>
            </a:r>
            <a:r>
              <a:rPr lang="en" sz="1350" b="0">
                <a:latin typeface="Roboto"/>
                <a:ea typeface="Roboto"/>
                <a:cs typeface="Roboto"/>
                <a:sym typeface="Roboto"/>
              </a:rPr>
              <a:t>C</a:t>
            </a:r>
            <a:r>
              <a:rPr lang="en" sz="1350" b="0">
                <a:highlight>
                  <a:schemeClr val="lt1"/>
                </a:highlight>
                <a:latin typeface="Roboto"/>
                <a:ea typeface="Roboto"/>
                <a:cs typeface="Roboto"/>
                <a:sym typeface="Roboto"/>
              </a:rPr>
              <a:t>omputation of gradient descent can be time-consuming, leading to slow convergence rates. To speed up the convergence process, we propose using multithreading to parallelize the computation of gradient descent.</a:t>
            </a:r>
            <a:r>
              <a:rPr lang="en" sz="1350"/>
              <a:t>”</a:t>
            </a:r>
            <a:endParaRPr sz="1350"/>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56" name="Google Shape;356;p30"/>
          <p:cNvSpPr txBox="1">
            <a:spLocks noGrp="1"/>
          </p:cNvSpPr>
          <p:nvPr>
            <p:ph type="title"/>
          </p:nvPr>
        </p:nvSpPr>
        <p:spPr>
          <a:xfrm>
            <a:off x="1278050" y="343200"/>
            <a:ext cx="6588000" cy="669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3000" b="1">
                <a:solidFill>
                  <a:schemeClr val="dk2"/>
                </a:solidFill>
                <a:latin typeface="Overpass Mono"/>
                <a:ea typeface="Overpass Mono"/>
                <a:cs typeface="Overpass Mono"/>
                <a:sym typeface="Overpass Mono"/>
              </a:rPr>
              <a:t>Problem Statement</a:t>
            </a:r>
            <a:endParaRPr sz="3000" b="1">
              <a:solidFill>
                <a:schemeClr val="dk2"/>
              </a:solidFill>
              <a:latin typeface="Overpass Mono"/>
              <a:ea typeface="Overpass Mono"/>
              <a:cs typeface="Overpass Mono"/>
              <a:sym typeface="Overpas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a:t>
            </a:r>
            <a:endParaRPr/>
          </a:p>
        </p:txBody>
      </p:sp>
      <p:pic>
        <p:nvPicPr>
          <p:cNvPr id="362" name="Google Shape;362;p31"/>
          <p:cNvPicPr preferRelativeResize="0"/>
          <p:nvPr/>
        </p:nvPicPr>
        <p:blipFill>
          <a:blip r:embed="rId3">
            <a:alphaModFix/>
          </a:blip>
          <a:stretch>
            <a:fillRect/>
          </a:stretch>
        </p:blipFill>
        <p:spPr>
          <a:xfrm>
            <a:off x="2073513" y="1012200"/>
            <a:ext cx="4997074" cy="382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2"/>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pic>
        <p:nvPicPr>
          <p:cNvPr id="368" name="Google Shape;368;p32"/>
          <p:cNvPicPr preferRelativeResize="0"/>
          <p:nvPr/>
        </p:nvPicPr>
        <p:blipFill>
          <a:blip r:embed="rId3">
            <a:alphaModFix/>
          </a:blip>
          <a:stretch>
            <a:fillRect/>
          </a:stretch>
        </p:blipFill>
        <p:spPr>
          <a:xfrm>
            <a:off x="1800413" y="1073275"/>
            <a:ext cx="5543182" cy="3826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a:t>
            </a:r>
            <a:endParaRPr/>
          </a:p>
        </p:txBody>
      </p:sp>
      <p:pic>
        <p:nvPicPr>
          <p:cNvPr id="374" name="Google Shape;374;p33"/>
          <p:cNvPicPr preferRelativeResize="0"/>
          <p:nvPr/>
        </p:nvPicPr>
        <p:blipFill>
          <a:blip r:embed="rId3">
            <a:alphaModFix/>
          </a:blip>
          <a:stretch>
            <a:fillRect/>
          </a:stretch>
        </p:blipFill>
        <p:spPr>
          <a:xfrm>
            <a:off x="859275" y="1012200"/>
            <a:ext cx="7425550" cy="382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4"/>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a:t>
            </a:r>
            <a:endParaRPr/>
          </a:p>
        </p:txBody>
      </p:sp>
      <p:pic>
        <p:nvPicPr>
          <p:cNvPr id="380" name="Google Shape;380;p34"/>
          <p:cNvPicPr preferRelativeResize="0"/>
          <p:nvPr/>
        </p:nvPicPr>
        <p:blipFill>
          <a:blip r:embed="rId3">
            <a:alphaModFix/>
          </a:blip>
          <a:stretch>
            <a:fillRect/>
          </a:stretch>
        </p:blipFill>
        <p:spPr>
          <a:xfrm>
            <a:off x="2283550" y="1012200"/>
            <a:ext cx="4576988" cy="3826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subTitle" idx="1"/>
          </p:nvPr>
        </p:nvSpPr>
        <p:spPr>
          <a:xfrm flipH="1">
            <a:off x="2319050" y="2104525"/>
            <a:ext cx="4303200" cy="16446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1250"/>
              <a:t>“</a:t>
            </a:r>
            <a:r>
              <a:rPr lang="en" sz="1250" b="0">
                <a:latin typeface="Roboto"/>
                <a:ea typeface="Roboto"/>
                <a:cs typeface="Roboto"/>
                <a:sym typeface="Roboto"/>
              </a:rPr>
              <a:t>Comparison between parallel and serial approach showed that the multithreaded approach converged faster, providing a significant speedup in execution time without compromising the accuracy of the model.</a:t>
            </a:r>
            <a:r>
              <a:rPr lang="en" sz="1250"/>
              <a:t>”</a:t>
            </a:r>
            <a:endParaRPr sz="1250"/>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86" name="Google Shape;386;p35"/>
          <p:cNvSpPr txBox="1">
            <a:spLocks noGrp="1"/>
          </p:cNvSpPr>
          <p:nvPr>
            <p:ph type="title"/>
          </p:nvPr>
        </p:nvSpPr>
        <p:spPr>
          <a:xfrm>
            <a:off x="1278050" y="343200"/>
            <a:ext cx="6588000" cy="669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3000" b="1">
                <a:solidFill>
                  <a:schemeClr val="dk2"/>
                </a:solidFill>
                <a:latin typeface="Overpass Mono"/>
                <a:ea typeface="Overpass Mono"/>
                <a:cs typeface="Overpass Mono"/>
                <a:sym typeface="Overpass Mono"/>
              </a:rPr>
              <a:t>Conclusion</a:t>
            </a:r>
            <a:endParaRPr sz="3000" b="1">
              <a:solidFill>
                <a:schemeClr val="dk2"/>
              </a:solidFill>
              <a:latin typeface="Overpass Mono"/>
              <a:ea typeface="Overpass Mono"/>
              <a:cs typeface="Overpass Mono"/>
              <a:sym typeface="Overpass Mono"/>
            </a:endParaRPr>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408</Words>
  <Application>Microsoft Office PowerPoint</Application>
  <PresentationFormat>On-screen Show (16:9)</PresentationFormat>
  <Paragraphs>28</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Roboto</vt:lpstr>
      <vt:lpstr>Barlow</vt:lpstr>
      <vt:lpstr>Roboto Condensed Light</vt:lpstr>
      <vt:lpstr>Overpass Mono</vt:lpstr>
      <vt:lpstr>Arial</vt:lpstr>
      <vt:lpstr>Anaheim</vt:lpstr>
      <vt:lpstr>Barlow Condensed ExtraBold</vt:lpstr>
      <vt:lpstr>Raleway SemiBold</vt:lpstr>
      <vt:lpstr>Nunito Light</vt:lpstr>
      <vt:lpstr>Programming Lesson by Slidesgo</vt:lpstr>
      <vt:lpstr>Faster Convergence in  Gradient Descent  Using Multithreading</vt:lpstr>
      <vt:lpstr>Gradient Descent</vt:lpstr>
      <vt:lpstr>Linear Regression</vt:lpstr>
      <vt:lpstr>Problem Statement</vt:lpstr>
      <vt:lpstr>Dataset</vt:lpstr>
      <vt:lpstr>Code</vt:lpstr>
      <vt:lpstr>Comparison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Faster Convergence in  Gradient Descent  Using Multithreading</dc:title>
  <cp:lastModifiedBy>Pratham Loya</cp:lastModifiedBy>
  <cp:revision>1</cp:revision>
  <dcterms:modified xsi:type="dcterms:W3CDTF">2023-05-09T15:41:43Z</dcterms:modified>
</cp:coreProperties>
</file>