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7" r:id="rId5"/>
    <p:sldId id="264" r:id="rId6"/>
    <p:sldId id="265" r:id="rId7"/>
    <p:sldId id="266" r:id="rId8"/>
    <p:sldId id="336" r:id="rId9"/>
    <p:sldId id="335" r:id="rId10"/>
    <p:sldId id="272" r:id="rId11"/>
    <p:sldId id="278" r:id="rId12"/>
    <p:sldId id="273" r:id="rId13"/>
    <p:sldId id="279" r:id="rId14"/>
    <p:sldId id="274" r:id="rId15"/>
    <p:sldId id="280" r:id="rId16"/>
    <p:sldId id="275" r:id="rId17"/>
    <p:sldId id="281" r:id="rId18"/>
    <p:sldId id="276" r:id="rId19"/>
    <p:sldId id="282" r:id="rId20"/>
    <p:sldId id="277" r:id="rId21"/>
    <p:sldId id="283" r:id="rId22"/>
    <p:sldId id="285" r:id="rId23"/>
    <p:sldId id="291" r:id="rId24"/>
    <p:sldId id="286" r:id="rId25"/>
    <p:sldId id="292" r:id="rId26"/>
    <p:sldId id="287" r:id="rId27"/>
    <p:sldId id="293" r:id="rId28"/>
    <p:sldId id="288" r:id="rId29"/>
    <p:sldId id="294" r:id="rId30"/>
    <p:sldId id="289" r:id="rId31"/>
    <p:sldId id="295" r:id="rId32"/>
    <p:sldId id="290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268" r:id="rId73"/>
    <p:sldId id="269" r:id="rId74"/>
    <p:sldId id="270" r:id="rId75"/>
    <p:sldId id="258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4" autoAdjust="0"/>
    <p:restoredTop sz="94660"/>
  </p:normalViewPr>
  <p:slideViewPr>
    <p:cSldViewPr snapToGrid="0">
      <p:cViewPr>
        <p:scale>
          <a:sx n="77" d="100"/>
          <a:sy n="77" d="100"/>
        </p:scale>
        <p:origin x="-27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communication</a:t>
            </a:r>
            <a:br>
              <a:rPr lang="en-US" dirty="0" smtClean="0"/>
            </a:br>
            <a:r>
              <a:rPr lang="en-US" dirty="0" smtClean="0"/>
              <a:t>end-term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Group - F</a:t>
            </a:r>
            <a:endParaRPr lang="en-I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the analysis for color BLUE.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BLUE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1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plots\time-span-color-loaction\Bar-Plot for Location vs %-Time-span for Blue-Colored 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2" y="677861"/>
            <a:ext cx="8928100" cy="583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4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the analysis for color RED.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plots\time-span-color-loaction\Bar-Plot for Location vs %-Time-span for Red-Colored 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5" y="882488"/>
            <a:ext cx="8852458" cy="544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the analysis for color GREEN.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GREEN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:\plots\time-span-color-loaction\Bar-Plot for Location vs %-Time-span for Green-Colored 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532798"/>
            <a:ext cx="92964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the analysis for color YELLOW.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YELLOW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:\plots\time-span-color-loaction\Bar-Plot for Location vs %-Time-span for Yellow-Colored 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45" y="587674"/>
            <a:ext cx="9305925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the analysis for color ORANGE.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ORANGE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:\plots\time-span-color-loaction\Bar-Plot for Location vs %-Time-span for Orange-Colored 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28" y="590335"/>
            <a:ext cx="920115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19977"/>
          </a:xfrm>
        </p:spPr>
        <p:txBody>
          <a:bodyPr/>
          <a:lstStyle/>
          <a:p>
            <a:r>
              <a:rPr lang="en-US" dirty="0" smtClean="0"/>
              <a:t>Project Topic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509023"/>
            <a:ext cx="8281368" cy="32821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3E642"/>
                </a:solidFill>
              </a:rPr>
              <a:t>Collection and Analysis of eye-fixations on images with respect to colors and their relative positions.</a:t>
            </a:r>
            <a:endParaRPr lang="en-IN" sz="2800" dirty="0">
              <a:solidFill>
                <a:srgbClr val="C3E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the OVERALL analysis for colors.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OVERALL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J:\plots\time-span-color-loaction\Bar-Plot for Color vs %-Time-sp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0" y="370704"/>
            <a:ext cx="11271641" cy="619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BLUE.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BLUE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:\plots\time-span-color-loaction\Pie-Plot for Location vs %-Time-span for Blue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18" y="586946"/>
            <a:ext cx="7781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RED.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:\plots\time-span-color-loaction\Pie-Plot for Location vs %-Time-span for Red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83" y="476250"/>
            <a:ext cx="756285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GREEN.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GREEN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:\plots\time-span-color-loaction\Pie-Plot for Location vs %-Time-span for Green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666750"/>
            <a:ext cx="772477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YELLOW.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YELLOW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J:\plots\time-span-color-loaction\Pie-Plot for Location vs %-Time-span for Yellow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48" y="570385"/>
            <a:ext cx="770572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EYE TRACKER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2" y="3179700"/>
            <a:ext cx="820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eye tracker used in our project is the TOBII Eye tracker.</a:t>
            </a:r>
          </a:p>
          <a:p>
            <a:r>
              <a:rPr lang="en-US" dirty="0" smtClean="0"/>
              <a:t>//Write specifications.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2" y="3826032"/>
            <a:ext cx="6091880" cy="28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ORANGE.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ORANGE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J:\plots\time-span-color-loaction\Pie-Plot for Location vs %-Time-span for Orange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38" y="671812"/>
            <a:ext cx="78771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COLOR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OVERALL analysis for colors.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OVERALL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J:\plots\time-span-color-loaction\Pie-Plot for Color vs %-Time-sp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47" y="363259"/>
            <a:ext cx="7149929" cy="618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the bottom-left 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BOTTOM-LEFT CIRCLE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566737"/>
            <a:ext cx="9686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the bottom-right 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BOTTOM-RIGHT CIRCLE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576262"/>
            <a:ext cx="96869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</a:t>
            </a:r>
            <a:r>
              <a:rPr lang="en-US" sz="2800" dirty="0">
                <a:solidFill>
                  <a:srgbClr val="FFFF00"/>
                </a:solidFill>
              </a:rPr>
              <a:t>GRAPHS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the Centre 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CENTRE CIRCLE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571500"/>
            <a:ext cx="96869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SOFTWARE USED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2" y="3179700"/>
            <a:ext cx="8207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OpenCV</a:t>
            </a:r>
            <a:r>
              <a:rPr lang="en-US" dirty="0" smtClean="0"/>
              <a:t> was used for image processing and generation of visuals.</a:t>
            </a:r>
          </a:p>
          <a:p>
            <a:endParaRPr lang="en-US" dirty="0" smtClean="0"/>
          </a:p>
          <a:p>
            <a:r>
              <a:rPr lang="en-US" dirty="0" smtClean="0"/>
              <a:t>Visual Studio along with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EyeTracker</a:t>
            </a:r>
            <a:r>
              <a:rPr lang="en-US" dirty="0" smtClean="0"/>
              <a:t> SDK was used for building the computer application for recording the data.</a:t>
            </a:r>
          </a:p>
        </p:txBody>
      </p:sp>
    </p:spTree>
    <p:extLst>
      <p:ext uri="{BB962C8B-B14F-4D97-AF65-F5344CB8AC3E}">
        <p14:creationId xmlns:p14="http://schemas.microsoft.com/office/powerpoint/2010/main" val="2276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</a:t>
            </a:r>
            <a:r>
              <a:rPr lang="en-US" sz="2800" dirty="0">
                <a:solidFill>
                  <a:srgbClr val="FFFF00"/>
                </a:solidFill>
              </a:rPr>
              <a:t>GRAPHS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the Top-left 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TOP-LEFT CIRCLE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4" y="332788"/>
            <a:ext cx="11168229" cy="61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</a:t>
            </a:r>
            <a:r>
              <a:rPr lang="en-US" sz="2800" dirty="0">
                <a:solidFill>
                  <a:srgbClr val="FFFF00"/>
                </a:solidFill>
              </a:rPr>
              <a:t>GRAPHS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analysis for the Top-right 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TOP-RIGHT CIRCLE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1" y="569150"/>
            <a:ext cx="10207083" cy="55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</a:t>
            </a:r>
            <a:r>
              <a:rPr lang="en-US" sz="2800" dirty="0">
                <a:solidFill>
                  <a:srgbClr val="FFFF00"/>
                </a:solidFill>
              </a:rPr>
              <a:t>GRAPHS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Let’s see the overall analysis for all the focus points.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OVERALL FOCUS ANALYSIS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plots\time-span-color-loaction\Bar-Plot for Location vs %-Time-sp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557213"/>
            <a:ext cx="96869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analysis for </a:t>
            </a:r>
            <a:r>
              <a:rPr lang="en-US" dirty="0" smtClean="0">
                <a:solidFill>
                  <a:prstClr val="white"/>
                </a:solidFill>
              </a:rPr>
              <a:t>the Bottom-left </a:t>
            </a:r>
            <a:r>
              <a:rPr lang="en-US" dirty="0">
                <a:solidFill>
                  <a:prstClr val="white"/>
                </a:solidFill>
              </a:rPr>
              <a:t>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BOTTOM-LEFT FOCUS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561975"/>
            <a:ext cx="68961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analysis for </a:t>
            </a:r>
            <a:r>
              <a:rPr lang="en-US" dirty="0" smtClean="0">
                <a:solidFill>
                  <a:prstClr val="white"/>
                </a:solidFill>
              </a:rPr>
              <a:t>the Bottom-right </a:t>
            </a:r>
            <a:r>
              <a:rPr lang="en-US" dirty="0">
                <a:solidFill>
                  <a:prstClr val="white"/>
                </a:solidFill>
              </a:rPr>
              <a:t>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BOTTOM-RIGHT FOCUS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571500"/>
            <a:ext cx="69723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APPROACH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1" y="3617503"/>
            <a:ext cx="5906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colors were taken and permuted over the 5 main areas of focus. Thus 5! = 120 images were created which were randomly partitioned in 4 sets of 30 each.</a:t>
            </a:r>
          </a:p>
          <a:p>
            <a:endParaRPr lang="en-US" dirty="0"/>
          </a:p>
          <a:p>
            <a:r>
              <a:rPr lang="en-US" dirty="0" smtClean="0"/>
              <a:t>In a set an image was displayed for 3 seconds and then a pause was given for </a:t>
            </a:r>
            <a:r>
              <a:rPr lang="en-US" smtClean="0"/>
              <a:t>1 second.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4211" y="3064475"/>
            <a:ext cx="349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Image Creation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026" name="Picture 2" descr="J:\imgs\Image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79" y="2797949"/>
            <a:ext cx="3026376" cy="30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analysis for </a:t>
            </a:r>
            <a:r>
              <a:rPr lang="en-US" dirty="0" smtClean="0">
                <a:solidFill>
                  <a:prstClr val="white"/>
                </a:solidFill>
              </a:rPr>
              <a:t>the Centre </a:t>
            </a:r>
            <a:r>
              <a:rPr lang="en-US" dirty="0">
                <a:solidFill>
                  <a:prstClr val="white"/>
                </a:solidFill>
              </a:rPr>
              <a:t>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CENTRE FOCUS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561975"/>
            <a:ext cx="719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analysis for </a:t>
            </a:r>
            <a:r>
              <a:rPr lang="en-US" dirty="0" smtClean="0">
                <a:solidFill>
                  <a:prstClr val="white"/>
                </a:solidFill>
              </a:rPr>
              <a:t>the Top-left </a:t>
            </a:r>
            <a:r>
              <a:rPr lang="en-US" dirty="0">
                <a:solidFill>
                  <a:prstClr val="white"/>
                </a:solidFill>
              </a:rPr>
              <a:t>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TOP-LEFT FOCUS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47" y="245327"/>
            <a:ext cx="9293095" cy="62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analysis for </a:t>
            </a:r>
            <a:r>
              <a:rPr lang="en-US" dirty="0" smtClean="0">
                <a:solidFill>
                  <a:prstClr val="white"/>
                </a:solidFill>
              </a:rPr>
              <a:t>the Top-right </a:t>
            </a:r>
            <a:r>
              <a:rPr lang="en-US" dirty="0">
                <a:solidFill>
                  <a:prstClr val="white"/>
                </a:solidFill>
              </a:rPr>
              <a:t>focus point.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TOP-RIGHT FOCUS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10" y="412596"/>
            <a:ext cx="6106926" cy="605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ANALYSIS PIE-CHARTS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</a:t>
            </a:r>
            <a:r>
              <a:rPr lang="en-US" dirty="0" smtClean="0">
                <a:solidFill>
                  <a:prstClr val="white"/>
                </a:solidFill>
              </a:rPr>
              <a:t>overall analysis </a:t>
            </a:r>
            <a:r>
              <a:rPr lang="en-US" dirty="0">
                <a:solidFill>
                  <a:prstClr val="white"/>
                </a:solidFill>
              </a:rPr>
              <a:t>for </a:t>
            </a:r>
            <a:r>
              <a:rPr lang="en-US" dirty="0" smtClean="0">
                <a:solidFill>
                  <a:prstClr val="white"/>
                </a:solidFill>
              </a:rPr>
              <a:t>all the </a:t>
            </a:r>
            <a:r>
              <a:rPr lang="en-US" dirty="0">
                <a:solidFill>
                  <a:prstClr val="white"/>
                </a:solidFill>
              </a:rPr>
              <a:t>focus </a:t>
            </a:r>
            <a:r>
              <a:rPr lang="en-US" dirty="0" smtClean="0">
                <a:solidFill>
                  <a:prstClr val="white"/>
                </a:solidFill>
              </a:rPr>
              <a:t>points.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OVERALL FOCUS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90" y="814039"/>
            <a:ext cx="6460948" cy="5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OVERALL ANALYSIS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</a:t>
            </a:r>
            <a:r>
              <a:rPr lang="en-US" dirty="0" smtClean="0">
                <a:solidFill>
                  <a:prstClr val="white"/>
                </a:solidFill>
              </a:rPr>
              <a:t>overall analysis </a:t>
            </a:r>
            <a:r>
              <a:rPr lang="en-US" dirty="0">
                <a:solidFill>
                  <a:prstClr val="white"/>
                </a:solidFill>
              </a:rPr>
              <a:t>for </a:t>
            </a:r>
            <a:r>
              <a:rPr lang="en-US" dirty="0" smtClean="0">
                <a:solidFill>
                  <a:prstClr val="white"/>
                </a:solidFill>
              </a:rPr>
              <a:t>all the </a:t>
            </a:r>
            <a:r>
              <a:rPr lang="en-US" dirty="0">
                <a:solidFill>
                  <a:prstClr val="white"/>
                </a:solidFill>
              </a:rPr>
              <a:t>focus </a:t>
            </a:r>
            <a:r>
              <a:rPr lang="en-US" dirty="0" smtClean="0">
                <a:solidFill>
                  <a:prstClr val="white"/>
                </a:solidFill>
              </a:rPr>
              <a:t>points.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2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OVERALL FOCUS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:\plots\time-span-color-loaction\Bar-Plot for Location and Color vs Time-sp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0" y="747326"/>
            <a:ext cx="8698256" cy="53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1" y="3643726"/>
            <a:ext cx="590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image was then shown to 25 people, and raw data </a:t>
            </a:r>
            <a:r>
              <a:rPr lang="en-US" dirty="0"/>
              <a:t>obtained </a:t>
            </a:r>
            <a:r>
              <a:rPr lang="en-US" dirty="0" smtClean="0"/>
              <a:t>was in the form of gaze positions and corresponding time durations.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3064474"/>
            <a:ext cx="349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Data  Collection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POINT ANALYSIS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83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</a:t>
            </a:r>
            <a:r>
              <a:rPr lang="en-US" dirty="0" smtClean="0">
                <a:solidFill>
                  <a:prstClr val="white"/>
                </a:solidFill>
              </a:rPr>
              <a:t>overall analysis for the first focus points for </a:t>
            </a:r>
            <a:r>
              <a:rPr lang="en-US" dirty="0" err="1" smtClean="0">
                <a:solidFill>
                  <a:prstClr val="white"/>
                </a:solidFill>
              </a:rPr>
              <a:t>colours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42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FIRST FOCUS FOR COLOUR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:\plots\focus\Bar-Plot for First-focus with respect to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85788"/>
            <a:ext cx="965835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POINT ANALYSIS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83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</a:t>
            </a:r>
            <a:r>
              <a:rPr lang="en-US" dirty="0" smtClean="0">
                <a:solidFill>
                  <a:prstClr val="white"/>
                </a:solidFill>
              </a:rPr>
              <a:t>overall analysis for the second focus points for </a:t>
            </a:r>
            <a:r>
              <a:rPr lang="en-US" dirty="0" err="1" smtClean="0">
                <a:solidFill>
                  <a:prstClr val="white"/>
                </a:solidFill>
              </a:rPr>
              <a:t>colours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42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SECOND FOCUS FOR COLOUR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:\plots\focus\Bar-Plot for Second-focus with respect to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25" y="1173891"/>
            <a:ext cx="8904789" cy="487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POINT ANALYSIS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83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</a:t>
            </a:r>
            <a:r>
              <a:rPr lang="en-US" dirty="0" smtClean="0">
                <a:solidFill>
                  <a:prstClr val="white"/>
                </a:solidFill>
              </a:rPr>
              <a:t>overall analysis for the first focus points for </a:t>
            </a:r>
            <a:r>
              <a:rPr lang="en-US" dirty="0" err="1" smtClean="0">
                <a:solidFill>
                  <a:prstClr val="white"/>
                </a:solidFill>
              </a:rPr>
              <a:t>locaions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42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FIRST FOCUS FOR LOCATION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plots\focus\Bar-Plot for First-focus with respect to 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571500"/>
            <a:ext cx="9686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FOCUS POINT ANALYSIS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83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Let’s see the </a:t>
            </a:r>
            <a:r>
              <a:rPr lang="en-US" dirty="0" smtClean="0">
                <a:solidFill>
                  <a:prstClr val="white"/>
                </a:solidFill>
              </a:rPr>
              <a:t>overall analysis for the second focus points for locations.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0" y="2940909"/>
            <a:ext cx="42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SECOND FOCUS FOR LOCATION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:\plots\focus\Bar-Plot for Second-focus with respect to 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71500"/>
            <a:ext cx="9677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02" y="34781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CONCLUSIONS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341" y="2335427"/>
            <a:ext cx="8587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Blue </a:t>
            </a:r>
            <a:r>
              <a:rPr lang="en-IN" dirty="0" err="1"/>
              <a:t>color</a:t>
            </a:r>
            <a:r>
              <a:rPr lang="en-IN" dirty="0"/>
              <a:t> is most viewed at top-right </a:t>
            </a:r>
            <a:r>
              <a:rPr lang="en-IN" dirty="0" smtClean="0"/>
              <a:t>position.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Red </a:t>
            </a:r>
            <a:r>
              <a:rPr lang="en-IN" dirty="0" err="1"/>
              <a:t>color</a:t>
            </a:r>
            <a:r>
              <a:rPr lang="en-IN" dirty="0"/>
              <a:t> is most viewed at </a:t>
            </a:r>
            <a:r>
              <a:rPr lang="en-IN" dirty="0" err="1"/>
              <a:t>center</a:t>
            </a:r>
            <a:r>
              <a:rPr lang="en-IN" dirty="0"/>
              <a:t> </a:t>
            </a:r>
            <a:r>
              <a:rPr lang="en-IN" dirty="0" smtClean="0"/>
              <a:t>position.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Green </a:t>
            </a:r>
            <a:r>
              <a:rPr lang="en-IN" dirty="0" err="1"/>
              <a:t>color</a:t>
            </a:r>
            <a:r>
              <a:rPr lang="en-IN" dirty="0"/>
              <a:t> is most viewed at bottom-right </a:t>
            </a:r>
            <a:r>
              <a:rPr lang="en-IN" dirty="0" smtClean="0"/>
              <a:t>position.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Yellow </a:t>
            </a:r>
            <a:r>
              <a:rPr lang="en-IN" dirty="0" err="1"/>
              <a:t>color</a:t>
            </a:r>
            <a:r>
              <a:rPr lang="en-IN" dirty="0"/>
              <a:t> is most viewed at bottom-left </a:t>
            </a:r>
            <a:r>
              <a:rPr lang="en-IN" dirty="0" smtClean="0"/>
              <a:t>position.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Orange </a:t>
            </a:r>
            <a:r>
              <a:rPr lang="en-IN" dirty="0" err="1"/>
              <a:t>color</a:t>
            </a:r>
            <a:r>
              <a:rPr lang="en-IN" dirty="0"/>
              <a:t> is most viewed at top-left </a:t>
            </a:r>
            <a:r>
              <a:rPr lang="en-IN" dirty="0" smtClean="0"/>
              <a:t>position.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seems that first focus is more or less independent of </a:t>
            </a:r>
            <a:r>
              <a:rPr lang="en-IN" dirty="0" err="1" smtClean="0"/>
              <a:t>colors</a:t>
            </a:r>
            <a:r>
              <a:rPr lang="en-IN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first focus in an image is found to be predominantly at the </a:t>
            </a:r>
            <a:r>
              <a:rPr lang="en-IN" dirty="0" err="1"/>
              <a:t>center</a:t>
            </a:r>
            <a:r>
              <a:rPr lang="en-IN" dirty="0"/>
              <a:t> </a:t>
            </a:r>
            <a:r>
              <a:rPr lang="en-IN" dirty="0" smtClean="0"/>
              <a:t>position.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seems that the second focus is more or less independent of </a:t>
            </a:r>
            <a:r>
              <a:rPr lang="en-IN" dirty="0" err="1" smtClean="0"/>
              <a:t>colors</a:t>
            </a:r>
            <a:r>
              <a:rPr lang="en-IN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second focus in an image is found to be at the </a:t>
            </a:r>
            <a:r>
              <a:rPr lang="en-IN" dirty="0" err="1"/>
              <a:t>center</a:t>
            </a:r>
            <a:r>
              <a:rPr lang="en-IN" dirty="0"/>
              <a:t> position.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02" y="34781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APPLICATIONS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342" y="2335427"/>
            <a:ext cx="7092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 of this project can be used to design creative and visually </a:t>
            </a:r>
            <a:r>
              <a:rPr lang="en-IN" dirty="0" smtClean="0"/>
              <a:t>attractive </a:t>
            </a:r>
            <a:r>
              <a:rPr lang="en-IN" dirty="0"/>
              <a:t>images. We can display the important message in a particular </a:t>
            </a:r>
            <a:r>
              <a:rPr lang="en-IN" dirty="0" smtClean="0"/>
              <a:t>colour </a:t>
            </a:r>
            <a:r>
              <a:rPr lang="en-IN" dirty="0"/>
              <a:t>and location, so that it is </a:t>
            </a:r>
            <a:r>
              <a:rPr lang="en-IN" dirty="0" smtClean="0"/>
              <a:t>caught </a:t>
            </a:r>
            <a:r>
              <a:rPr lang="en-IN" dirty="0"/>
              <a:t>by the viewer easily.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552" y="1556951"/>
            <a:ext cx="537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POSTERS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0337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04279"/>
            <a:ext cx="6400800" cy="8619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0" y="3599831"/>
            <a:ext cx="5906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Readings were recorded </a:t>
            </a:r>
            <a:r>
              <a:rPr lang="en-US" dirty="0" smtClean="0"/>
              <a:t>and </a:t>
            </a:r>
            <a:r>
              <a:rPr lang="en-US" dirty="0"/>
              <a:t>subsequently analyzed using R, </a:t>
            </a:r>
            <a:r>
              <a:rPr lang="en-US" dirty="0" err="1"/>
              <a:t>RStudio</a:t>
            </a:r>
            <a:r>
              <a:rPr lang="en-US" dirty="0"/>
              <a:t> and C++ programming. Different graphs, pie charts, </a:t>
            </a:r>
            <a:r>
              <a:rPr lang="en-US" dirty="0" err="1"/>
              <a:t>heatmaps</a:t>
            </a:r>
            <a:r>
              <a:rPr lang="en-US" dirty="0"/>
              <a:t> and gaze traces were generated.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210" y="3066532"/>
            <a:ext cx="254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Analysis Methods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02" y="34781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APPLICATIONS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342" y="2335427"/>
            <a:ext cx="626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Advertisements usually need to be catchy. So, with the help of this project, we can predict the position and other visual elements which will catch the eye of public.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552" y="1556951"/>
            <a:ext cx="537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ADVERTISEMENTS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02" y="34781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APPLICATIONS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342" y="2335427"/>
            <a:ext cx="6264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 image is worth a thousand words. So, the image should be attractive enough so as to convey the message. This can be implemented using the conclusions drawn from this project.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552" y="1556951"/>
            <a:ext cx="537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MAGAZINES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" y="60593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FURTHER POSSIBLE 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2891482"/>
            <a:ext cx="8534400" cy="25958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of </a:t>
            </a:r>
            <a:r>
              <a:rPr lang="en-US" dirty="0" smtClean="0">
                <a:solidFill>
                  <a:schemeClr val="tx1"/>
                </a:solidFill>
              </a:rPr>
              <a:t>colors </a:t>
            </a:r>
            <a:r>
              <a:rPr lang="en-US" dirty="0">
                <a:solidFill>
                  <a:schemeClr val="tx1"/>
                </a:solidFill>
              </a:rPr>
              <a:t>can be increased from 5 to as many as possible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hapes other than a circle can be used with proper logic and reasoning.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Number </a:t>
            </a:r>
            <a:r>
              <a:rPr lang="en-US" dirty="0">
                <a:solidFill>
                  <a:schemeClr val="tx1"/>
                </a:solidFill>
              </a:rPr>
              <a:t>of locations can be increased from 5 to as many as possible.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054" y="2113005"/>
            <a:ext cx="506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COLORS,  SHAPES &amp; LOCATIONS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" y="60593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FURTHER POSSIBLE 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2891482"/>
            <a:ext cx="8534400" cy="25958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number of people from whom data is collected can be increased from </a:t>
            </a:r>
            <a:r>
              <a:rPr lang="en-US" dirty="0" smtClean="0">
                <a:solidFill>
                  <a:schemeClr val="tx1"/>
                </a:solidFill>
              </a:rPr>
              <a:t>100 to </a:t>
            </a:r>
            <a:r>
              <a:rPr lang="en-US" dirty="0">
                <a:solidFill>
                  <a:schemeClr val="tx1"/>
                </a:solidFill>
              </a:rPr>
              <a:t>as much as possible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</a:t>
            </a:r>
            <a:r>
              <a:rPr lang="en-US" dirty="0">
                <a:solidFill>
                  <a:schemeClr val="tx1"/>
                </a:solidFill>
              </a:rPr>
              <a:t>amount of data will ensure better accuracy and thus better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054" y="2113005"/>
            <a:ext cx="506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DATA  COLLECTION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" y="605938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FURTHER POSSIBLE WORK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2891482"/>
            <a:ext cx="8534400" cy="25958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 increase of input parameters and sample data, efficient </a:t>
            </a:r>
            <a:r>
              <a:rPr lang="en-US" dirty="0" smtClean="0">
                <a:solidFill>
                  <a:schemeClr val="tx1"/>
                </a:solidFill>
              </a:rPr>
              <a:t>machine </a:t>
            </a:r>
            <a:r>
              <a:rPr lang="en-US" dirty="0">
                <a:solidFill>
                  <a:schemeClr val="tx1"/>
                </a:solidFill>
              </a:rPr>
              <a:t>learning algorithms can be used to not only generate statistical data but also PREDICT eye fixations on new images such as paintings, magazine articles, newspaper advertisements </a:t>
            </a:r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054" y="2113005"/>
            <a:ext cx="506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MACHINE  LEARNING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91997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Group Members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074127"/>
            <a:ext cx="6731349" cy="371707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Aayush</a:t>
            </a:r>
            <a:r>
              <a:rPr lang="en-US" dirty="0" smtClean="0">
                <a:solidFill>
                  <a:schemeClr val="tx1"/>
                </a:solidFill>
              </a:rPr>
              <a:t> Gupta					15CS10001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Siddhant Meshram                       15CS10042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Yashvardhan</a:t>
            </a:r>
            <a:r>
              <a:rPr lang="en-US" dirty="0" smtClean="0">
                <a:solidFill>
                  <a:schemeClr val="tx1"/>
                </a:solidFill>
              </a:rPr>
              <a:t> Singh				15CS10056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Achal</a:t>
            </a:r>
            <a:r>
              <a:rPr lang="en-US" dirty="0" smtClean="0">
                <a:solidFill>
                  <a:schemeClr val="tx1"/>
                </a:solidFill>
              </a:rPr>
              <a:t> Gupta						15CS30001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Chavan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Prathamesh</a:t>
            </a:r>
            <a:r>
              <a:rPr lang="en-US" dirty="0" smtClean="0">
                <a:solidFill>
                  <a:schemeClr val="tx1"/>
                </a:solidFill>
              </a:rPr>
              <a:t>				15CS30008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Chandan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Patil</a:t>
            </a:r>
            <a:r>
              <a:rPr lang="en-US" dirty="0" smtClean="0">
                <a:solidFill>
                  <a:schemeClr val="tx1"/>
                </a:solidFill>
              </a:rPr>
              <a:t> 					15CS30009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Sumeet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Shirgure</a:t>
            </a:r>
            <a:r>
              <a:rPr lang="en-US" dirty="0" smtClean="0">
                <a:solidFill>
                  <a:schemeClr val="tx1"/>
                </a:solidFill>
              </a:rPr>
              <a:t>                           15CS30035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EyeTracking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99" y="1655805"/>
            <a:ext cx="9178565" cy="48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3643" y="580768"/>
            <a:ext cx="748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SAMPLE  WORKING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heatma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59" y="19168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:\gaze_pattern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60" y="19060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J:\Image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3" y="19060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4652" y="5844746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77614" y="5844746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24364" y="584474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Gaze Trace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4216" y="481914"/>
            <a:ext cx="7043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</a:rPr>
              <a:t>SAMPLE  OUTPUT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132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3318</TotalTime>
  <Words>1008</Words>
  <Application>Microsoft Office PowerPoint</Application>
  <PresentationFormat>Custom</PresentationFormat>
  <Paragraphs>187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Slice</vt:lpstr>
      <vt:lpstr>Visual communication end-term project</vt:lpstr>
      <vt:lpstr>Project Topic</vt:lpstr>
      <vt:lpstr>DESCRIPTION</vt:lpstr>
      <vt:lpstr>DESCRIPTION</vt:lpstr>
      <vt:lpstr>DESCRIPTION</vt:lpstr>
      <vt:lpstr>DESCRIPTION</vt:lpstr>
      <vt:lpstr>DESCRIPTION</vt:lpstr>
      <vt:lpstr>PowerPoint Presentation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ANALYSIS</vt:lpstr>
      <vt:lpstr>PowerPoint Presentation</vt:lpstr>
      <vt:lpstr>CONCLUSIONS</vt:lpstr>
      <vt:lpstr>APPLICATIONS</vt:lpstr>
      <vt:lpstr>APPLICATIONS</vt:lpstr>
      <vt:lpstr>APPLICATIONS</vt:lpstr>
      <vt:lpstr>FURTHER POSSIBLE WORK</vt:lpstr>
      <vt:lpstr>FURTHER POSSIBLE WORK</vt:lpstr>
      <vt:lpstr>FURTHER POSSIBLE WORK</vt:lpstr>
      <vt:lpstr>Group Members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communication end-term project</dc:title>
  <dc:creator>Siddhant Meshram</dc:creator>
  <cp:lastModifiedBy>Aayush</cp:lastModifiedBy>
  <cp:revision>38</cp:revision>
  <dcterms:created xsi:type="dcterms:W3CDTF">2017-04-29T06:17:02Z</dcterms:created>
  <dcterms:modified xsi:type="dcterms:W3CDTF">2017-05-01T19:17:11Z</dcterms:modified>
</cp:coreProperties>
</file>