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8C4283C-4A42-47CA-A07C-6A9BC9687C6D}"/>
              </a:ext>
            </a:extLst>
          </p:cNvPr>
          <p:cNvSpPr>
            <a:spLocks noGrp="1"/>
          </p:cNvSpPr>
          <p:nvPr>
            <p:ph type="dt" sz="half" idx="10"/>
          </p:nvPr>
        </p:nvSpPr>
        <p:spPr/>
        <p:txBody>
          <a:bodyPr/>
          <a:lstStyle/>
          <a:p>
            <a:fld id="{F3EA1D5F-EDCC-4257-A6F7-7836B388C62D}" type="datetime1">
              <a:rPr lang="en-IN" smtClean="0"/>
              <a:t>09-01-2022</a:t>
            </a:fld>
            <a:endParaRPr lang="en-IN"/>
          </a:p>
        </p:txBody>
      </p:sp>
      <p:sp>
        <p:nvSpPr>
          <p:cNvPr id="5" name="Footer Placeholder 4">
            <a:extLst>
              <a:ext uri="{FF2B5EF4-FFF2-40B4-BE49-F238E27FC236}">
                <a16:creationId xmlns:a16="http://schemas.microsoft.com/office/drawing/2014/main" xmlns=""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4F237F-44A6-4F23-A00D-0D30D5880938}"/>
              </a:ext>
            </a:extLst>
          </p:cNvPr>
          <p:cNvSpPr>
            <a:spLocks noGrp="1"/>
          </p:cNvSpPr>
          <p:nvPr>
            <p:ph type="dt" sz="half" idx="10"/>
          </p:nvPr>
        </p:nvSpPr>
        <p:spPr/>
        <p:txBody>
          <a:bodyPr/>
          <a:lstStyle/>
          <a:p>
            <a:fld id="{2C37C70E-63EE-43C6-989F-26292E48951D}" type="datetime1">
              <a:rPr lang="en-IN" smtClean="0"/>
              <a:t>09-01-2022</a:t>
            </a:fld>
            <a:endParaRPr lang="en-IN"/>
          </a:p>
        </p:txBody>
      </p:sp>
      <p:sp>
        <p:nvSpPr>
          <p:cNvPr id="5" name="Footer Placeholder 4">
            <a:extLst>
              <a:ext uri="{FF2B5EF4-FFF2-40B4-BE49-F238E27FC236}">
                <a16:creationId xmlns:a16="http://schemas.microsoft.com/office/drawing/2014/main" xmlns=""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613661-017D-4B0A-AECF-14295C24AB7F}"/>
              </a:ext>
            </a:extLst>
          </p:cNvPr>
          <p:cNvSpPr>
            <a:spLocks noGrp="1"/>
          </p:cNvSpPr>
          <p:nvPr>
            <p:ph type="dt" sz="half" idx="10"/>
          </p:nvPr>
        </p:nvSpPr>
        <p:spPr/>
        <p:txBody>
          <a:bodyPr/>
          <a:lstStyle/>
          <a:p>
            <a:fld id="{219AFDE4-28D8-4504-8833-CCD0C07EFFEE}" type="datetime1">
              <a:rPr lang="en-IN" smtClean="0"/>
              <a:t>09-01-2022</a:t>
            </a:fld>
            <a:endParaRPr lang="en-IN"/>
          </a:p>
        </p:txBody>
      </p:sp>
      <p:sp>
        <p:nvSpPr>
          <p:cNvPr id="5" name="Footer Placeholder 4">
            <a:extLst>
              <a:ext uri="{FF2B5EF4-FFF2-40B4-BE49-F238E27FC236}">
                <a16:creationId xmlns:a16="http://schemas.microsoft.com/office/drawing/2014/main" xmlns=""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1F8CB-E364-4961-BD43-DE287F66DC41}"/>
              </a:ext>
            </a:extLst>
          </p:cNvPr>
          <p:cNvSpPr>
            <a:spLocks noGrp="1"/>
          </p:cNvSpPr>
          <p:nvPr>
            <p:ph type="dt" sz="half" idx="10"/>
          </p:nvPr>
        </p:nvSpPr>
        <p:spPr/>
        <p:txBody>
          <a:bodyPr/>
          <a:lstStyle/>
          <a:p>
            <a:fld id="{2C0DF00C-2319-4FB5-9845-B1C4F940931A}" type="datetime1">
              <a:rPr lang="en-IN" smtClean="0"/>
              <a:t>09-01-2022</a:t>
            </a:fld>
            <a:endParaRPr lang="en-IN"/>
          </a:p>
        </p:txBody>
      </p:sp>
      <p:sp>
        <p:nvSpPr>
          <p:cNvPr id="6" name="Slide Number Placeholder 5">
            <a:extLst>
              <a:ext uri="{FF2B5EF4-FFF2-40B4-BE49-F238E27FC236}">
                <a16:creationId xmlns:a16="http://schemas.microsoft.com/office/drawing/2014/main" xmlns=""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a16="http://schemas.microsoft.com/office/drawing/2014/main" xmlns=""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xmlns=""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9A908B-8902-4479-A95D-FF4628B1F5C1}"/>
              </a:ext>
            </a:extLst>
          </p:cNvPr>
          <p:cNvSpPr>
            <a:spLocks noGrp="1"/>
          </p:cNvSpPr>
          <p:nvPr>
            <p:ph type="dt" sz="half" idx="10"/>
          </p:nvPr>
        </p:nvSpPr>
        <p:spPr/>
        <p:txBody>
          <a:bodyPr/>
          <a:lstStyle/>
          <a:p>
            <a:fld id="{0A49E4EC-A85D-47BE-9EDC-CB49BF3513E5}" type="datetime1">
              <a:rPr lang="en-IN" smtClean="0"/>
              <a:t>09-01-2022</a:t>
            </a:fld>
            <a:endParaRPr lang="en-IN"/>
          </a:p>
        </p:txBody>
      </p:sp>
      <p:sp>
        <p:nvSpPr>
          <p:cNvPr id="5" name="Footer Placeholder 4">
            <a:extLst>
              <a:ext uri="{FF2B5EF4-FFF2-40B4-BE49-F238E27FC236}">
                <a16:creationId xmlns:a16="http://schemas.microsoft.com/office/drawing/2014/main" xmlns=""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9546C5-A79B-4952-9DD6-443F3F713C93}"/>
              </a:ext>
            </a:extLst>
          </p:cNvPr>
          <p:cNvSpPr>
            <a:spLocks noGrp="1"/>
          </p:cNvSpPr>
          <p:nvPr>
            <p:ph type="dt" sz="half" idx="10"/>
          </p:nvPr>
        </p:nvSpPr>
        <p:spPr/>
        <p:txBody>
          <a:bodyPr/>
          <a:lstStyle/>
          <a:p>
            <a:fld id="{4AB5083F-08EF-4E0E-995C-A6505838A6FB}" type="datetime1">
              <a:rPr lang="en-IN" smtClean="0"/>
              <a:t>09-01-2022</a:t>
            </a:fld>
            <a:endParaRPr lang="en-IN"/>
          </a:p>
        </p:txBody>
      </p:sp>
      <p:sp>
        <p:nvSpPr>
          <p:cNvPr id="6" name="Footer Placeholder 5">
            <a:extLst>
              <a:ext uri="{FF2B5EF4-FFF2-40B4-BE49-F238E27FC236}">
                <a16:creationId xmlns:a16="http://schemas.microsoft.com/office/drawing/2014/main" xmlns=""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AC0A4C-0D41-4063-8D19-1451D515BF88}"/>
              </a:ext>
            </a:extLst>
          </p:cNvPr>
          <p:cNvSpPr>
            <a:spLocks noGrp="1"/>
          </p:cNvSpPr>
          <p:nvPr>
            <p:ph type="dt" sz="half" idx="10"/>
          </p:nvPr>
        </p:nvSpPr>
        <p:spPr/>
        <p:txBody>
          <a:bodyPr/>
          <a:lstStyle/>
          <a:p>
            <a:fld id="{02B77941-F114-4B4F-B379-B9D117269E42}" type="datetime1">
              <a:rPr lang="en-IN" smtClean="0"/>
              <a:t>09-01-2022</a:t>
            </a:fld>
            <a:endParaRPr lang="en-IN"/>
          </a:p>
        </p:txBody>
      </p:sp>
      <p:sp>
        <p:nvSpPr>
          <p:cNvPr id="8" name="Footer Placeholder 7">
            <a:extLst>
              <a:ext uri="{FF2B5EF4-FFF2-40B4-BE49-F238E27FC236}">
                <a16:creationId xmlns:a16="http://schemas.microsoft.com/office/drawing/2014/main" xmlns=""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894ACF-8A53-45C2-8F41-D653BA2D992F}"/>
              </a:ext>
            </a:extLst>
          </p:cNvPr>
          <p:cNvSpPr>
            <a:spLocks noGrp="1"/>
          </p:cNvSpPr>
          <p:nvPr>
            <p:ph type="dt" sz="half" idx="10"/>
          </p:nvPr>
        </p:nvSpPr>
        <p:spPr/>
        <p:txBody>
          <a:bodyPr/>
          <a:lstStyle/>
          <a:p>
            <a:fld id="{9F8512DE-BB8C-4D84-ABA2-0494DA910FCD}" type="datetime1">
              <a:rPr lang="en-IN" smtClean="0"/>
              <a:t>09-01-2022</a:t>
            </a:fld>
            <a:endParaRPr lang="en-IN"/>
          </a:p>
        </p:txBody>
      </p:sp>
      <p:sp>
        <p:nvSpPr>
          <p:cNvPr id="4" name="Footer Placeholder 3">
            <a:extLst>
              <a:ext uri="{FF2B5EF4-FFF2-40B4-BE49-F238E27FC236}">
                <a16:creationId xmlns:a16="http://schemas.microsoft.com/office/drawing/2014/main" xmlns=""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24859-638B-42C5-B734-C9138B3C3D99}"/>
              </a:ext>
            </a:extLst>
          </p:cNvPr>
          <p:cNvSpPr>
            <a:spLocks noGrp="1"/>
          </p:cNvSpPr>
          <p:nvPr>
            <p:ph type="dt" sz="half" idx="10"/>
          </p:nvPr>
        </p:nvSpPr>
        <p:spPr/>
        <p:txBody>
          <a:bodyPr/>
          <a:lstStyle/>
          <a:p>
            <a:fld id="{B92C97C4-73B7-4419-B277-30477D9E24E6}" type="datetime1">
              <a:rPr lang="en-IN" smtClean="0"/>
              <a:t>09-01-2022</a:t>
            </a:fld>
            <a:endParaRPr lang="en-IN"/>
          </a:p>
        </p:txBody>
      </p:sp>
      <p:sp>
        <p:nvSpPr>
          <p:cNvPr id="3" name="Footer Placeholder 2">
            <a:extLst>
              <a:ext uri="{FF2B5EF4-FFF2-40B4-BE49-F238E27FC236}">
                <a16:creationId xmlns:a16="http://schemas.microsoft.com/office/drawing/2014/main" xmlns=""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C11D018-4B5C-4E12-944D-806D461DBA4F}"/>
              </a:ext>
            </a:extLst>
          </p:cNvPr>
          <p:cNvSpPr>
            <a:spLocks noGrp="1"/>
          </p:cNvSpPr>
          <p:nvPr>
            <p:ph type="dt" sz="half" idx="10"/>
          </p:nvPr>
        </p:nvSpPr>
        <p:spPr/>
        <p:txBody>
          <a:bodyPr/>
          <a:lstStyle/>
          <a:p>
            <a:fld id="{F9E187AC-5448-47E2-B1C4-FFA51F1EA10B}" type="datetime1">
              <a:rPr lang="en-IN" smtClean="0"/>
              <a:t>09-01-2022</a:t>
            </a:fld>
            <a:endParaRPr lang="en-IN"/>
          </a:p>
        </p:txBody>
      </p:sp>
      <p:sp>
        <p:nvSpPr>
          <p:cNvPr id="6" name="Footer Placeholder 5">
            <a:extLst>
              <a:ext uri="{FF2B5EF4-FFF2-40B4-BE49-F238E27FC236}">
                <a16:creationId xmlns:a16="http://schemas.microsoft.com/office/drawing/2014/main" xmlns=""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D4AA8B-0C16-4D80-9187-314D77BF3201}"/>
              </a:ext>
            </a:extLst>
          </p:cNvPr>
          <p:cNvSpPr>
            <a:spLocks noGrp="1"/>
          </p:cNvSpPr>
          <p:nvPr>
            <p:ph type="dt" sz="half" idx="10"/>
          </p:nvPr>
        </p:nvSpPr>
        <p:spPr/>
        <p:txBody>
          <a:bodyPr/>
          <a:lstStyle/>
          <a:p>
            <a:fld id="{5EF9641E-0793-41A4-B64B-5A5647E8C012}" type="datetime1">
              <a:rPr lang="en-IN" smtClean="0"/>
              <a:t>09-01-2022</a:t>
            </a:fld>
            <a:endParaRPr lang="en-IN"/>
          </a:p>
        </p:txBody>
      </p:sp>
      <p:sp>
        <p:nvSpPr>
          <p:cNvPr id="6" name="Footer Placeholder 5">
            <a:extLst>
              <a:ext uri="{FF2B5EF4-FFF2-40B4-BE49-F238E27FC236}">
                <a16:creationId xmlns:a16="http://schemas.microsoft.com/office/drawing/2014/main" xmlns=""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09-01-2022</a:t>
            </a:fld>
            <a:endParaRPr lang="en-IN"/>
          </a:p>
        </p:txBody>
      </p:sp>
      <p:sp>
        <p:nvSpPr>
          <p:cNvPr id="5" name="Footer Placeholder 4">
            <a:extLst>
              <a:ext uri="{FF2B5EF4-FFF2-40B4-BE49-F238E27FC236}">
                <a16:creationId xmlns:a16="http://schemas.microsoft.com/office/drawing/2014/main" xmlns=""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a16="http://schemas.microsoft.com/office/drawing/2014/main" xmlns=""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a16="http://schemas.microsoft.com/office/drawing/2014/main" xmlns=""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a16="http://schemas.microsoft.com/office/drawing/2014/main" xmlns=""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a16="http://schemas.microsoft.com/office/drawing/2014/main" xmlns="" id="{1FD4040F-260A-48E7-AB6A-7D52BBDC830C}"/>
              </a:ext>
            </a:extLst>
          </p:cNvPr>
          <p:cNvSpPr/>
          <p:nvPr/>
        </p:nvSpPr>
        <p:spPr>
          <a:xfrm>
            <a:off x="497725" y="2824320"/>
            <a:ext cx="4572000" cy="2031325"/>
          </a:xfrm>
          <a:prstGeom prst="rect">
            <a:avLst/>
          </a:prstGeom>
        </p:spPr>
        <p:txBody>
          <a:bodyPr>
            <a:spAutoFit/>
          </a:bodyPr>
          <a:lstStyle/>
          <a:p>
            <a:pPr defTabSz="457200"/>
            <a:r>
              <a:rPr lang="en-US" dirty="0" smtClean="0">
                <a:solidFill>
                  <a:prstClr val="black"/>
                </a:solidFill>
                <a:latin typeface="Arial"/>
              </a:rPr>
              <a:t>$cat </a:t>
            </a:r>
            <a:r>
              <a:rPr lang="en-US" dirty="0">
                <a:solidFill>
                  <a:prstClr val="black"/>
                </a:solidFill>
                <a:latin typeface="Arial"/>
              </a:rPr>
              <a:t>/</a:t>
            </a:r>
            <a:r>
              <a:rPr lang="en-US" dirty="0" err="1" smtClean="0">
                <a:solidFill>
                  <a:prstClr val="black"/>
                </a:solidFill>
                <a:latin typeface="Arial"/>
              </a:rPr>
              <a:t>etc</a:t>
            </a:r>
            <a:r>
              <a:rPr lang="en-US" dirty="0" smtClean="0">
                <a:solidFill>
                  <a:prstClr val="black"/>
                </a:solidFill>
                <a:latin typeface="Arial"/>
              </a:rPr>
              <a:t>/shells</a:t>
            </a:r>
          </a:p>
          <a:p>
            <a:pPr defTabSz="457200"/>
            <a:endParaRPr lang="en-US" dirty="0">
              <a:solidFill>
                <a:prstClr val="black"/>
              </a:solidFill>
              <a:latin typeface="Arial"/>
            </a:endParaRPr>
          </a:p>
          <a:p>
            <a:pPr defTabSz="457200"/>
            <a:r>
              <a:rPr lang="en-US" dirty="0" smtClean="0">
                <a:solidFill>
                  <a:prstClr val="black"/>
                </a:solidFill>
                <a:latin typeface="Arial"/>
              </a:rPr>
              <a:t>+++ </a:t>
            </a:r>
            <a:r>
              <a:rPr lang="en-US" dirty="0">
                <a:solidFill>
                  <a:prstClr val="black"/>
                </a:solidFill>
                <a:latin typeface="Arial"/>
              </a:rPr>
              <a:t>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a16="http://schemas.microsoft.com/office/drawing/2014/main" xmlns=""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a16="http://schemas.microsoft.com/office/drawing/2014/main" xmlns=""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a16="http://schemas.microsoft.com/office/drawing/2014/main" xmlns=""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a16="http://schemas.microsoft.com/office/drawing/2014/main" xmlns="" id="{B61221C9-4120-4862-99B8-8F23FF1902E6}"/>
              </a:ext>
            </a:extLst>
          </p:cNvPr>
          <p:cNvSpPr txBox="1">
            <a:spLocks/>
          </p:cNvSpPr>
          <p:nvPr/>
        </p:nvSpPr>
        <p:spPr>
          <a:xfrm>
            <a:off x="103910" y="1180183"/>
            <a:ext cx="11180618" cy="4473575"/>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smtClean="0">
                <a:ln>
                  <a:noFill/>
                </a:ln>
                <a:solidFill>
                  <a:schemeClr val="tx1"/>
                </a:solidFill>
                <a:effectLst/>
                <a:uLnTx/>
                <a:uFillTx/>
                <a:latin typeface="Arial"/>
                <a:ea typeface="+mn-ea"/>
                <a:cs typeface="Arial"/>
              </a:rPr>
              <a:t>$ </a:t>
            </a:r>
            <a:r>
              <a:rPr kumimoji="0" lang="en-IN" sz="2200" b="0" i="0" u="none" strike="noStrike" kern="1200" cap="none" spc="0" normalizeH="0" baseline="0" noProof="0" dirty="0">
                <a:ln>
                  <a:noFill/>
                </a:ln>
                <a:solidFill>
                  <a:schemeClr val="tx1"/>
                </a:solidFill>
                <a:effectLst/>
                <a:uLnTx/>
                <a:uFillTx/>
                <a:latin typeface="Arial"/>
                <a:ea typeface="+mn-ea"/>
                <a:cs typeface="Arial"/>
              </a:rPr>
              <a:t>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indent="0">
              <a:buNone/>
            </a:pPr>
            <a:r>
              <a:rPr lang="en-US" b="1" dirty="0">
                <a:solidFill>
                  <a:schemeClr val="tx1"/>
                </a:solidFill>
                <a:latin typeface="Arial" panose="020B0604020202020204" pitchFamily="34" charset="0"/>
                <a:cs typeface="Arial" panose="020B0604020202020204" pitchFamily="34" charset="0"/>
              </a:rPr>
              <a:t>What does </a:t>
            </a:r>
            <a:r>
              <a:rPr lang="en-US" b="1" dirty="0" smtClean="0">
                <a:solidFill>
                  <a:schemeClr val="tx1"/>
                </a:solidFill>
                <a:latin typeface="Arial" panose="020B0604020202020204" pitchFamily="34" charset="0"/>
                <a:cs typeface="Arial" panose="020B0604020202020204" pitchFamily="34" charset="0"/>
              </a:rPr>
              <a:t>2&amp;1 </a:t>
            </a:r>
            <a:r>
              <a:rPr lang="en-US" b="1" dirty="0">
                <a:solidFill>
                  <a:schemeClr val="tx1"/>
                </a:solidFill>
                <a:latin typeface="Arial" panose="020B0604020202020204" pitchFamily="34" charset="0"/>
                <a:cs typeface="Arial" panose="020B0604020202020204" pitchFamily="34" charset="0"/>
              </a:rPr>
              <a:t>mean in shell script</a:t>
            </a:r>
            <a:r>
              <a:rPr lang="en-US" b="1" dirty="0" smtClean="0">
                <a:solidFill>
                  <a:schemeClr val="tx1"/>
                </a:solidFill>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You use &amp;1 to reference the value of the file descriptor 1 ( </a:t>
            </a:r>
            <a:r>
              <a:rPr lang="en-US" dirty="0" err="1">
                <a:solidFill>
                  <a:schemeClr val="tx1"/>
                </a:solidFill>
                <a:latin typeface="Arial" panose="020B0604020202020204" pitchFamily="34" charset="0"/>
                <a:cs typeface="Arial" panose="020B0604020202020204" pitchFamily="34" charset="0"/>
              </a:rPr>
              <a:t>stdout</a:t>
            </a:r>
            <a:r>
              <a:rPr lang="en-US" dirty="0">
                <a:solidFill>
                  <a:schemeClr val="tx1"/>
                </a:solidFill>
                <a:latin typeface="Arial" panose="020B0604020202020204" pitchFamily="34" charset="0"/>
                <a:cs typeface="Arial" panose="020B0604020202020204" pitchFamily="34" charset="0"/>
              </a:rPr>
              <a:t> ). So when you use 2&gt;&amp;1 you are basically saying “</a:t>
            </a:r>
            <a:r>
              <a:rPr lang="en-US" b="1" dirty="0">
                <a:solidFill>
                  <a:schemeClr val="tx1"/>
                </a:solidFill>
                <a:latin typeface="Arial" panose="020B0604020202020204" pitchFamily="34" charset="0"/>
                <a:cs typeface="Arial" panose="020B0604020202020204" pitchFamily="34" charset="0"/>
              </a:rPr>
              <a:t>Redirect the </a:t>
            </a:r>
            <a:r>
              <a:rPr lang="en-US" b="1" dirty="0" err="1">
                <a:solidFill>
                  <a:schemeClr val="tx1"/>
                </a:solidFill>
                <a:latin typeface="Arial" panose="020B0604020202020204" pitchFamily="34" charset="0"/>
                <a:cs typeface="Arial" panose="020B0604020202020204" pitchFamily="34" charset="0"/>
              </a:rPr>
              <a:t>stderr</a:t>
            </a:r>
            <a:r>
              <a:rPr lang="en-US" b="1" dirty="0">
                <a:solidFill>
                  <a:schemeClr val="tx1"/>
                </a:solidFill>
                <a:latin typeface="Arial" panose="020B0604020202020204" pitchFamily="34" charset="0"/>
                <a:cs typeface="Arial" panose="020B0604020202020204" pitchFamily="34" charset="0"/>
              </a:rPr>
              <a:t> to the same place we are redirecting the </a:t>
            </a:r>
            <a:r>
              <a:rPr lang="en-US" b="1" dirty="0" err="1">
                <a:solidFill>
                  <a:schemeClr val="tx1"/>
                </a:solidFill>
                <a:latin typeface="Arial" panose="020B0604020202020204" pitchFamily="34" charset="0"/>
                <a:cs typeface="Arial" panose="020B0604020202020204" pitchFamily="34" charset="0"/>
              </a:rPr>
              <a:t>stdout</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
        <p:nvSpPr>
          <p:cNvPr id="4" name="TextBox 3"/>
          <p:cNvSpPr txBox="1"/>
          <p:nvPr/>
        </p:nvSpPr>
        <p:spPr>
          <a:xfrm>
            <a:off x="3275332" y="1385645"/>
            <a:ext cx="4172755" cy="2031325"/>
          </a:xfrm>
          <a:prstGeom prst="rect">
            <a:avLst/>
          </a:prstGeom>
          <a:solidFill>
            <a:schemeClr val="accent1">
              <a:lumMod val="20000"/>
              <a:lumOff val="80000"/>
            </a:schemeClr>
          </a:solidFill>
        </p:spPr>
        <p:txBody>
          <a:bodyPr wrap="square" rtlCol="0">
            <a:spAutoFit/>
          </a:bodyPr>
          <a:lstStyle/>
          <a:p>
            <a:r>
              <a:rPr lang="en-US" dirty="0"/>
              <a:t>$ </a:t>
            </a:r>
            <a:r>
              <a:rPr lang="en-US" b="1" dirty="0"/>
              <a:t>cat foo.txt</a:t>
            </a:r>
          </a:p>
          <a:p>
            <a:r>
              <a:rPr lang="en-US" dirty="0"/>
              <a:t>foo</a:t>
            </a:r>
          </a:p>
          <a:p>
            <a:r>
              <a:rPr lang="en-US" dirty="0"/>
              <a:t>bar</a:t>
            </a:r>
          </a:p>
          <a:p>
            <a:r>
              <a:rPr lang="en-US" dirty="0" err="1"/>
              <a:t>b</a:t>
            </a:r>
            <a:r>
              <a:rPr lang="en-US" dirty="0" err="1" smtClean="0"/>
              <a:t>az</a:t>
            </a:r>
            <a:endParaRPr lang="en-US" dirty="0" smtClean="0"/>
          </a:p>
          <a:p>
            <a:endParaRPr lang="en-US" dirty="0"/>
          </a:p>
          <a:p>
            <a:r>
              <a:rPr lang="en-US" dirty="0"/>
              <a:t>$ </a:t>
            </a:r>
            <a:r>
              <a:rPr lang="en-US" b="1" dirty="0"/>
              <a:t>cat nop.txt &gt; output.txt</a:t>
            </a:r>
          </a:p>
          <a:p>
            <a:r>
              <a:rPr lang="en-US" dirty="0"/>
              <a:t>cat: nop.txt: No such file or </a:t>
            </a:r>
            <a:r>
              <a:rPr lang="en-US" dirty="0" smtClean="0"/>
              <a:t>directory</a:t>
            </a:r>
          </a:p>
        </p:txBody>
      </p:sp>
      <p:sp>
        <p:nvSpPr>
          <p:cNvPr id="10" name="TextBox 9"/>
          <p:cNvSpPr txBox="1"/>
          <p:nvPr/>
        </p:nvSpPr>
        <p:spPr>
          <a:xfrm>
            <a:off x="7832308" y="1198898"/>
            <a:ext cx="3872442" cy="3247043"/>
          </a:xfrm>
          <a:prstGeom prst="rect">
            <a:avLst/>
          </a:prstGeom>
          <a:solidFill>
            <a:schemeClr val="accent4">
              <a:lumMod val="20000"/>
              <a:lumOff val="80000"/>
            </a:schemeClr>
          </a:solidFill>
        </p:spPr>
        <p:txBody>
          <a:bodyPr wrap="square" rtlCol="0">
            <a:spAutoFit/>
          </a:bodyPr>
          <a:lstStyle/>
          <a:p>
            <a:r>
              <a:rPr lang="en-US" dirty="0" smtClean="0"/>
              <a:t>$ </a:t>
            </a:r>
            <a:r>
              <a:rPr lang="en-US" b="1" dirty="0"/>
              <a:t>cat foo.txt &gt; output.txt 2&gt;&amp;1</a:t>
            </a:r>
          </a:p>
          <a:p>
            <a:endParaRPr lang="en-US" sz="1050" dirty="0"/>
          </a:p>
          <a:p>
            <a:r>
              <a:rPr lang="en-US" dirty="0"/>
              <a:t>$ </a:t>
            </a:r>
            <a:r>
              <a:rPr lang="en-US" b="1" dirty="0"/>
              <a:t>cat output.txt</a:t>
            </a:r>
          </a:p>
          <a:p>
            <a:r>
              <a:rPr lang="en-US" dirty="0"/>
              <a:t>foo</a:t>
            </a:r>
          </a:p>
          <a:p>
            <a:r>
              <a:rPr lang="en-US" dirty="0"/>
              <a:t>bar</a:t>
            </a:r>
          </a:p>
          <a:p>
            <a:r>
              <a:rPr lang="en-US" dirty="0" err="1"/>
              <a:t>baz</a:t>
            </a:r>
            <a:endParaRPr lang="en-US" dirty="0"/>
          </a:p>
          <a:p>
            <a:endParaRPr lang="en-US" sz="1000" dirty="0"/>
          </a:p>
          <a:p>
            <a:r>
              <a:rPr lang="en-US" dirty="0"/>
              <a:t>$ </a:t>
            </a:r>
            <a:r>
              <a:rPr lang="en-US" b="1" dirty="0"/>
              <a:t>cat nop.txt &gt; output.txt 2&gt;&amp;1</a:t>
            </a:r>
          </a:p>
          <a:p>
            <a:endParaRPr lang="en-US" sz="1050" dirty="0"/>
          </a:p>
          <a:p>
            <a:r>
              <a:rPr lang="en-US" dirty="0"/>
              <a:t>$ </a:t>
            </a:r>
            <a:r>
              <a:rPr lang="en-US" b="1" dirty="0"/>
              <a:t>cat output.txt</a:t>
            </a:r>
          </a:p>
          <a:p>
            <a:r>
              <a:rPr lang="en-US" dirty="0"/>
              <a:t>cat: nop.txt: No such file or </a:t>
            </a:r>
            <a:r>
              <a:rPr lang="en-US" dirty="0" smtClean="0"/>
              <a:t>directory</a:t>
            </a:r>
          </a:p>
          <a:p>
            <a:endParaRPr lang="en-US" sz="1100" dirty="0"/>
          </a:p>
          <a:p>
            <a:r>
              <a:rPr lang="en-US" dirty="0"/>
              <a:t>$ </a:t>
            </a:r>
            <a:r>
              <a:rPr lang="en-US" b="1" dirty="0"/>
              <a:t>cat </a:t>
            </a:r>
            <a:r>
              <a:rPr lang="en-US" b="1" dirty="0" err="1"/>
              <a:t>a.c</a:t>
            </a:r>
            <a:r>
              <a:rPr lang="en-US" b="1" dirty="0"/>
              <a:t> a.cc &gt; </a:t>
            </a:r>
            <a:r>
              <a:rPr lang="en-US" b="1" dirty="0" err="1"/>
              <a:t>outfile</a:t>
            </a:r>
            <a:r>
              <a:rPr lang="en-US" b="1" dirty="0"/>
              <a:t> 2&gt;&amp;1</a:t>
            </a:r>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a16="http://schemas.microsoft.com/office/drawing/2014/main" xmlns=""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a16="http://schemas.microsoft.com/office/drawing/2014/main" xmlns=""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a16="http://schemas.microsoft.com/office/drawing/2014/main" xmlns=""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a16="http://schemas.microsoft.com/office/drawing/2014/main" xmlns=""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a16="http://schemas.microsoft.com/office/drawing/2014/main" xmlns="" val="20000"/>
                    </a:ext>
                  </a:extLst>
                </a:gridCol>
                <a:gridCol w="7277100">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6" name="Slide Number Placeholder 5">
            <a:extLst>
              <a:ext uri="{FF2B5EF4-FFF2-40B4-BE49-F238E27FC236}">
                <a16:creationId xmlns:a16="http://schemas.microsoft.com/office/drawing/2014/main" xmlns=""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a16="http://schemas.microsoft.com/office/drawing/2014/main" xmlns="" id="{84D62B47-78E4-4A77-9A32-CF5452F43D70}"/>
              </a:ext>
            </a:extLst>
          </p:cNvPr>
          <p:cNvSpPr txBox="1">
            <a:spLocks/>
          </p:cNvSpPr>
          <p:nvPr/>
        </p:nvSpPr>
        <p:spPr>
          <a:xfrm>
            <a:off x="368710" y="1362597"/>
            <a:ext cx="11139055" cy="506769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-l</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a16="http://schemas.microsoft.com/office/drawing/2014/main" xmlns=""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a16="http://schemas.microsoft.com/office/drawing/2014/main" xmlns=""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a16="http://schemas.microsoft.com/office/drawing/2014/main" xmlns=""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a16="http://schemas.microsoft.com/office/drawing/2014/main" xmlns=""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a16="http://schemas.microsoft.com/office/drawing/2014/main" xmlns=""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a16="http://schemas.microsoft.com/office/drawing/2014/main" xmlns=""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a16="http://schemas.microsoft.com/office/drawing/2014/main" xmlns=""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a16="http://schemas.microsoft.com/office/drawing/2014/main" xmlns=""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a16="http://schemas.microsoft.com/office/drawing/2014/main" xmlns=""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a16="http://schemas.microsoft.com/office/drawing/2014/main" xmlns=""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a16="http://schemas.microsoft.com/office/drawing/2014/main" xmlns="" val="20000"/>
                    </a:ext>
                  </a:extLst>
                </a:gridCol>
                <a:gridCol w="5964237">
                  <a:extLst>
                    <a:ext uri="{9D8B030D-6E8A-4147-A177-3AD203B41FA5}">
                      <a16:colId xmlns:a16="http://schemas.microsoft.com/office/drawing/2014/main" xmlns=""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Slide Number Placeholder 8">
            <a:extLst>
              <a:ext uri="{FF2B5EF4-FFF2-40B4-BE49-F238E27FC236}">
                <a16:creationId xmlns:a16="http://schemas.microsoft.com/office/drawing/2014/main" xmlns=""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a16="http://schemas.microsoft.com/office/drawing/2014/main" xmlns=""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a16="http://schemas.microsoft.com/office/drawing/2014/main" xmlns=""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a16="http://schemas.microsoft.com/office/drawing/2014/main" xmlns="" val="20000"/>
                    </a:ext>
                  </a:extLst>
                </a:gridCol>
                <a:gridCol w="5041900">
                  <a:extLst>
                    <a:ext uri="{9D8B030D-6E8A-4147-A177-3AD203B41FA5}">
                      <a16:colId xmlns:a16="http://schemas.microsoft.com/office/drawing/2014/main" xmlns=""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7" name="Slide Number Placeholder 6">
            <a:extLst>
              <a:ext uri="{FF2B5EF4-FFF2-40B4-BE49-F238E27FC236}">
                <a16:creationId xmlns:a16="http://schemas.microsoft.com/office/drawing/2014/main" xmlns=""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a16="http://schemas.microsoft.com/office/drawing/2014/main" xmlns=""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a16="http://schemas.microsoft.com/office/drawing/2014/main" xmlns=""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a16="http://schemas.microsoft.com/office/drawing/2014/main" xmlns=""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a16="http://schemas.microsoft.com/office/drawing/2014/main" xmlns=""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a16="http://schemas.microsoft.com/office/drawing/2014/main" xmlns=""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uptime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lang="en-IN" dirty="0">
                <a:solidFill>
                  <a:schemeClr val="tx1"/>
                </a:solidFill>
                <a:latin typeface="Arial"/>
              </a:rPr>
              <a:t> </a:t>
            </a:r>
            <a:r>
              <a:rPr lang="en-IN" dirty="0" smtClean="0">
                <a:solidFill>
                  <a:schemeClr val="tx1"/>
                </a:solidFill>
                <a:latin typeface="Arial"/>
              </a:rPr>
              <a: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a:ln>
                  <a:noFill/>
                </a:ln>
                <a:solidFill>
                  <a:schemeClr val="tx1"/>
                </a:solidFill>
                <a:effectLst/>
                <a:uLnTx/>
                <a:uFillTx/>
                <a:latin typeface="Arial"/>
                <a:ea typeface="+mn-ea"/>
                <a:cs typeface="Arial"/>
              </a:rPr>
              <a:t>-e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-m</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xmlns=""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a16="http://schemas.microsoft.com/office/drawing/2014/main" xmlns=""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a16="http://schemas.microsoft.com/office/drawing/2014/main" xmlns=""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a16="http://schemas.microsoft.com/office/drawing/2014/main" xmlns=""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a16="http://schemas.microsoft.com/office/drawing/2014/main" xmlns=""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a16="http://schemas.microsoft.com/office/drawing/2014/main" xmlns=""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a16="http://schemas.microsoft.com/office/drawing/2014/main" xmlns=""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a16="http://schemas.microsoft.com/office/drawing/2014/main" xmlns=""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a16="http://schemas.microsoft.com/office/drawing/2014/main" xmlns=""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a16="http://schemas.microsoft.com/office/drawing/2014/main" xmlns=""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a16="http://schemas.microsoft.com/office/drawing/2014/main" xmlns=""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a16="http://schemas.microsoft.com/office/drawing/2014/main" xmlns=""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
        <p:nvSpPr>
          <p:cNvPr id="3" name="TextBox 2"/>
          <p:cNvSpPr txBox="1"/>
          <p:nvPr/>
        </p:nvSpPr>
        <p:spPr>
          <a:xfrm>
            <a:off x="6219741" y="5845368"/>
            <a:ext cx="4572755" cy="646331"/>
          </a:xfrm>
          <a:prstGeom prst="rect">
            <a:avLst/>
          </a:prstGeom>
          <a:noFill/>
        </p:spPr>
        <p:txBody>
          <a:bodyPr wrap="square" rtlCol="0">
            <a:spAutoFit/>
          </a:bodyPr>
          <a:lstStyle/>
          <a:p>
            <a:r>
              <a:rPr lang="en-US" dirty="0" smtClean="0"/>
              <a:t>$man </a:t>
            </a:r>
            <a:r>
              <a:rPr lang="en-US" dirty="0" err="1" smtClean="0"/>
              <a:t>hier</a:t>
            </a:r>
            <a:endParaRPr lang="en-US" dirty="0" smtClean="0"/>
          </a:p>
          <a:p>
            <a:r>
              <a:rPr lang="en-US" dirty="0"/>
              <a:t> </a:t>
            </a:r>
            <a:r>
              <a:rPr lang="en-US" b="1" dirty="0" err="1"/>
              <a:t>hier</a:t>
            </a:r>
            <a:r>
              <a:rPr lang="en-US" dirty="0"/>
              <a:t> - description of the filesystem hierarchy</a:t>
            </a:r>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9"/>
            <a:ext cx="11416352" cy="499586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99011"/>
            <a:ext cx="5984383" cy="5157340"/>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a:t>
            </a:r>
            <a:r>
              <a:rPr lang="en-US" sz="2400" dirty="0" smtClean="0">
                <a:solidFill>
                  <a:schemeClr val="tx1"/>
                </a:solidFill>
                <a:latin typeface="Arial"/>
              </a:rPr>
              <a:t>file</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3" name="Rectangle 2"/>
          <p:cNvSpPr/>
          <p:nvPr/>
        </p:nvSpPr>
        <p:spPr>
          <a:xfrm>
            <a:off x="331687" y="6354247"/>
            <a:ext cx="3132589" cy="369332"/>
          </a:xfrm>
          <a:prstGeom prst="rect">
            <a:avLst/>
          </a:prstGeom>
        </p:spPr>
        <p:txBody>
          <a:bodyPr wrap="none">
            <a:spAutoFit/>
          </a:bodyPr>
          <a:lstStyle/>
          <a:p>
            <a:r>
              <a:rPr lang="en-US" dirty="0" smtClean="0"/>
              <a:t>$find </a:t>
            </a:r>
            <a:r>
              <a:rPr lang="en-US" dirty="0"/>
              <a:t>/home/</a:t>
            </a:r>
            <a:r>
              <a:rPr lang="en-US" dirty="0" err="1"/>
              <a:t>raju</a:t>
            </a:r>
            <a:r>
              <a:rPr lang="en-US" dirty="0"/>
              <a:t>/ -name </a:t>
            </a:r>
            <a:r>
              <a:rPr lang="en-US" dirty="0" err="1"/>
              <a:t>fork.c</a:t>
            </a:r>
            <a:endParaRPr lang="en-US" dirty="0"/>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339144" y="1159099"/>
            <a:ext cx="4876800" cy="5562375"/>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smtClean="0">
                <a:solidFill>
                  <a:schemeClr val="tx1"/>
                </a:solidFill>
                <a:latin typeface="Arial"/>
              </a:rPr>
              <a:t>uptime</a:t>
            </a:r>
            <a:r>
              <a:rPr lang="en-US" sz="2400" dirty="0" smtClean="0">
                <a:solidFill>
                  <a:schemeClr val="tx1"/>
                </a:solidFill>
                <a:latin typeface="Arial"/>
              </a:rPr>
              <a:t> </a:t>
            </a:r>
            <a:r>
              <a:rPr lang="en-US" sz="2400" dirty="0">
                <a:solidFill>
                  <a:schemeClr val="tx1"/>
                </a:solidFill>
                <a:latin typeface="Arial"/>
              </a:rPr>
              <a:t>-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2670</TotalTime>
  <Words>3341</Words>
  <Application>Microsoft Office PowerPoint</Application>
  <PresentationFormat>Widescreen</PresentationFormat>
  <Paragraphs>551</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37</cp:revision>
  <dcterms:created xsi:type="dcterms:W3CDTF">2017-07-04T05:54:21Z</dcterms:created>
  <dcterms:modified xsi:type="dcterms:W3CDTF">2022-01-09T11:17:54Z</dcterms:modified>
</cp:coreProperties>
</file>