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Slab-regular.fntdata"/><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57ca8a699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1957ca8a699_2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957ca8a699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1957ca8a699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57ca8a699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957ca8a699_2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57ca8a699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957ca8a699_2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57ca8a699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957ca8a699_2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57ca8a699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57ca8a699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957ca8a69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957ca8a69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ace3c949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ace3c949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ce3c949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ace3c949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aec0516e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aec0516e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957ca8a699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957ca8a699_2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957ca8a699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957ca8a699_2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957ca8a699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957ca8a699_2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57ca8a699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1957ca8a699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57ca8a699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957ca8a699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57ca8a699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957ca8a699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57ca8a699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957ca8a699_2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57ca8a699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957ca8a699_2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ce3c949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ce3c949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6" name="Google Shape;56;p1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7" name="Google Shape;57;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8" name="Google Shape;58;p14"/>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59" name="Google Shape;59;p14"/>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cxnSp>
        <p:nvCxnSpPr>
          <p:cNvPr id="62" name="Google Shape;62;p1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3" name="Google Shape;63;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4" name="Google Shape;64;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5" name="Google Shape;6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cxnSp>
        <p:nvCxnSpPr>
          <p:cNvPr id="67" name="Google Shape;67;p16"/>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68" name="Google Shape;68;p16"/>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9" name="Google Shape;6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cxnSp>
        <p:nvCxnSpPr>
          <p:cNvPr id="71" name="Google Shape;71;p1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72" name="Google Shape;72;p1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3" name="Google Shape;73;p17"/>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17"/>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5" name="Google Shape;7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8" name="Google Shape;7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81" name="Google Shape;81;p19"/>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 name="Google Shape;82;p19"/>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3" name="Google Shape;8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2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6" name="Google Shape;8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2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90" name="Google Shape;90;p21"/>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91" name="Google Shape;91;p2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92" name="Google Shape;92;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3" name="Google Shape;9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96" name="Google Shape;9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3"/>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1" name="Google Shape;10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52" name="Google Shape;52;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levelup.gitconnected.com/random-forest-regression-209c0f354c84" TargetMode="External"/><Relationship Id="rId4" Type="http://schemas.openxmlformats.org/officeDocument/2006/relationships/hyperlink" Target="https://towardsdatascience.com/machine-learning-basics-decision-tree-regression-1d73ea003fda" TargetMode="External"/><Relationship Id="rId5" Type="http://schemas.openxmlformats.org/officeDocument/2006/relationships/hyperlink" Target="https://www.youtube.com/watch?v=UhY5vPfQIrA" TargetMode="External"/><Relationship Id="rId6" Type="http://schemas.openxmlformats.org/officeDocument/2006/relationships/hyperlink" Target="https://www.youtube.com/watch?v=v6VJ2RO66A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5"/>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PUBG ML Project</a:t>
            </a:r>
            <a:endParaRPr/>
          </a:p>
        </p:txBody>
      </p:sp>
      <p:sp>
        <p:nvSpPr>
          <p:cNvPr id="109" name="Google Shape;109;p25"/>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Shubhanshu Agrawal - IMT2020078</a:t>
            </a:r>
            <a:endParaRPr/>
          </a:p>
          <a:p>
            <a:pPr indent="0" lvl="0" marL="0" rtl="0" algn="ctr">
              <a:lnSpc>
                <a:spcPct val="100000"/>
              </a:lnSpc>
              <a:spcBef>
                <a:spcPts val="0"/>
              </a:spcBef>
              <a:spcAft>
                <a:spcPts val="0"/>
              </a:spcAft>
              <a:buSzPts val="2400"/>
              <a:buNone/>
            </a:pPr>
            <a:r>
              <a:rPr lang="en"/>
              <a:t>Pratham Dandale - IMT2020038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Decision Tree Regression Model </a:t>
            </a:r>
            <a:endParaRPr/>
          </a:p>
        </p:txBody>
      </p:sp>
      <p:sp>
        <p:nvSpPr>
          <p:cNvPr id="163" name="Google Shape;163;p34"/>
          <p:cNvSpPr txBox="1"/>
          <p:nvPr>
            <p:ph idx="1" type="body"/>
          </p:nvPr>
        </p:nvSpPr>
        <p:spPr>
          <a:xfrm>
            <a:off x="387900" y="1489825"/>
            <a:ext cx="46188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Tree-structured classifier with three types of nodes. </a:t>
            </a:r>
            <a:endParaRPr/>
          </a:p>
          <a:p>
            <a:pPr indent="-342900" lvl="0" marL="457200" rtl="0" algn="l">
              <a:lnSpc>
                <a:spcPct val="115000"/>
              </a:lnSpc>
              <a:spcBef>
                <a:spcPts val="0"/>
              </a:spcBef>
              <a:spcAft>
                <a:spcPts val="0"/>
              </a:spcAft>
              <a:buSzPts val="1800"/>
              <a:buChar char="●"/>
            </a:pPr>
            <a:r>
              <a:rPr lang="en"/>
              <a:t>Root Node is the initial node which represents the entire sample and may get split further into further nodes. </a:t>
            </a:r>
            <a:endParaRPr/>
          </a:p>
          <a:p>
            <a:pPr indent="-342900" lvl="0" marL="457200" rtl="0" algn="l">
              <a:lnSpc>
                <a:spcPct val="115000"/>
              </a:lnSpc>
              <a:spcBef>
                <a:spcPts val="0"/>
              </a:spcBef>
              <a:spcAft>
                <a:spcPts val="0"/>
              </a:spcAft>
              <a:buSzPts val="1800"/>
              <a:buChar char="●"/>
            </a:pPr>
            <a:r>
              <a:rPr lang="en"/>
              <a:t>The Interior Nodes represent the features of a data set and the branches represent the decision rules. </a:t>
            </a:r>
            <a:endParaRPr/>
          </a:p>
          <a:p>
            <a:pPr indent="-342900" lvl="0" marL="457200" rtl="0" algn="l">
              <a:lnSpc>
                <a:spcPct val="115000"/>
              </a:lnSpc>
              <a:spcBef>
                <a:spcPts val="0"/>
              </a:spcBef>
              <a:spcAft>
                <a:spcPts val="0"/>
              </a:spcAft>
              <a:buSzPts val="1800"/>
              <a:buChar char="●"/>
            </a:pPr>
            <a:r>
              <a:rPr lang="en"/>
              <a:t>Leaf Nodes represent the outcome.</a:t>
            </a:r>
            <a:endParaRPr/>
          </a:p>
        </p:txBody>
      </p:sp>
      <p:pic>
        <p:nvPicPr>
          <p:cNvPr id="164" name="Google Shape;164;p34"/>
          <p:cNvPicPr preferRelativeResize="0"/>
          <p:nvPr/>
        </p:nvPicPr>
        <p:blipFill rotWithShape="1">
          <a:blip r:embed="rId3">
            <a:alphaModFix/>
          </a:blip>
          <a:srcRect b="0" l="0" r="0" t="0"/>
          <a:stretch/>
        </p:blipFill>
        <p:spPr>
          <a:xfrm>
            <a:off x="5167650" y="1874438"/>
            <a:ext cx="3832499" cy="23096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Decision Tree Regression Model</a:t>
            </a:r>
            <a:endParaRPr/>
          </a:p>
        </p:txBody>
      </p:sp>
      <p:sp>
        <p:nvSpPr>
          <p:cNvPr id="170" name="Google Shape;170;p3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Train-test-split percentage :- 90% train 10%test</a:t>
            </a:r>
            <a:endParaRPr/>
          </a:p>
          <a:p>
            <a:pPr indent="-342900" lvl="0" marL="457200" rtl="0" algn="l">
              <a:lnSpc>
                <a:spcPct val="115000"/>
              </a:lnSpc>
              <a:spcBef>
                <a:spcPts val="0"/>
              </a:spcBef>
              <a:spcAft>
                <a:spcPts val="0"/>
              </a:spcAft>
              <a:buSzPts val="1800"/>
              <a:buChar char="●"/>
            </a:pPr>
            <a:r>
              <a:rPr lang="en"/>
              <a:t>Size of training data :- 21,79,012</a:t>
            </a:r>
            <a:endParaRPr/>
          </a:p>
          <a:p>
            <a:pPr indent="-342900" lvl="0" marL="457200" rtl="0" algn="l">
              <a:lnSpc>
                <a:spcPct val="115000"/>
              </a:lnSpc>
              <a:spcBef>
                <a:spcPts val="0"/>
              </a:spcBef>
              <a:spcAft>
                <a:spcPts val="0"/>
              </a:spcAft>
              <a:buSzPts val="1800"/>
              <a:buChar char="●"/>
            </a:pPr>
            <a:r>
              <a:rPr lang="en"/>
              <a:t>Size of test data :- 9,33,863</a:t>
            </a:r>
            <a:endParaRPr/>
          </a:p>
          <a:p>
            <a:pPr indent="-342900" lvl="0" marL="457200" rtl="0" algn="l">
              <a:lnSpc>
                <a:spcPct val="115000"/>
              </a:lnSpc>
              <a:spcBef>
                <a:spcPts val="0"/>
              </a:spcBef>
              <a:spcAft>
                <a:spcPts val="0"/>
              </a:spcAft>
              <a:buSzPts val="1800"/>
              <a:buChar char="●"/>
            </a:pPr>
            <a:r>
              <a:rPr lang="en"/>
              <a:t>Accuracy Score (Mean squared error) :- 0.014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Random Forest Regression Method</a:t>
            </a:r>
            <a:endParaRPr/>
          </a:p>
        </p:txBody>
      </p:sp>
      <p:sp>
        <p:nvSpPr>
          <p:cNvPr id="176" name="Google Shape;176;p36"/>
          <p:cNvSpPr txBox="1"/>
          <p:nvPr>
            <p:ph idx="1" type="body"/>
          </p:nvPr>
        </p:nvSpPr>
        <p:spPr>
          <a:xfrm>
            <a:off x="387900" y="1489825"/>
            <a:ext cx="48240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Pick at random k data points from the training set. </a:t>
            </a:r>
            <a:endParaRPr/>
          </a:p>
          <a:p>
            <a:pPr indent="-342900" lvl="0" marL="457200" rtl="0" algn="l">
              <a:lnSpc>
                <a:spcPct val="115000"/>
              </a:lnSpc>
              <a:spcBef>
                <a:spcPts val="0"/>
              </a:spcBef>
              <a:spcAft>
                <a:spcPts val="0"/>
              </a:spcAft>
              <a:buSzPts val="1800"/>
              <a:buChar char="●"/>
            </a:pPr>
            <a:r>
              <a:rPr lang="en"/>
              <a:t>Build a decision tree associated to these k data points. </a:t>
            </a:r>
            <a:endParaRPr/>
          </a:p>
          <a:p>
            <a:pPr indent="-342900" lvl="0" marL="457200" rtl="0" algn="l">
              <a:lnSpc>
                <a:spcPct val="115000"/>
              </a:lnSpc>
              <a:spcBef>
                <a:spcPts val="0"/>
              </a:spcBef>
              <a:spcAft>
                <a:spcPts val="0"/>
              </a:spcAft>
              <a:buSzPts val="1800"/>
              <a:buChar char="●"/>
            </a:pPr>
            <a:r>
              <a:rPr lang="en"/>
              <a:t>Choose the number N of trees you want to build and repeat steps 1 and 2. </a:t>
            </a:r>
            <a:endParaRPr/>
          </a:p>
          <a:p>
            <a:pPr indent="-342900" lvl="0" marL="457200" rtl="0" algn="l">
              <a:lnSpc>
                <a:spcPct val="115000"/>
              </a:lnSpc>
              <a:spcBef>
                <a:spcPts val="0"/>
              </a:spcBef>
              <a:spcAft>
                <a:spcPts val="0"/>
              </a:spcAft>
              <a:buSzPts val="1800"/>
              <a:buChar char="●"/>
            </a:pPr>
            <a:r>
              <a:rPr lang="en"/>
              <a:t>For a new data point, make each one of your N-tree trees predict the value of y for the data point in question and assign the new data point to the average across all of the predicted y values.</a:t>
            </a:r>
            <a:endParaRPr/>
          </a:p>
        </p:txBody>
      </p:sp>
      <p:pic>
        <p:nvPicPr>
          <p:cNvPr id="177" name="Google Shape;177;p36"/>
          <p:cNvPicPr preferRelativeResize="0"/>
          <p:nvPr/>
        </p:nvPicPr>
        <p:blipFill rotWithShape="1">
          <a:blip r:embed="rId3">
            <a:alphaModFix/>
          </a:blip>
          <a:srcRect b="0" l="0" r="0" t="0"/>
          <a:stretch/>
        </p:blipFill>
        <p:spPr>
          <a:xfrm>
            <a:off x="5364300" y="1971500"/>
            <a:ext cx="3627299" cy="23018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Random Forest Regression Model</a:t>
            </a:r>
            <a:endParaRPr/>
          </a:p>
        </p:txBody>
      </p:sp>
      <p:sp>
        <p:nvSpPr>
          <p:cNvPr id="183" name="Google Shape;183;p3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Train-test-split percentage :- 90% train 10%test</a:t>
            </a:r>
            <a:endParaRPr/>
          </a:p>
          <a:p>
            <a:pPr indent="-342900" lvl="0" marL="457200" rtl="0" algn="l">
              <a:lnSpc>
                <a:spcPct val="115000"/>
              </a:lnSpc>
              <a:spcBef>
                <a:spcPts val="0"/>
              </a:spcBef>
              <a:spcAft>
                <a:spcPts val="0"/>
              </a:spcAft>
              <a:buSzPts val="1800"/>
              <a:buChar char="●"/>
            </a:pPr>
            <a:r>
              <a:rPr lang="en"/>
              <a:t>Size of training data :- 21,79,012</a:t>
            </a:r>
            <a:endParaRPr/>
          </a:p>
          <a:p>
            <a:pPr indent="-342900" lvl="0" marL="457200" rtl="0" algn="l">
              <a:lnSpc>
                <a:spcPct val="115000"/>
              </a:lnSpc>
              <a:spcBef>
                <a:spcPts val="0"/>
              </a:spcBef>
              <a:spcAft>
                <a:spcPts val="0"/>
              </a:spcAft>
              <a:buSzPts val="1800"/>
              <a:buChar char="●"/>
            </a:pPr>
            <a:r>
              <a:rPr lang="en"/>
              <a:t>Size of test data :- 9,33,863</a:t>
            </a:r>
            <a:endParaRPr/>
          </a:p>
          <a:p>
            <a:pPr indent="-342900" lvl="0" marL="457200" rtl="0" algn="l">
              <a:lnSpc>
                <a:spcPct val="115000"/>
              </a:lnSpc>
              <a:spcBef>
                <a:spcPts val="0"/>
              </a:spcBef>
              <a:spcAft>
                <a:spcPts val="0"/>
              </a:spcAft>
              <a:buSzPts val="1800"/>
              <a:buChar char="●"/>
            </a:pPr>
            <a:r>
              <a:rPr lang="en"/>
              <a:t>Accuracy Score (Mean squared error) :- 0.093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type="title"/>
          </p:nvPr>
        </p:nvSpPr>
        <p:spPr>
          <a:xfrm>
            <a:off x="387900" y="7955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Gradient Boosting Regression</a:t>
            </a:r>
            <a:endParaRPr/>
          </a:p>
          <a:p>
            <a:pPr indent="0" lvl="0" marL="0" rtl="0" algn="l">
              <a:spcBef>
                <a:spcPts val="0"/>
              </a:spcBef>
              <a:spcAft>
                <a:spcPts val="0"/>
              </a:spcAft>
              <a:buNone/>
            </a:pPr>
            <a:r>
              <a:t/>
            </a:r>
            <a:endParaRPr/>
          </a:p>
        </p:txBody>
      </p:sp>
      <p:sp>
        <p:nvSpPr>
          <p:cNvPr id="189" name="Google Shape;189;p38"/>
          <p:cNvSpPr txBox="1"/>
          <p:nvPr>
            <p:ph idx="1" type="body"/>
          </p:nvPr>
        </p:nvSpPr>
        <p:spPr>
          <a:xfrm>
            <a:off x="387900" y="1255500"/>
            <a:ext cx="8368200" cy="371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Gradient boosting regression trees are based on the idea of an ensemble method derived from a decision tree</a:t>
            </a:r>
            <a:endParaRPr/>
          </a:p>
          <a:p>
            <a:pPr indent="-342900" lvl="0" marL="457200" rtl="0" algn="l">
              <a:spcBef>
                <a:spcPts val="0"/>
              </a:spcBef>
              <a:spcAft>
                <a:spcPts val="0"/>
              </a:spcAft>
              <a:buSzPts val="1800"/>
              <a:buChar char="●"/>
            </a:pPr>
            <a:r>
              <a:rPr lang="en"/>
              <a:t>Gradient boosting is a technique for repeatedly adding decision trees so that the next decision tree corrects the previous decision tree error.</a:t>
            </a:r>
            <a:endParaRPr/>
          </a:p>
          <a:p>
            <a:pPr indent="-342900" lvl="0" marL="457200" rtl="0" algn="l">
              <a:spcBef>
                <a:spcPts val="0"/>
              </a:spcBef>
              <a:spcAft>
                <a:spcPts val="0"/>
              </a:spcAft>
              <a:buSzPts val="1800"/>
              <a:buChar char="●"/>
            </a:pPr>
            <a:r>
              <a:rPr lang="en"/>
              <a:t>Compared to Random forest, the results are more sensitive to parameter settings during training. However, with the correct parameter settings, you will get better test results than random forest.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Gradient Boosting Regression</a:t>
            </a:r>
            <a:endParaRPr/>
          </a:p>
        </p:txBody>
      </p:sp>
      <p:sp>
        <p:nvSpPr>
          <p:cNvPr id="195" name="Google Shape;195;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Train-test-split percentage :- 90% train 10%test</a:t>
            </a:r>
            <a:endParaRPr/>
          </a:p>
          <a:p>
            <a:pPr indent="-342900" lvl="0" marL="457200" rtl="0" algn="l">
              <a:spcBef>
                <a:spcPts val="0"/>
              </a:spcBef>
              <a:spcAft>
                <a:spcPts val="0"/>
              </a:spcAft>
              <a:buSzPts val="1800"/>
              <a:buChar char="●"/>
            </a:pPr>
            <a:r>
              <a:rPr lang="en"/>
              <a:t>Size of training data :- 21,79,012</a:t>
            </a:r>
            <a:endParaRPr/>
          </a:p>
          <a:p>
            <a:pPr indent="-342900" lvl="0" marL="457200" rtl="0" algn="l">
              <a:spcBef>
                <a:spcPts val="0"/>
              </a:spcBef>
              <a:spcAft>
                <a:spcPts val="0"/>
              </a:spcAft>
              <a:buSzPts val="1800"/>
              <a:buChar char="●"/>
            </a:pPr>
            <a:r>
              <a:rPr lang="en"/>
              <a:t>Size of test data :- 9,33,863</a:t>
            </a:r>
            <a:endParaRPr/>
          </a:p>
          <a:p>
            <a:pPr indent="-342900" lvl="0" marL="457200" rtl="0" algn="l">
              <a:spcBef>
                <a:spcPts val="0"/>
              </a:spcBef>
              <a:spcAft>
                <a:spcPts val="0"/>
              </a:spcAft>
              <a:buSzPts val="1800"/>
              <a:buChar char="●"/>
            </a:pPr>
            <a:r>
              <a:rPr lang="en"/>
              <a:t>Accuracy Score (Mean squared error) :- 0.023</a:t>
            </a:r>
            <a:endParaRPr/>
          </a:p>
          <a:p>
            <a:pPr indent="0" lvl="0" marL="0" rtl="0" algn="l">
              <a:spcBef>
                <a:spcPts val="0"/>
              </a:spcBef>
              <a:spcAft>
                <a:spcPts val="0"/>
              </a:spcAft>
              <a:buNone/>
            </a:pPr>
            <a:r>
              <a:t/>
            </a:r>
            <a:endParaRPr sz="12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Light</a:t>
            </a:r>
            <a:r>
              <a:rPr lang="en"/>
              <a:t> gradient boosting machine</a:t>
            </a:r>
            <a:endParaRPr/>
          </a:p>
        </p:txBody>
      </p:sp>
      <p:sp>
        <p:nvSpPr>
          <p:cNvPr id="201" name="Google Shape;201;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LightGBM is a gradient boosting framework based on decision trees</a:t>
            </a:r>
            <a:endParaRPr/>
          </a:p>
          <a:p>
            <a:pPr indent="-342900" lvl="0" marL="457200" rtl="0" algn="l">
              <a:spcBef>
                <a:spcPts val="0"/>
              </a:spcBef>
              <a:spcAft>
                <a:spcPts val="0"/>
              </a:spcAft>
              <a:buSzPts val="1800"/>
              <a:buChar char="●"/>
            </a:pPr>
            <a:r>
              <a:rPr lang="en"/>
              <a:t>It uses two novel techniques: Gradient-based One Side Sampling and Exclusive Feature Bundling (EFB)</a:t>
            </a:r>
            <a:endParaRPr/>
          </a:p>
          <a:p>
            <a:pPr indent="-342900" lvl="0" marL="457200" rtl="0" algn="l">
              <a:spcBef>
                <a:spcPts val="0"/>
              </a:spcBef>
              <a:spcAft>
                <a:spcPts val="0"/>
              </a:spcAft>
              <a:buSzPts val="1800"/>
              <a:buChar char="●"/>
            </a:pPr>
            <a:r>
              <a:rPr lang="en"/>
              <a:t>It is based on three important principles: </a:t>
            </a:r>
            <a:endParaRPr/>
          </a:p>
          <a:p>
            <a:pPr indent="457200" lvl="0" marL="457200" rtl="0" algn="l">
              <a:spcBef>
                <a:spcPts val="0"/>
              </a:spcBef>
              <a:spcAft>
                <a:spcPts val="0"/>
              </a:spcAft>
              <a:buNone/>
            </a:pPr>
            <a:r>
              <a:rPr lang="en"/>
              <a:t>Weak learners (decision trees) </a:t>
            </a:r>
            <a:endParaRPr/>
          </a:p>
          <a:p>
            <a:pPr indent="457200" lvl="0" marL="457200" rtl="0" algn="l">
              <a:spcBef>
                <a:spcPts val="0"/>
              </a:spcBef>
              <a:spcAft>
                <a:spcPts val="0"/>
              </a:spcAft>
              <a:buNone/>
            </a:pPr>
            <a:r>
              <a:rPr lang="en"/>
              <a:t>Gradient Optimization </a:t>
            </a:r>
            <a:endParaRPr/>
          </a:p>
          <a:p>
            <a:pPr indent="457200" lvl="0" marL="457200" rtl="0" algn="l">
              <a:spcBef>
                <a:spcPts val="0"/>
              </a:spcBef>
              <a:spcAft>
                <a:spcPts val="0"/>
              </a:spcAft>
              <a:buNone/>
            </a:pPr>
            <a:r>
              <a:rPr lang="en"/>
              <a:t>Boosting Technique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Light Gradient Boosting machine</a:t>
            </a:r>
            <a:endParaRPr/>
          </a:p>
        </p:txBody>
      </p:sp>
      <p:sp>
        <p:nvSpPr>
          <p:cNvPr id="207" name="Google Shape;207;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Train-test-split percentage :- 90% train 10%test</a:t>
            </a:r>
            <a:endParaRPr/>
          </a:p>
          <a:p>
            <a:pPr indent="-342900" lvl="0" marL="457200" rtl="0" algn="l">
              <a:spcBef>
                <a:spcPts val="0"/>
              </a:spcBef>
              <a:spcAft>
                <a:spcPts val="0"/>
              </a:spcAft>
              <a:buSzPts val="1800"/>
              <a:buChar char="●"/>
            </a:pPr>
            <a:r>
              <a:rPr lang="en"/>
              <a:t>Size of training data :- 21,79,012</a:t>
            </a:r>
            <a:endParaRPr/>
          </a:p>
          <a:p>
            <a:pPr indent="-342900" lvl="0" marL="457200" rtl="0" algn="l">
              <a:spcBef>
                <a:spcPts val="0"/>
              </a:spcBef>
              <a:spcAft>
                <a:spcPts val="0"/>
              </a:spcAft>
              <a:buSzPts val="1800"/>
              <a:buChar char="●"/>
            </a:pPr>
            <a:r>
              <a:rPr lang="en"/>
              <a:t>Size of test data :- 9,33,863</a:t>
            </a:r>
            <a:endParaRPr/>
          </a:p>
          <a:p>
            <a:pPr indent="-342900" lvl="0" marL="457200" rtl="0" algn="l">
              <a:spcBef>
                <a:spcPts val="0"/>
              </a:spcBef>
              <a:spcAft>
                <a:spcPts val="0"/>
              </a:spcAft>
              <a:buSzPts val="1800"/>
              <a:buChar char="●"/>
            </a:pPr>
            <a:r>
              <a:rPr lang="en"/>
              <a:t>Accuracy Score (Mean squared error) :- 0.0091</a:t>
            </a:r>
            <a:endParaRPr/>
          </a:p>
          <a:p>
            <a:pPr indent="0" lvl="0" marL="0" rtl="0" algn="l">
              <a:spcBef>
                <a:spcPts val="0"/>
              </a:spcBef>
              <a:spcAft>
                <a:spcPts val="0"/>
              </a:spcAft>
              <a:buNone/>
            </a:pPr>
            <a:r>
              <a:t/>
            </a:r>
            <a:endParaRPr sz="1200">
              <a:solidFill>
                <a:srgbClr val="000000"/>
              </a:solidFill>
              <a:highlight>
                <a:schemeClr val="dk1"/>
              </a:highlight>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Kaggle Results</a:t>
            </a:r>
            <a:endParaRPr/>
          </a:p>
        </p:txBody>
      </p:sp>
      <p:sp>
        <p:nvSpPr>
          <p:cNvPr id="213" name="Google Shape;213;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Random Forest without feature engineering :- 0.00676</a:t>
            </a:r>
            <a:endParaRPr/>
          </a:p>
          <a:p>
            <a:pPr indent="-342900" lvl="0" marL="457200" rtl="0" algn="l">
              <a:spcBef>
                <a:spcPts val="0"/>
              </a:spcBef>
              <a:spcAft>
                <a:spcPts val="0"/>
              </a:spcAft>
              <a:buSzPts val="1800"/>
              <a:buChar char="●"/>
            </a:pPr>
            <a:r>
              <a:rPr lang="en"/>
              <a:t>LGBM without feature engineering :- 0.0112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p:txBody>
      </p:sp>
      <p:sp>
        <p:nvSpPr>
          <p:cNvPr id="219" name="Google Shape;219;p4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u="sng">
                <a:solidFill>
                  <a:schemeClr val="hlink"/>
                </a:solidFill>
                <a:hlinkClick r:id="rId3"/>
              </a:rPr>
              <a:t>https://levelup.gitconnected.com/random-forest-regression-209c0f354c84</a:t>
            </a:r>
            <a:endParaRPr u="sng"/>
          </a:p>
          <a:p>
            <a:pPr indent="0" lvl="0" marL="0" rtl="0" algn="l">
              <a:lnSpc>
                <a:spcPct val="115000"/>
              </a:lnSpc>
              <a:spcBef>
                <a:spcPts val="1600"/>
              </a:spcBef>
              <a:spcAft>
                <a:spcPts val="0"/>
              </a:spcAft>
              <a:buSzPts val="1800"/>
              <a:buNone/>
            </a:pPr>
            <a:r>
              <a:rPr lang="en" u="sng">
                <a:solidFill>
                  <a:schemeClr val="hlink"/>
                </a:solidFill>
                <a:hlinkClick r:id="rId4"/>
              </a:rPr>
              <a:t>https://towardsdatascience.com/machine-learning-basics-decision-tree-regression-1d73ea003fda</a:t>
            </a:r>
            <a:endParaRPr u="sng"/>
          </a:p>
          <a:p>
            <a:pPr indent="0" lvl="0" marL="0" rtl="0" algn="l">
              <a:lnSpc>
                <a:spcPct val="115000"/>
              </a:lnSpc>
              <a:spcBef>
                <a:spcPts val="1600"/>
              </a:spcBef>
              <a:spcAft>
                <a:spcPts val="0"/>
              </a:spcAft>
              <a:buSzPts val="1800"/>
              <a:buNone/>
            </a:pPr>
            <a:r>
              <a:rPr lang="en" u="sng">
                <a:solidFill>
                  <a:schemeClr val="hlink"/>
                </a:solidFill>
                <a:hlinkClick r:id="rId5"/>
              </a:rPr>
              <a:t>https://www.youtube.com/watch?v=UhY5vPfQIrA</a:t>
            </a:r>
            <a:endParaRPr u="sng"/>
          </a:p>
          <a:p>
            <a:pPr indent="0" lvl="0" marL="0" rtl="0" algn="l">
              <a:lnSpc>
                <a:spcPct val="115000"/>
              </a:lnSpc>
              <a:spcBef>
                <a:spcPts val="1600"/>
              </a:spcBef>
              <a:spcAft>
                <a:spcPts val="0"/>
              </a:spcAft>
              <a:buSzPts val="1800"/>
              <a:buNone/>
            </a:pPr>
            <a:r>
              <a:rPr lang="en" u="sng">
                <a:solidFill>
                  <a:schemeClr val="hlink"/>
                </a:solidFill>
                <a:hlinkClick r:id="rId6"/>
              </a:rPr>
              <a:t>https://www.youtube.com/watch?v=v6VJ2RO66Ag</a:t>
            </a:r>
            <a:endParaRPr u="sng"/>
          </a:p>
          <a:p>
            <a:pPr indent="0" lvl="0" marL="0" rtl="0" algn="l">
              <a:lnSpc>
                <a:spcPct val="115000"/>
              </a:lnSpc>
              <a:spcBef>
                <a:spcPts val="1600"/>
              </a:spcBef>
              <a:spcAft>
                <a:spcPts val="0"/>
              </a:spcAft>
              <a:buSzPts val="1800"/>
              <a:buNone/>
            </a:pPr>
            <a:r>
              <a:t/>
            </a:r>
            <a:endParaRPr u="sng"/>
          </a:p>
          <a:p>
            <a:pPr indent="0" lvl="0" marL="0" rtl="0" algn="l">
              <a:lnSpc>
                <a:spcPct val="115000"/>
              </a:lnSpc>
              <a:spcBef>
                <a:spcPts val="1600"/>
              </a:spcBef>
              <a:spcAft>
                <a:spcPts val="1600"/>
              </a:spcAft>
              <a:buSzPts val="1800"/>
              <a:buNone/>
            </a:pPr>
            <a:r>
              <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Overview about problem</a:t>
            </a:r>
            <a:endParaRPr/>
          </a:p>
        </p:txBody>
      </p:sp>
      <p:sp>
        <p:nvSpPr>
          <p:cNvPr id="115" name="Google Shape;115;p2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In a PUBG game, up to 100 players start in each match (matchId). Players can be on teams (groupId) which get ranked at the end of the game (winPlacePerc) based on how many other teams are still alive when they are eliminated. In game, players can pick up different munitions, revive downed-but-not-out (knocked) teammates, drive vehicles, swim, run, shoot, and experience all of the consequences -- such as falling too far or running themselves over and eliminating themselves.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About Dataset	</a:t>
            </a:r>
            <a:endParaRPr/>
          </a:p>
        </p:txBody>
      </p:sp>
      <p:sp>
        <p:nvSpPr>
          <p:cNvPr id="121" name="Google Shape;121;p2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are given with a large number of anonymized PUBG game stats, formatted so that each row contains one player's post-game stats. The data comes from matches of all types: solos, duos, squads, and custom; there is no guarantee of there being 100 players per match, nor at most 4 player per group.</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Statement	</a:t>
            </a:r>
            <a:endParaRPr/>
          </a:p>
        </p:txBody>
      </p:sp>
      <p:sp>
        <p:nvSpPr>
          <p:cNvPr id="127" name="Google Shape;127;p2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have to create a model which predicts players' finishing placement based on their final stats, on a scale from 1 (first place) to 0 (last place).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Pre-processing the data</a:t>
            </a:r>
            <a:endParaRPr/>
          </a:p>
        </p:txBody>
      </p:sp>
      <p:sp>
        <p:nvSpPr>
          <p:cNvPr id="133" name="Google Shape;133;p2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Importing the required modules. (pandas, numpy, sklearn)</a:t>
            </a:r>
            <a:endParaRPr/>
          </a:p>
          <a:p>
            <a:pPr indent="-342900" lvl="0" marL="457200" rtl="0" algn="l">
              <a:lnSpc>
                <a:spcPct val="115000"/>
              </a:lnSpc>
              <a:spcBef>
                <a:spcPts val="0"/>
              </a:spcBef>
              <a:spcAft>
                <a:spcPts val="0"/>
              </a:spcAft>
              <a:buSzPts val="1800"/>
              <a:buChar char="●"/>
            </a:pPr>
            <a:r>
              <a:rPr lang="en"/>
              <a:t>Reading the data from csv files</a:t>
            </a:r>
            <a:endParaRPr/>
          </a:p>
          <a:p>
            <a:pPr indent="-342900" lvl="0" marL="457200" rtl="0" algn="l">
              <a:lnSpc>
                <a:spcPct val="115000"/>
              </a:lnSpc>
              <a:spcBef>
                <a:spcPts val="0"/>
              </a:spcBef>
              <a:spcAft>
                <a:spcPts val="0"/>
              </a:spcAft>
              <a:buSzPts val="1800"/>
              <a:buChar char="●"/>
            </a:pPr>
            <a:r>
              <a:rPr lang="en"/>
              <a:t>Removing rows with missing value in any feature. </a:t>
            </a:r>
            <a:endParaRPr/>
          </a:p>
          <a:p>
            <a:pPr indent="-317500" lvl="1" marL="914400" rtl="0" algn="l">
              <a:lnSpc>
                <a:spcPct val="115000"/>
              </a:lnSpc>
              <a:spcBef>
                <a:spcPts val="0"/>
              </a:spcBef>
              <a:spcAft>
                <a:spcPts val="0"/>
              </a:spcAft>
              <a:buSzPts val="1400"/>
              <a:buChar char="○"/>
            </a:pPr>
            <a:r>
              <a:rPr lang="en"/>
              <a:t>There was 1 row with ‘winPlacePerc’ as missing value. This row is removed from dataset</a:t>
            </a:r>
            <a:endParaRPr/>
          </a:p>
          <a:p>
            <a:pPr indent="-342900" lvl="0" marL="457200" rtl="0" algn="l">
              <a:lnSpc>
                <a:spcPct val="115000"/>
              </a:lnSpc>
              <a:spcBef>
                <a:spcPts val="0"/>
              </a:spcBef>
              <a:spcAft>
                <a:spcPts val="0"/>
              </a:spcAft>
              <a:buSzPts val="1800"/>
              <a:buChar char="●"/>
            </a:pPr>
            <a:r>
              <a:rPr lang="en"/>
              <a:t>Removing duplicate rows</a:t>
            </a:r>
            <a:endParaRPr/>
          </a:p>
          <a:p>
            <a:pPr indent="-317500" lvl="1" marL="914400" rtl="0" algn="l">
              <a:lnSpc>
                <a:spcPct val="115000"/>
              </a:lnSpc>
              <a:spcBef>
                <a:spcPts val="0"/>
              </a:spcBef>
              <a:spcAft>
                <a:spcPts val="0"/>
              </a:spcAft>
              <a:buSzPts val="1400"/>
              <a:buChar char="○"/>
            </a:pPr>
            <a:r>
              <a:rPr lang="en"/>
              <a:t>There were no duplicate rows</a:t>
            </a:r>
            <a:endParaRPr/>
          </a:p>
          <a:p>
            <a:pPr indent="0" lvl="0" marL="914400" rtl="0" algn="l">
              <a:lnSpc>
                <a:spcPct val="115000"/>
              </a:lnSpc>
              <a:spcBef>
                <a:spcPts val="1600"/>
              </a:spcBef>
              <a:spcAft>
                <a:spcPts val="0"/>
              </a:spcAft>
              <a:buSzPts val="1800"/>
              <a:buNone/>
            </a:pPr>
            <a:r>
              <a:t/>
            </a:r>
            <a:endParaRPr/>
          </a:p>
          <a:p>
            <a:pPr indent="0" lvl="0" marL="91440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Pre-Processing </a:t>
            </a:r>
            <a:r>
              <a:rPr lang="en" sz="1100"/>
              <a:t>(Continued)</a:t>
            </a:r>
            <a:endParaRPr sz="1100"/>
          </a:p>
        </p:txBody>
      </p:sp>
      <p:sp>
        <p:nvSpPr>
          <p:cNvPr id="139" name="Google Shape;139;p3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Label Encoding the categorical features</a:t>
            </a:r>
            <a:endParaRPr/>
          </a:p>
          <a:p>
            <a:pPr indent="-317500" lvl="1" marL="914400" rtl="0" algn="l">
              <a:lnSpc>
                <a:spcPct val="115000"/>
              </a:lnSpc>
              <a:spcBef>
                <a:spcPts val="0"/>
              </a:spcBef>
              <a:spcAft>
                <a:spcPts val="0"/>
              </a:spcAft>
              <a:buSzPts val="1400"/>
              <a:buChar char="○"/>
            </a:pPr>
            <a:r>
              <a:rPr lang="en"/>
              <a:t>We have 1 categorical feature, i.e., ‘matchType’. It has 16 unique feature but it can be classified as solo,duo and squad. </a:t>
            </a:r>
            <a:endParaRPr/>
          </a:p>
          <a:p>
            <a:pPr indent="-317500" lvl="2" marL="1371600" rtl="0" algn="l">
              <a:lnSpc>
                <a:spcPct val="115000"/>
              </a:lnSpc>
              <a:spcBef>
                <a:spcPts val="0"/>
              </a:spcBef>
              <a:spcAft>
                <a:spcPts val="0"/>
              </a:spcAft>
              <a:buSzPts val="1400"/>
              <a:buChar char="■"/>
            </a:pPr>
            <a:r>
              <a:rPr lang="en"/>
              <a:t>duo-fpp, duo, crashtpp, crashfpp :-  DUO</a:t>
            </a:r>
            <a:endParaRPr/>
          </a:p>
          <a:p>
            <a:pPr indent="-317500" lvl="2" marL="1371600" rtl="0" algn="l">
              <a:lnSpc>
                <a:spcPct val="115000"/>
              </a:lnSpc>
              <a:spcBef>
                <a:spcPts val="0"/>
              </a:spcBef>
              <a:spcAft>
                <a:spcPts val="0"/>
              </a:spcAft>
              <a:buSzPts val="1400"/>
              <a:buChar char="■"/>
            </a:pPr>
            <a:r>
              <a:rPr lang="en"/>
              <a:t> Solo-fpp, solo, normal-solo-fpp :- solo</a:t>
            </a:r>
            <a:endParaRPr/>
          </a:p>
          <a:p>
            <a:pPr indent="-317500" lvl="2" marL="1371600" rtl="0" algn="l">
              <a:lnSpc>
                <a:spcPct val="115000"/>
              </a:lnSpc>
              <a:spcBef>
                <a:spcPts val="0"/>
              </a:spcBef>
              <a:spcAft>
                <a:spcPts val="0"/>
              </a:spcAft>
              <a:buSzPts val="1400"/>
              <a:buChar char="■"/>
            </a:pPr>
            <a:r>
              <a:rPr lang="en"/>
              <a:t>Rest all are squad</a:t>
            </a:r>
            <a:endParaRPr/>
          </a:p>
          <a:p>
            <a:pPr indent="-317500" lvl="1" marL="914400" rtl="0" algn="l">
              <a:lnSpc>
                <a:spcPct val="115000"/>
              </a:lnSpc>
              <a:spcBef>
                <a:spcPts val="0"/>
              </a:spcBef>
              <a:spcAft>
                <a:spcPts val="0"/>
              </a:spcAft>
              <a:buSzPts val="1400"/>
              <a:buChar char="○"/>
            </a:pPr>
            <a:r>
              <a:rPr lang="en"/>
              <a:t>‘Id’, ‘groupId’, ‘matchId’ are object type, so we have also label encoded them</a:t>
            </a:r>
            <a:endParaRPr/>
          </a:p>
          <a:p>
            <a:pPr indent="0" lvl="0" marL="0" rtl="0" algn="l">
              <a:lnSpc>
                <a:spcPct val="115000"/>
              </a:lnSpc>
              <a:spcBef>
                <a:spcPts val="1600"/>
              </a:spcBef>
              <a:spcAft>
                <a:spcPts val="1600"/>
              </a:spcAft>
              <a:buSzPts val="1800"/>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Pre-Processing </a:t>
            </a:r>
            <a:r>
              <a:rPr lang="en" sz="1100"/>
              <a:t>(Continued)</a:t>
            </a:r>
            <a:endParaRPr sz="1100"/>
          </a:p>
        </p:txBody>
      </p:sp>
      <p:sp>
        <p:nvSpPr>
          <p:cNvPr id="145" name="Google Shape;145;p3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Removing related column using correlation matrix</a:t>
            </a:r>
            <a:endParaRPr/>
          </a:p>
          <a:p>
            <a:pPr indent="-317500" lvl="1" marL="914400" rtl="0" algn="l">
              <a:lnSpc>
                <a:spcPct val="115000"/>
              </a:lnSpc>
              <a:spcBef>
                <a:spcPts val="0"/>
              </a:spcBef>
              <a:spcAft>
                <a:spcPts val="0"/>
              </a:spcAft>
              <a:buSzPts val="1400"/>
              <a:buChar char="○"/>
            </a:pPr>
            <a:r>
              <a:rPr lang="en"/>
              <a:t>Making the heatmap of correlation matrix</a:t>
            </a:r>
            <a:endParaRPr/>
          </a:p>
          <a:p>
            <a:pPr indent="-317500" lvl="1" marL="914400" rtl="0" algn="l">
              <a:lnSpc>
                <a:spcPct val="115000"/>
              </a:lnSpc>
              <a:spcBef>
                <a:spcPts val="0"/>
              </a:spcBef>
              <a:spcAft>
                <a:spcPts val="0"/>
              </a:spcAft>
              <a:buSzPts val="1400"/>
              <a:buChar char="○"/>
            </a:pPr>
            <a:r>
              <a:rPr lang="en"/>
              <a:t>We will remove the column which has correlation of ≥ 0.8 or ≤ -0.8</a:t>
            </a:r>
            <a:endParaRPr/>
          </a:p>
          <a:p>
            <a:pPr indent="-317500" lvl="1" marL="914400" rtl="0" algn="l">
              <a:lnSpc>
                <a:spcPct val="115000"/>
              </a:lnSpc>
              <a:spcBef>
                <a:spcPts val="0"/>
              </a:spcBef>
              <a:spcAft>
                <a:spcPts val="0"/>
              </a:spcAft>
              <a:buSzPts val="1400"/>
              <a:buChar char="○"/>
            </a:pPr>
            <a:r>
              <a:rPr lang="en"/>
              <a:t>There were total 4 columns which were removed,i.e, ‘killStreaks’, ‘rankPoints’, ‘killPoints’ and ‘maxPlace’</a:t>
            </a:r>
            <a:endParaRPr/>
          </a:p>
          <a:p>
            <a:pPr indent="0" lvl="0" marL="91440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Pre-Processing </a:t>
            </a:r>
            <a:r>
              <a:rPr lang="en" sz="1100"/>
              <a:t>(Continued)</a:t>
            </a:r>
            <a:endParaRPr sz="1100"/>
          </a:p>
        </p:txBody>
      </p:sp>
      <p:sp>
        <p:nvSpPr>
          <p:cNvPr id="151" name="Google Shape;151;p3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Removing Outliers</a:t>
            </a:r>
            <a:endParaRPr/>
          </a:p>
          <a:p>
            <a:pPr indent="-317500" lvl="1" marL="914400" rtl="0" algn="l">
              <a:lnSpc>
                <a:spcPct val="115000"/>
              </a:lnSpc>
              <a:spcBef>
                <a:spcPts val="0"/>
              </a:spcBef>
              <a:spcAft>
                <a:spcPts val="0"/>
              </a:spcAft>
              <a:buSzPts val="1400"/>
              <a:buChar char="○"/>
            </a:pPr>
            <a:r>
              <a:rPr lang="en"/>
              <a:t>Made a function to remove the outlier</a:t>
            </a:r>
            <a:endParaRPr/>
          </a:p>
          <a:p>
            <a:pPr indent="-317500" lvl="1" marL="914400" rtl="0" algn="l">
              <a:lnSpc>
                <a:spcPct val="115000"/>
              </a:lnSpc>
              <a:spcBef>
                <a:spcPts val="0"/>
              </a:spcBef>
              <a:spcAft>
                <a:spcPts val="0"/>
              </a:spcAft>
              <a:buSzPts val="1400"/>
              <a:buChar char="○"/>
            </a:pPr>
            <a:r>
              <a:rPr lang="en"/>
              <a:t>Made boxplots for each columns</a:t>
            </a:r>
            <a:endParaRPr/>
          </a:p>
          <a:p>
            <a:pPr indent="-317500" lvl="1" marL="914400" rtl="0" algn="l">
              <a:lnSpc>
                <a:spcPct val="115000"/>
              </a:lnSpc>
              <a:spcBef>
                <a:spcPts val="0"/>
              </a:spcBef>
              <a:spcAft>
                <a:spcPts val="0"/>
              </a:spcAft>
              <a:buSzPts val="1400"/>
              <a:buChar char="○"/>
            </a:pPr>
            <a:r>
              <a:rPr lang="en"/>
              <a:t>If there are distinct values, we will not remove the outliers from them</a:t>
            </a:r>
            <a:endParaRPr/>
          </a:p>
          <a:p>
            <a:pPr indent="-317500" lvl="1" marL="914400" rtl="0" algn="l">
              <a:lnSpc>
                <a:spcPct val="115000"/>
              </a:lnSpc>
              <a:spcBef>
                <a:spcPts val="0"/>
              </a:spcBef>
              <a:spcAft>
                <a:spcPts val="0"/>
              </a:spcAft>
              <a:buSzPts val="1400"/>
              <a:buChar char="○"/>
            </a:pPr>
            <a:r>
              <a:rPr lang="en"/>
              <a:t>If there are continuous value in column, we will remove outliers from them</a:t>
            </a:r>
            <a:endParaRPr/>
          </a:p>
          <a:p>
            <a:pPr indent="0" lvl="0" marL="91440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157" name="Google Shape;157;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Plotted various features against winPlacePerc:</a:t>
            </a:r>
            <a:endParaRPr/>
          </a:p>
          <a:p>
            <a:pPr indent="-342900" lvl="0" marL="457200" rtl="0" algn="l">
              <a:spcBef>
                <a:spcPts val="0"/>
              </a:spcBef>
              <a:spcAft>
                <a:spcPts val="0"/>
              </a:spcAft>
              <a:buSzPts val="1800"/>
              <a:buChar char="●"/>
            </a:pPr>
            <a:r>
              <a:rPr lang="en"/>
              <a:t>Plot of kills showed most kills scattered between 0,10 and players with more kills had lesser rank</a:t>
            </a:r>
            <a:endParaRPr/>
          </a:p>
          <a:p>
            <a:pPr indent="-342900" lvl="0" marL="457200" rtl="0" algn="l">
              <a:spcBef>
                <a:spcPts val="0"/>
              </a:spcBef>
              <a:spcAft>
                <a:spcPts val="0"/>
              </a:spcAft>
              <a:buSzPts val="1800"/>
              <a:buChar char="●"/>
            </a:pPr>
            <a:r>
              <a:rPr lang="en"/>
              <a:t>Plot of assists showed most assists lied between 0,5 and players with more assists had less rank</a:t>
            </a:r>
            <a:endParaRPr/>
          </a:p>
          <a:p>
            <a:pPr indent="-342900" lvl="0" marL="457200" rtl="0" algn="l">
              <a:spcBef>
                <a:spcPts val="0"/>
              </a:spcBef>
              <a:spcAft>
                <a:spcPts val="0"/>
              </a:spcAft>
              <a:buSzPts val="1800"/>
              <a:buChar char="●"/>
            </a:pPr>
            <a:r>
              <a:rPr lang="en"/>
              <a:t>Plot of totalDistance showed players with higher totalDistance had lower rank</a:t>
            </a:r>
            <a:endParaRPr/>
          </a:p>
          <a:p>
            <a:pPr indent="0" lvl="0" marL="45720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