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6" r:id="rId5"/>
    <p:sldId id="259" r:id="rId6"/>
    <p:sldId id="267" r:id="rId7"/>
    <p:sldId id="258" r:id="rId8"/>
    <p:sldId id="265" r:id="rId9"/>
    <p:sldId id="262" r:id="rId10"/>
    <p:sldId id="272" r:id="rId11"/>
    <p:sldId id="269" r:id="rId12"/>
    <p:sldId id="270" r:id="rId13"/>
    <p:sldId id="271"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88" d="100"/>
          <a:sy n="88" d="100"/>
        </p:scale>
        <p:origin x="-422"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hi" userId="2396be6348ee1253" providerId="LiveId" clId="{4246E0FE-42D1-4D16-9FC8-4D35B4637167}"/>
    <pc:docChg chg="addSld modSld">
      <pc:chgData name="rushi" userId="2396be6348ee1253" providerId="LiveId" clId="{4246E0FE-42D1-4D16-9FC8-4D35B4637167}" dt="2022-08-29T08:38:28.641" v="15" actId="680"/>
      <pc:docMkLst>
        <pc:docMk/>
      </pc:docMkLst>
      <pc:sldChg chg="modSp mod">
        <pc:chgData name="rushi" userId="2396be6348ee1253" providerId="LiveId" clId="{4246E0FE-42D1-4D16-9FC8-4D35B4637167}" dt="2022-08-29T08:38:24.526" v="14" actId="1076"/>
        <pc:sldMkLst>
          <pc:docMk/>
          <pc:sldMk cId="430923028" sldId="270"/>
        </pc:sldMkLst>
        <pc:spChg chg="mod">
          <ac:chgData name="rushi" userId="2396be6348ee1253" providerId="LiveId" clId="{4246E0FE-42D1-4D16-9FC8-4D35B4637167}" dt="2022-08-29T08:38:20.364" v="13" actId="20577"/>
          <ac:spMkLst>
            <pc:docMk/>
            <pc:sldMk cId="430923028" sldId="270"/>
            <ac:spMk id="2" creationId="{881F857B-298F-BEB3-7476-E2BDA75BC0AB}"/>
          </ac:spMkLst>
        </pc:spChg>
        <pc:picChg chg="mod">
          <ac:chgData name="rushi" userId="2396be6348ee1253" providerId="LiveId" clId="{4246E0FE-42D1-4D16-9FC8-4D35B4637167}" dt="2022-08-29T08:38:24.526" v="14" actId="1076"/>
          <ac:picMkLst>
            <pc:docMk/>
            <pc:sldMk cId="430923028" sldId="270"/>
            <ac:picMk id="4" creationId="{14FDD892-5B5B-EACF-8574-6824709DC1FF}"/>
          </ac:picMkLst>
        </pc:picChg>
      </pc:sldChg>
      <pc:sldChg chg="new">
        <pc:chgData name="rushi" userId="2396be6348ee1253" providerId="LiveId" clId="{4246E0FE-42D1-4D16-9FC8-4D35B4637167}" dt="2022-08-29T08:38:28.641" v="15" actId="680"/>
        <pc:sldMkLst>
          <pc:docMk/>
          <pc:sldMk cId="3923895656" sldId="271"/>
        </pc:sldMkLst>
      </pc:sldChg>
    </pc:docChg>
  </pc:docChgLst>
  <pc:docChgLst>
    <pc:chgData name="rushi" userId="2396be6348ee1253" providerId="LiveId" clId="{1D8A981B-A0B9-4E94-A6FD-6F8869D6B25D}"/>
    <pc:docChg chg="custSel modSld">
      <pc:chgData name="rushi" userId="2396be6348ee1253" providerId="LiveId" clId="{1D8A981B-A0B9-4E94-A6FD-6F8869D6B25D}" dt="2022-08-29T16:18:58.427" v="10" actId="14100"/>
      <pc:docMkLst>
        <pc:docMk/>
      </pc:docMkLst>
      <pc:sldChg chg="addSp delSp modSp mod">
        <pc:chgData name="rushi" userId="2396be6348ee1253" providerId="LiveId" clId="{1D8A981B-A0B9-4E94-A6FD-6F8869D6B25D}" dt="2022-08-29T16:17:38.687" v="5" actId="14100"/>
        <pc:sldMkLst>
          <pc:docMk/>
          <pc:sldMk cId="3730038488" sldId="267"/>
        </pc:sldMkLst>
        <pc:picChg chg="del">
          <ac:chgData name="rushi" userId="2396be6348ee1253" providerId="LiveId" clId="{1D8A981B-A0B9-4E94-A6FD-6F8869D6B25D}" dt="2022-08-29T16:17:26.906" v="2" actId="21"/>
          <ac:picMkLst>
            <pc:docMk/>
            <pc:sldMk cId="3730038488" sldId="267"/>
            <ac:picMk id="5" creationId="{6AE9A22B-9907-8663-AF68-62F77E986D28}"/>
          </ac:picMkLst>
        </pc:picChg>
        <pc:picChg chg="add mod">
          <ac:chgData name="rushi" userId="2396be6348ee1253" providerId="LiveId" clId="{1D8A981B-A0B9-4E94-A6FD-6F8869D6B25D}" dt="2022-08-29T16:17:38.687" v="5" actId="14100"/>
          <ac:picMkLst>
            <pc:docMk/>
            <pc:sldMk cId="3730038488" sldId="267"/>
            <ac:picMk id="6" creationId="{83C427B5-6FD1-80E4-9C9D-A8DFF8A3174E}"/>
          </ac:picMkLst>
        </pc:picChg>
      </pc:sldChg>
      <pc:sldChg chg="addSp modSp mod">
        <pc:chgData name="rushi" userId="2396be6348ee1253" providerId="LiveId" clId="{1D8A981B-A0B9-4E94-A6FD-6F8869D6B25D}" dt="2022-08-29T16:18:58.427" v="10" actId="14100"/>
        <pc:sldMkLst>
          <pc:docMk/>
          <pc:sldMk cId="3923895656" sldId="271"/>
        </pc:sldMkLst>
        <pc:picChg chg="add mod">
          <ac:chgData name="rushi" userId="2396be6348ee1253" providerId="LiveId" clId="{1D8A981B-A0B9-4E94-A6FD-6F8869D6B25D}" dt="2022-08-29T16:18:58.427" v="10" actId="14100"/>
          <ac:picMkLst>
            <pc:docMk/>
            <pc:sldMk cId="3923895656" sldId="271"/>
            <ac:picMk id="5" creationId="{6C795E49-8102-198A-0204-BE0D8011E02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55567D1-AB5A-498F-9381-B4079312BCE6}"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CD92-E5DA-4C93-A85A-E6DB335B980C}"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2309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567D1-AB5A-498F-9381-B4079312BCE6}"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CD92-E5DA-4C93-A85A-E6DB335B980C}" type="slidenum">
              <a:rPr lang="en-IN" smtClean="0"/>
              <a:pPr/>
              <a:t>‹#›</a:t>
            </a:fld>
            <a:endParaRPr lang="en-IN"/>
          </a:p>
        </p:txBody>
      </p:sp>
    </p:spTree>
    <p:extLst>
      <p:ext uri="{BB962C8B-B14F-4D97-AF65-F5344CB8AC3E}">
        <p14:creationId xmlns="" xmlns:p14="http://schemas.microsoft.com/office/powerpoint/2010/main" val="282516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567D1-AB5A-498F-9381-B4079312BCE6}"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CD92-E5DA-4C93-A85A-E6DB335B980C}" type="slidenum">
              <a:rPr lang="en-IN" smtClean="0"/>
              <a:pPr/>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8715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567D1-AB5A-498F-9381-B4079312BCE6}"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CD92-E5DA-4C93-A85A-E6DB335B980C}" type="slidenum">
              <a:rPr lang="en-IN" smtClean="0"/>
              <a:pPr/>
              <a:t>‹#›</a:t>
            </a:fld>
            <a:endParaRPr lang="en-IN"/>
          </a:p>
        </p:txBody>
      </p:sp>
    </p:spTree>
    <p:extLst>
      <p:ext uri="{BB962C8B-B14F-4D97-AF65-F5344CB8AC3E}">
        <p14:creationId xmlns="" xmlns:p14="http://schemas.microsoft.com/office/powerpoint/2010/main" val="144913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567D1-AB5A-498F-9381-B4079312BCE6}" type="datetimeFigureOut">
              <a:rPr lang="en-IN" smtClean="0"/>
              <a:pPr/>
              <a:t>14-03-2023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7CD92-E5DA-4C93-A85A-E6DB335B980C}"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6751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567D1-AB5A-498F-9381-B4079312BCE6}" type="datetimeFigureOut">
              <a:rPr lang="en-IN" smtClean="0"/>
              <a:pPr/>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7CD92-E5DA-4C93-A85A-E6DB335B980C}" type="slidenum">
              <a:rPr lang="en-IN" smtClean="0"/>
              <a:pPr/>
              <a:t>‹#›</a:t>
            </a:fld>
            <a:endParaRPr lang="en-IN"/>
          </a:p>
        </p:txBody>
      </p:sp>
    </p:spTree>
    <p:extLst>
      <p:ext uri="{BB962C8B-B14F-4D97-AF65-F5344CB8AC3E}">
        <p14:creationId xmlns="" xmlns:p14="http://schemas.microsoft.com/office/powerpoint/2010/main" val="30896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567D1-AB5A-498F-9381-B4079312BCE6}" type="datetimeFigureOut">
              <a:rPr lang="en-IN" smtClean="0"/>
              <a:pPr/>
              <a:t>14-03-2023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27CD92-E5DA-4C93-A85A-E6DB335B980C}" type="slidenum">
              <a:rPr lang="en-IN" smtClean="0"/>
              <a:pPr/>
              <a:t>‹#›</a:t>
            </a:fld>
            <a:endParaRPr lang="en-IN"/>
          </a:p>
        </p:txBody>
      </p:sp>
    </p:spTree>
    <p:extLst>
      <p:ext uri="{BB962C8B-B14F-4D97-AF65-F5344CB8AC3E}">
        <p14:creationId xmlns="" xmlns:p14="http://schemas.microsoft.com/office/powerpoint/2010/main" val="308793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567D1-AB5A-498F-9381-B4079312BCE6}" type="datetimeFigureOut">
              <a:rPr lang="en-IN" smtClean="0"/>
              <a:pPr/>
              <a:t>14-03-2023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27CD92-E5DA-4C93-A85A-E6DB335B980C}" type="slidenum">
              <a:rPr lang="en-IN" smtClean="0"/>
              <a:pPr/>
              <a:t>‹#›</a:t>
            </a:fld>
            <a:endParaRPr lang="en-IN"/>
          </a:p>
        </p:txBody>
      </p:sp>
    </p:spTree>
    <p:extLst>
      <p:ext uri="{BB962C8B-B14F-4D97-AF65-F5344CB8AC3E}">
        <p14:creationId xmlns="" xmlns:p14="http://schemas.microsoft.com/office/powerpoint/2010/main" val="380854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67D1-AB5A-498F-9381-B4079312BCE6}" type="datetimeFigureOut">
              <a:rPr lang="en-IN" smtClean="0"/>
              <a:pPr/>
              <a:t>14-03-2023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27CD92-E5DA-4C93-A85A-E6DB335B980C}" type="slidenum">
              <a:rPr lang="en-IN" smtClean="0"/>
              <a:pPr/>
              <a:t>‹#›</a:t>
            </a:fld>
            <a:endParaRPr lang="en-IN"/>
          </a:p>
        </p:txBody>
      </p:sp>
    </p:spTree>
    <p:extLst>
      <p:ext uri="{BB962C8B-B14F-4D97-AF65-F5344CB8AC3E}">
        <p14:creationId xmlns="" xmlns:p14="http://schemas.microsoft.com/office/powerpoint/2010/main" val="42576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5567D1-AB5A-498F-9381-B4079312BCE6}" type="datetimeFigureOut">
              <a:rPr lang="en-IN" smtClean="0"/>
              <a:pPr/>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7CD92-E5DA-4C93-A85A-E6DB335B980C}" type="slidenum">
              <a:rPr lang="en-IN" smtClean="0"/>
              <a:pPr/>
              <a:t>‹#›</a:t>
            </a:fld>
            <a:endParaRPr lang="en-IN"/>
          </a:p>
        </p:txBody>
      </p:sp>
    </p:spTree>
    <p:extLst>
      <p:ext uri="{BB962C8B-B14F-4D97-AF65-F5344CB8AC3E}">
        <p14:creationId xmlns="" xmlns:p14="http://schemas.microsoft.com/office/powerpoint/2010/main" val="195589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567D1-AB5A-498F-9381-B4079312BCE6}" type="datetimeFigureOut">
              <a:rPr lang="en-IN" smtClean="0"/>
              <a:pPr/>
              <a:t>14-03-2023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7CD92-E5DA-4C93-A85A-E6DB335B980C}"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93378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55567D1-AB5A-498F-9381-B4079312BCE6}" type="datetimeFigureOut">
              <a:rPr lang="en-IN" smtClean="0"/>
              <a:pPr/>
              <a:t>14-03-2023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27CD92-E5DA-4C93-A85A-E6DB335B980C}" type="slidenum">
              <a:rPr lang="en-IN" smtClean="0"/>
              <a:pPr/>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35322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eep_neural_network" TargetMode="External"/><Relationship Id="rId2" Type="http://schemas.openxmlformats.org/officeDocument/2006/relationships/hyperlink" Target="https://en.wikipedia.org/wiki/Deep_learning"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52CB80-A10A-E387-4BDB-391582B7AC70}"/>
              </a:ext>
            </a:extLst>
          </p:cNvPr>
          <p:cNvSpPr>
            <a:spLocks noGrp="1"/>
          </p:cNvSpPr>
          <p:nvPr>
            <p:ph type="ctrTitle"/>
          </p:nvPr>
        </p:nvSpPr>
        <p:spPr/>
        <p:txBody>
          <a:bodyPr/>
          <a:lstStyle/>
          <a:p>
            <a:r>
              <a:rPr lang="en-IN" dirty="0"/>
              <a:t>Classification of covid-19 using x-ray</a:t>
            </a:r>
          </a:p>
        </p:txBody>
      </p:sp>
      <p:sp>
        <p:nvSpPr>
          <p:cNvPr id="3" name="Subtitle 2">
            <a:extLst>
              <a:ext uri="{FF2B5EF4-FFF2-40B4-BE49-F238E27FC236}">
                <a16:creationId xmlns="" xmlns:a16="http://schemas.microsoft.com/office/drawing/2014/main" id="{495BD0D3-DBB7-03F4-0A48-0288A2D9015C}"/>
              </a:ext>
            </a:extLst>
          </p:cNvPr>
          <p:cNvSpPr>
            <a:spLocks noGrp="1"/>
          </p:cNvSpPr>
          <p:nvPr>
            <p:ph type="subTitle" idx="1"/>
          </p:nvPr>
        </p:nvSpPr>
        <p:spPr/>
        <p:txBody>
          <a:bodyPr>
            <a:normAutofit fontScale="92500" lnSpcReduction="20000"/>
          </a:bodyPr>
          <a:lstStyle/>
          <a:p>
            <a:r>
              <a:rPr lang="en-IN" dirty="0" smtClean="0"/>
              <a:t>Presented by:-</a:t>
            </a:r>
          </a:p>
          <a:p>
            <a:r>
              <a:rPr lang="en-IN" dirty="0" smtClean="0"/>
              <a:t>	</a:t>
            </a:r>
            <a:r>
              <a:rPr lang="en-IN" dirty="0" err="1" smtClean="0"/>
              <a:t>Mahi</a:t>
            </a:r>
            <a:r>
              <a:rPr lang="en-IN" dirty="0" smtClean="0"/>
              <a:t> </a:t>
            </a:r>
            <a:r>
              <a:rPr lang="en-IN" dirty="0" err="1" smtClean="0"/>
              <a:t>Gajjar</a:t>
            </a:r>
            <a:endParaRPr lang="en-IN" dirty="0" smtClean="0"/>
          </a:p>
          <a:p>
            <a:r>
              <a:rPr lang="en-IN" dirty="0"/>
              <a:t>	Pratham Patel</a:t>
            </a:r>
          </a:p>
          <a:p>
            <a:endParaRPr lang="en-IN" dirty="0"/>
          </a:p>
          <a:p>
            <a:r>
              <a:rPr lang="en-IN" dirty="0"/>
              <a:t>Guided By:-</a:t>
            </a:r>
          </a:p>
          <a:p>
            <a:r>
              <a:rPr lang="en-IN" dirty="0"/>
              <a:t>	Prof. Bhavna </a:t>
            </a:r>
            <a:r>
              <a:rPr lang="en-IN" dirty="0" err="1"/>
              <a:t>Makhija</a:t>
            </a:r>
            <a:endParaRPr lang="en-IN" dirty="0"/>
          </a:p>
        </p:txBody>
      </p:sp>
    </p:spTree>
    <p:extLst>
      <p:ext uri="{BB962C8B-B14F-4D97-AF65-F5344CB8AC3E}">
        <p14:creationId xmlns="" xmlns:p14="http://schemas.microsoft.com/office/powerpoint/2010/main" val="3839780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and validation accuracy</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52420" y="2399982"/>
            <a:ext cx="9963509" cy="3794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DC1E62-83DD-5115-E2D7-7DF99C1B5075}"/>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 xmlns:a16="http://schemas.microsoft.com/office/drawing/2014/main" id="{F0B4CF2F-1ABA-E39C-84FA-B1F580EB8EE4}"/>
              </a:ext>
            </a:extLst>
          </p:cNvPr>
          <p:cNvSpPr>
            <a:spLocks noGrp="1"/>
          </p:cNvSpPr>
          <p:nvPr>
            <p:ph idx="1"/>
          </p:nvPr>
        </p:nvSpPr>
        <p:spPr>
          <a:xfrm>
            <a:off x="931849" y="1983996"/>
            <a:ext cx="9720073" cy="4023360"/>
          </a:xfrm>
        </p:spPr>
        <p:txBody>
          <a:bodyPr/>
          <a:lstStyle/>
          <a:p>
            <a:pPr>
              <a:buFont typeface="Wingdings" panose="05000000000000000000" pitchFamily="2" charset="2"/>
              <a:buChar char="q"/>
            </a:pPr>
            <a:r>
              <a:rPr lang="en-US" sz="2400" b="1" dirty="0"/>
              <a:t>Time reducing</a:t>
            </a:r>
            <a:r>
              <a:rPr lang="en-US" sz="2400" dirty="0"/>
              <a:t>: Users can sit at home and check if they have Covid, Pneumonia or Nothing.</a:t>
            </a:r>
          </a:p>
          <a:p>
            <a:pPr>
              <a:buFont typeface="Wingdings" panose="05000000000000000000" pitchFamily="2" charset="2"/>
              <a:buChar char="q"/>
            </a:pPr>
            <a:r>
              <a:rPr lang="en-US" sz="2400" b="1" dirty="0"/>
              <a:t>Productivity increases: </a:t>
            </a:r>
            <a:r>
              <a:rPr lang="en-US" sz="2400" dirty="0"/>
              <a:t>As the time decreases, productivity increases.</a:t>
            </a:r>
            <a:endParaRPr lang="en-US" sz="2400" b="1" dirty="0"/>
          </a:p>
          <a:p>
            <a:pPr>
              <a:buFont typeface="Wingdings" panose="05000000000000000000" pitchFamily="2" charset="2"/>
              <a:buChar char="q"/>
            </a:pPr>
            <a:r>
              <a:rPr lang="en-US" sz="2400" b="1" dirty="0"/>
              <a:t>Cost Reduces: </a:t>
            </a:r>
            <a:r>
              <a:rPr lang="en-US" sz="2400" dirty="0"/>
              <a:t>As the productivity increases, cost decreases.</a:t>
            </a:r>
          </a:p>
          <a:p>
            <a:pPr>
              <a:buFont typeface="Wingdings" panose="05000000000000000000" pitchFamily="2" charset="2"/>
              <a:buChar char="q"/>
            </a:pPr>
            <a:r>
              <a:rPr lang="en-US" sz="2400" b="1" dirty="0"/>
              <a:t>Website Design</a:t>
            </a:r>
            <a:r>
              <a:rPr lang="en-US" sz="2400" dirty="0"/>
              <a:t>: The look and feel of the website need to be very lively. It has simple layout and easy to understand instructions.</a:t>
            </a:r>
            <a:endParaRPr lang="en-US" sz="2400" b="1" dirty="0"/>
          </a:p>
          <a:p>
            <a:pPr>
              <a:buFont typeface="Wingdings" panose="05000000000000000000" pitchFamily="2" charset="2"/>
              <a:buChar char="q"/>
            </a:pPr>
            <a:r>
              <a:rPr lang="en-US" sz="2400" b="1" dirty="0"/>
              <a:t>Variety</a:t>
            </a:r>
            <a:r>
              <a:rPr lang="en-US" sz="2400" dirty="0"/>
              <a:t>: It just not detects covid, but also detects viral pneumonia and lung opacity.</a:t>
            </a:r>
          </a:p>
          <a:p>
            <a:pPr>
              <a:buFont typeface="Wingdings" panose="05000000000000000000" pitchFamily="2" charset="2"/>
              <a:buChar char="q"/>
            </a:pPr>
            <a:endParaRPr lang="en-IN" dirty="0"/>
          </a:p>
        </p:txBody>
      </p:sp>
    </p:spTree>
    <p:extLst>
      <p:ext uri="{BB962C8B-B14F-4D97-AF65-F5344CB8AC3E}">
        <p14:creationId xmlns="" xmlns:p14="http://schemas.microsoft.com/office/powerpoint/2010/main" val="312549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1F857B-298F-BEB3-7476-E2BDA75BC0AB}"/>
              </a:ext>
            </a:extLst>
          </p:cNvPr>
          <p:cNvSpPr>
            <a:spLocks noGrp="1"/>
          </p:cNvSpPr>
          <p:nvPr>
            <p:ph type="title"/>
          </p:nvPr>
        </p:nvSpPr>
        <p:spPr/>
        <p:txBody>
          <a:bodyPr/>
          <a:lstStyle/>
          <a:p>
            <a:r>
              <a:rPr lang="en-IN" dirty="0"/>
              <a:t>Implementation</a:t>
            </a:r>
          </a:p>
        </p:txBody>
      </p:sp>
      <p:pic>
        <p:nvPicPr>
          <p:cNvPr id="2050" name="Picture 2"/>
          <p:cNvPicPr>
            <a:picLocks noGrp="1" noChangeAspect="1" noChangeArrowheads="1"/>
          </p:cNvPicPr>
          <p:nvPr>
            <p:ph idx="1"/>
          </p:nvPr>
        </p:nvPicPr>
        <p:blipFill>
          <a:blip r:embed="rId2"/>
          <a:srcRect/>
          <a:stretch>
            <a:fillRect/>
          </a:stretch>
        </p:blipFill>
        <p:spPr bwMode="auto">
          <a:xfrm>
            <a:off x="704761" y="2214240"/>
            <a:ext cx="9720262" cy="3752177"/>
          </a:xfrm>
          <a:prstGeom prst="rect">
            <a:avLst/>
          </a:prstGeom>
          <a:noFill/>
          <a:ln w="9525">
            <a:noFill/>
            <a:miter lim="800000"/>
            <a:headEnd/>
            <a:tailEnd/>
          </a:ln>
          <a:effectLst/>
        </p:spPr>
      </p:pic>
    </p:spTree>
    <p:extLst>
      <p:ext uri="{BB962C8B-B14F-4D97-AF65-F5344CB8AC3E}">
        <p14:creationId xmlns="" xmlns:p14="http://schemas.microsoft.com/office/powerpoint/2010/main" val="430923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18F5AB-4DBC-A215-A3A2-5A1794CA04B5}"/>
              </a:ext>
            </a:extLst>
          </p:cNvPr>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srcRect/>
          <a:stretch>
            <a:fillRect/>
          </a:stretch>
        </p:blipFill>
        <p:spPr bwMode="auto">
          <a:xfrm>
            <a:off x="1776768" y="1880558"/>
            <a:ext cx="8024821" cy="4022725"/>
          </a:xfrm>
          <a:prstGeom prst="rect">
            <a:avLst/>
          </a:prstGeom>
          <a:noFill/>
          <a:ln w="9525">
            <a:noFill/>
            <a:miter lim="800000"/>
            <a:headEnd/>
            <a:tailEnd/>
          </a:ln>
          <a:effectLst/>
        </p:spPr>
      </p:pic>
    </p:spTree>
    <p:extLst>
      <p:ext uri="{BB962C8B-B14F-4D97-AF65-F5344CB8AC3E}">
        <p14:creationId xmlns="" xmlns:p14="http://schemas.microsoft.com/office/powerpoint/2010/main" val="3923895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226FCB-F510-0D04-D2BE-93C11FD0B6A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1C5EA91C-7E08-320E-812C-8678F10C968A}"/>
              </a:ext>
            </a:extLst>
          </p:cNvPr>
          <p:cNvSpPr>
            <a:spLocks noGrp="1"/>
          </p:cNvSpPr>
          <p:nvPr>
            <p:ph idx="1"/>
          </p:nvPr>
        </p:nvSpPr>
        <p:spPr>
          <a:xfrm>
            <a:off x="957016" y="2084832"/>
            <a:ext cx="9720073" cy="4023360"/>
          </a:xfrm>
        </p:spPr>
        <p:txBody>
          <a:bodyPr/>
          <a:lstStyle/>
          <a:p>
            <a:pPr algn="just">
              <a:buFont typeface="Wingdings" pitchFamily="2" charset="2"/>
              <a:buChar char="q"/>
            </a:pPr>
            <a:r>
              <a:rPr lang="en-US" sz="2400" dirty="0"/>
              <a:t>In this paper, a convolutional neural network model was proposed to be developed from the scratch without using any pre-trained models. This model performed exceptionally well on our dataset collected from Kaggle. The training accuracy achieved was 98.12% and validation accuracy achieved was 98.43% outperforming all the other models discussed in the our web app can be accessed through laptop or desktop or even in mobile phones. Thus, it provides a platform through which you can easily get your result predicted within seconds by just uploading your chest radiographs. </a:t>
            </a:r>
          </a:p>
          <a:p>
            <a:pPr algn="just">
              <a:buFont typeface="Wingdings" pitchFamily="2" charset="2"/>
              <a:buChar char="q"/>
            </a:pPr>
            <a:r>
              <a:rPr lang="en-US" sz="2400" dirty="0"/>
              <a:t>And, according to our knowledge, there are no websites providing this service in India. Therefore, we can conclude that by the additional features we provide, our website can reduce the time, cost and energy of people.</a:t>
            </a:r>
            <a:endParaRPr lang="en-IN" sz="2400" dirty="0"/>
          </a:p>
          <a:p>
            <a:endParaRPr lang="en-IN" dirty="0"/>
          </a:p>
        </p:txBody>
      </p:sp>
    </p:spTree>
    <p:extLst>
      <p:ext uri="{BB962C8B-B14F-4D97-AF65-F5344CB8AC3E}">
        <p14:creationId xmlns="" xmlns:p14="http://schemas.microsoft.com/office/powerpoint/2010/main" val="1125861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6C5A32-36FD-2F00-85CB-29C6BCB99D4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4D3802AE-C3B6-747F-6F7A-C88DF74DC7B3}"/>
              </a:ext>
            </a:extLst>
          </p:cNvPr>
          <p:cNvSpPr>
            <a:spLocks noGrp="1"/>
          </p:cNvSpPr>
          <p:nvPr>
            <p:ph idx="1"/>
          </p:nvPr>
        </p:nvSpPr>
        <p:spPr>
          <a:xfrm>
            <a:off x="915072" y="2084832"/>
            <a:ext cx="9720073" cy="4023360"/>
          </a:xfrm>
        </p:spPr>
        <p:txBody>
          <a:bodyPr>
            <a:normAutofit/>
          </a:bodyPr>
          <a:lstStyle/>
          <a:p>
            <a:pPr lvl="0">
              <a:buFont typeface="Wingdings" panose="05000000000000000000" pitchFamily="2" charset="2"/>
              <a:buChar char="q"/>
            </a:pPr>
            <a:r>
              <a:rPr lang="en-US" sz="2000" dirty="0"/>
              <a:t>The occurrence of the COVID-19 pandemic in 2020 has shaken up the modern world. </a:t>
            </a:r>
          </a:p>
          <a:p>
            <a:pPr lvl="0">
              <a:buFont typeface="Wingdings" panose="05000000000000000000" pitchFamily="2" charset="2"/>
              <a:buChar char="q"/>
            </a:pPr>
            <a:r>
              <a:rPr lang="en-US" sz="2000" dirty="0"/>
              <a:t>Despite having covid testing labs and thermal screeners at place still it seems insufficient to cope with the increasing number of cases. Increasing cases make it difficult for labs to maintain social distancing and lack of kits can sometimes delay the diagnosis. </a:t>
            </a:r>
          </a:p>
          <a:p>
            <a:pPr>
              <a:buFont typeface="Wingdings" panose="05000000000000000000" pitchFamily="2" charset="2"/>
              <a:buChar char="q"/>
            </a:pPr>
            <a:r>
              <a:rPr lang="en-US" sz="2000" dirty="0"/>
              <a:t>The automated method will make the diagnosis process quicker as compared to conventional lab testing. </a:t>
            </a:r>
          </a:p>
          <a:p>
            <a:pPr lvl="0">
              <a:buFont typeface="Wingdings" panose="05000000000000000000" pitchFamily="2" charset="2"/>
              <a:buChar char="q"/>
            </a:pPr>
            <a:r>
              <a:rPr lang="en-US" sz="2000" dirty="0"/>
              <a:t>It will further assist radiologists to be more precise in their decision making who would otherwise have to check the X-ray reports manually which consumes more effort as well as time.</a:t>
            </a:r>
          </a:p>
          <a:p>
            <a:endParaRPr lang="en-IN" dirty="0"/>
          </a:p>
        </p:txBody>
      </p:sp>
    </p:spTree>
    <p:extLst>
      <p:ext uri="{BB962C8B-B14F-4D97-AF65-F5344CB8AC3E}">
        <p14:creationId xmlns="" xmlns:p14="http://schemas.microsoft.com/office/powerpoint/2010/main" val="1665204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62EDE4-255C-3CFB-693C-2238216C849A}"/>
              </a:ext>
            </a:extLst>
          </p:cNvPr>
          <p:cNvSpPr>
            <a:spLocks noGrp="1"/>
          </p:cNvSpPr>
          <p:nvPr>
            <p:ph type="title"/>
          </p:nvPr>
        </p:nvSpPr>
        <p:spPr/>
        <p:txBody>
          <a:bodyPr/>
          <a:lstStyle/>
          <a:p>
            <a:endParaRPr lang="en-IN" dirty="0"/>
          </a:p>
        </p:txBody>
      </p:sp>
      <p:pic>
        <p:nvPicPr>
          <p:cNvPr id="14" name="Content Placeholder 13">
            <a:extLst>
              <a:ext uri="{FF2B5EF4-FFF2-40B4-BE49-F238E27FC236}">
                <a16:creationId xmlns="" xmlns:a16="http://schemas.microsoft.com/office/drawing/2014/main" id="{3787D977-549F-4ED3-9212-26BAD8D24267}"/>
              </a:ext>
            </a:extLst>
          </p:cNvPr>
          <p:cNvPicPr>
            <a:picLocks noGrp="1" noChangeAspect="1"/>
          </p:cNvPicPr>
          <p:nvPr>
            <p:ph idx="1"/>
          </p:nvPr>
        </p:nvPicPr>
        <p:blipFill>
          <a:blip r:embed="rId2"/>
          <a:stretch>
            <a:fillRect/>
          </a:stretch>
        </p:blipFill>
        <p:spPr>
          <a:xfrm>
            <a:off x="2683220" y="1113754"/>
            <a:ext cx="6141998" cy="4630491"/>
          </a:xfrm>
        </p:spPr>
      </p:pic>
    </p:spTree>
    <p:extLst>
      <p:ext uri="{BB962C8B-B14F-4D97-AF65-F5344CB8AC3E}">
        <p14:creationId xmlns="" xmlns:p14="http://schemas.microsoft.com/office/powerpoint/2010/main" val="1347330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D6CC-BD17-43F3-C6C3-56F6B0A154A8}"/>
              </a:ext>
            </a:extLst>
          </p:cNvPr>
          <p:cNvSpPr>
            <a:spLocks noGrp="1"/>
          </p:cNvSpPr>
          <p:nvPr>
            <p:ph type="title"/>
          </p:nvPr>
        </p:nvSpPr>
        <p:spPr/>
        <p:txBody>
          <a:bodyPr/>
          <a:lstStyle/>
          <a:p>
            <a:r>
              <a:rPr lang="en-IN" dirty="0"/>
              <a:t>Chest X-Ray Classification – Process Map</a:t>
            </a:r>
          </a:p>
        </p:txBody>
      </p:sp>
      <p:pic>
        <p:nvPicPr>
          <p:cNvPr id="5" name="Content Placeholder 4">
            <a:extLst>
              <a:ext uri="{FF2B5EF4-FFF2-40B4-BE49-F238E27FC236}">
                <a16:creationId xmlns="" xmlns:a16="http://schemas.microsoft.com/office/drawing/2014/main" id="{B90D084C-A0DA-36D1-BE6C-E759920A7C44}"/>
              </a:ext>
            </a:extLst>
          </p:cNvPr>
          <p:cNvPicPr>
            <a:picLocks noGrp="1" noChangeAspect="1"/>
          </p:cNvPicPr>
          <p:nvPr>
            <p:ph idx="1"/>
          </p:nvPr>
        </p:nvPicPr>
        <p:blipFill>
          <a:blip r:embed="rId2"/>
          <a:stretch>
            <a:fillRect/>
          </a:stretch>
        </p:blipFill>
        <p:spPr>
          <a:xfrm>
            <a:off x="3654712" y="1939835"/>
            <a:ext cx="4356836" cy="4200906"/>
          </a:xfrm>
        </p:spPr>
      </p:pic>
    </p:spTree>
    <p:extLst>
      <p:ext uri="{BB962C8B-B14F-4D97-AF65-F5344CB8AC3E}">
        <p14:creationId xmlns="" xmlns:p14="http://schemas.microsoft.com/office/powerpoint/2010/main" val="495004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63441E-3A63-BC09-FB99-465D65AE1ECA}"/>
              </a:ext>
            </a:extLst>
          </p:cNvPr>
          <p:cNvSpPr>
            <a:spLocks noGrp="1"/>
          </p:cNvSpPr>
          <p:nvPr>
            <p:ph type="title"/>
          </p:nvPr>
        </p:nvSpPr>
        <p:spPr>
          <a:xfrm>
            <a:off x="847960" y="534882"/>
            <a:ext cx="9720072" cy="1499616"/>
          </a:xfrm>
        </p:spPr>
        <p:txBody>
          <a:bodyPr/>
          <a:lstStyle/>
          <a:p>
            <a:r>
              <a:rPr lang="en-IN" dirty="0"/>
              <a:t>DATA pre-processing</a:t>
            </a:r>
          </a:p>
        </p:txBody>
      </p:sp>
      <p:sp>
        <p:nvSpPr>
          <p:cNvPr id="3" name="Content Placeholder 2">
            <a:extLst>
              <a:ext uri="{FF2B5EF4-FFF2-40B4-BE49-F238E27FC236}">
                <a16:creationId xmlns="" xmlns:a16="http://schemas.microsoft.com/office/drawing/2014/main" id="{8DEBEABD-AED9-E935-8308-50AEEE5ABF62}"/>
              </a:ext>
            </a:extLst>
          </p:cNvPr>
          <p:cNvSpPr>
            <a:spLocks noGrp="1"/>
          </p:cNvSpPr>
          <p:nvPr>
            <p:ph idx="1"/>
          </p:nvPr>
        </p:nvSpPr>
        <p:spPr>
          <a:xfrm>
            <a:off x="847960" y="2034498"/>
            <a:ext cx="9898338" cy="4634917"/>
          </a:xfrm>
        </p:spPr>
        <p:txBody>
          <a:bodyPr>
            <a:normAutofit lnSpcReduction="10000"/>
          </a:bodyPr>
          <a:lstStyle/>
          <a:p>
            <a:pPr>
              <a:buFont typeface="Wingdings" panose="05000000000000000000" pitchFamily="2" charset="2"/>
              <a:buChar char="Ø"/>
            </a:pPr>
            <a:r>
              <a:rPr lang="en-IN" b="1" dirty="0"/>
              <a:t>Training: </a:t>
            </a:r>
          </a:p>
          <a:p>
            <a:pPr marL="457200" indent="-457200">
              <a:lnSpc>
                <a:spcPct val="100000"/>
              </a:lnSpc>
              <a:buFont typeface="+mj-lt"/>
              <a:buAutoNum type="arabicPeriod"/>
            </a:pPr>
            <a:r>
              <a:rPr lang="en-IN" sz="1600" dirty="0"/>
              <a:t>Chest X-Ray Images of COVID-19, Pneumonia </a:t>
            </a:r>
            <a:r>
              <a:rPr lang="en-IN" sz="1600" dirty="0" smtClean="0"/>
              <a:t>,lung </a:t>
            </a:r>
            <a:r>
              <a:rPr lang="en-IN" sz="1600" dirty="0" err="1" smtClean="0"/>
              <a:t>opacityand</a:t>
            </a:r>
            <a:r>
              <a:rPr lang="en-IN" sz="1600" dirty="0" smtClean="0"/>
              <a:t> </a:t>
            </a:r>
            <a:r>
              <a:rPr lang="en-IN" sz="1600" dirty="0"/>
              <a:t>Normal.</a:t>
            </a:r>
          </a:p>
          <a:p>
            <a:pPr marL="457200" indent="-457200">
              <a:lnSpc>
                <a:spcPct val="100000"/>
              </a:lnSpc>
              <a:buFont typeface="+mj-lt"/>
              <a:buAutoNum type="arabicPeriod"/>
            </a:pPr>
            <a:r>
              <a:rPr lang="en-IN" sz="1600" dirty="0"/>
              <a:t>Normalize the data.</a:t>
            </a:r>
          </a:p>
          <a:p>
            <a:pPr marL="457200" indent="-457200">
              <a:lnSpc>
                <a:spcPct val="100000"/>
              </a:lnSpc>
              <a:buFont typeface="+mj-lt"/>
              <a:buAutoNum type="arabicPeriod"/>
            </a:pPr>
            <a:r>
              <a:rPr lang="en-IN" sz="1600" dirty="0"/>
              <a:t>Data Augmentation</a:t>
            </a:r>
          </a:p>
          <a:p>
            <a:pPr marL="457200" indent="-457200">
              <a:lnSpc>
                <a:spcPct val="100000"/>
              </a:lnSpc>
              <a:buFont typeface="+mj-lt"/>
              <a:buAutoNum type="arabicPeriod"/>
            </a:pPr>
            <a:r>
              <a:rPr lang="en-IN" sz="1600" dirty="0"/>
              <a:t>Resize of images</a:t>
            </a:r>
            <a:r>
              <a:rPr lang="en-IN" sz="1600" dirty="0" smtClean="0"/>
              <a:t>.</a:t>
            </a:r>
            <a:endParaRPr lang="en-IN" sz="1600" dirty="0"/>
          </a:p>
          <a:p>
            <a:pPr marL="0" indent="0">
              <a:lnSpc>
                <a:spcPct val="100000"/>
              </a:lnSpc>
              <a:buNone/>
            </a:pPr>
            <a:endParaRPr lang="en-IN" sz="1600" dirty="0"/>
          </a:p>
          <a:p>
            <a:pPr>
              <a:lnSpc>
                <a:spcPct val="100000"/>
              </a:lnSpc>
              <a:buFont typeface="Wingdings" panose="05000000000000000000" pitchFamily="2" charset="2"/>
              <a:buChar char="Ø"/>
            </a:pPr>
            <a:r>
              <a:rPr lang="en-IN" b="1" dirty="0"/>
              <a:t>Production:</a:t>
            </a:r>
          </a:p>
          <a:p>
            <a:pPr marL="457200" indent="-457200">
              <a:lnSpc>
                <a:spcPct val="100000"/>
              </a:lnSpc>
              <a:buFont typeface="+mj-lt"/>
              <a:buAutoNum type="arabicPeriod"/>
            </a:pPr>
            <a:r>
              <a:rPr lang="en-IN" sz="1600" dirty="0"/>
              <a:t>Collect Chest X-Ray Images from patient.</a:t>
            </a:r>
          </a:p>
          <a:p>
            <a:pPr marL="457200" indent="-457200">
              <a:lnSpc>
                <a:spcPct val="100000"/>
              </a:lnSpc>
              <a:buFont typeface="+mj-lt"/>
              <a:buAutoNum type="arabicPeriod"/>
            </a:pPr>
            <a:r>
              <a:rPr lang="en-IN" sz="1600" dirty="0"/>
              <a:t>Normalize the data.</a:t>
            </a:r>
          </a:p>
          <a:p>
            <a:pPr marL="457200" indent="-457200">
              <a:lnSpc>
                <a:spcPct val="100000"/>
              </a:lnSpc>
              <a:buFont typeface="+mj-lt"/>
              <a:buAutoNum type="arabicPeriod"/>
            </a:pPr>
            <a:r>
              <a:rPr lang="en-IN" sz="1600" dirty="0"/>
              <a:t>Resize of images.</a:t>
            </a:r>
          </a:p>
          <a:p>
            <a:pPr marL="457200" indent="-457200">
              <a:lnSpc>
                <a:spcPct val="100000"/>
              </a:lnSpc>
              <a:buFont typeface="+mj-lt"/>
              <a:buAutoNum type="arabicPeriod"/>
            </a:pPr>
            <a:r>
              <a:rPr lang="en-IN" sz="1600" dirty="0"/>
              <a:t>Classifying the images.</a:t>
            </a:r>
          </a:p>
          <a:p>
            <a:pPr marL="342900" indent="-342900">
              <a:lnSpc>
                <a:spcPct val="100000"/>
              </a:lnSpc>
              <a:buFont typeface="+mj-lt"/>
              <a:buAutoNum type="arabicPeriod"/>
            </a:pPr>
            <a:endParaRPr lang="en-IN" sz="1600" dirty="0"/>
          </a:p>
        </p:txBody>
      </p:sp>
    </p:spTree>
    <p:extLst>
      <p:ext uri="{BB962C8B-B14F-4D97-AF65-F5344CB8AC3E}">
        <p14:creationId xmlns="" xmlns:p14="http://schemas.microsoft.com/office/powerpoint/2010/main" val="3182062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AAD6B6-5222-60A4-BB90-845B6C2F376E}"/>
              </a:ext>
            </a:extLst>
          </p:cNvPr>
          <p:cNvSpPr>
            <a:spLocks noGrp="1"/>
          </p:cNvSpPr>
          <p:nvPr>
            <p:ph type="title"/>
          </p:nvPr>
        </p:nvSpPr>
        <p:spPr/>
        <p:txBody>
          <a:bodyPr/>
          <a:lstStyle/>
          <a:p>
            <a:r>
              <a:rPr lang="en-IN" dirty="0"/>
              <a:t>WHY CNN?</a:t>
            </a:r>
          </a:p>
        </p:txBody>
      </p:sp>
      <p:sp>
        <p:nvSpPr>
          <p:cNvPr id="3" name="Content Placeholder 2">
            <a:extLst>
              <a:ext uri="{FF2B5EF4-FFF2-40B4-BE49-F238E27FC236}">
                <a16:creationId xmlns="" xmlns:a16="http://schemas.microsoft.com/office/drawing/2014/main" id="{5B22F586-CEFB-1FD0-B477-977073EDBF6B}"/>
              </a:ext>
            </a:extLst>
          </p:cNvPr>
          <p:cNvSpPr>
            <a:spLocks noGrp="1"/>
          </p:cNvSpPr>
          <p:nvPr>
            <p:ph idx="1"/>
          </p:nvPr>
        </p:nvSpPr>
        <p:spPr>
          <a:xfrm>
            <a:off x="1024127" y="2084832"/>
            <a:ext cx="9720073" cy="4023360"/>
          </a:xfrm>
        </p:spPr>
        <p:txBody>
          <a:bodyPr/>
          <a:lstStyle/>
          <a:p>
            <a:r>
              <a:rPr lang="en-US" sz="2000" b="0" i="0" dirty="0">
                <a:effectLst/>
                <a:latin typeface="arial" panose="020B0604020202020204" pitchFamily="34" charset="0"/>
              </a:rPr>
              <a:t>The main advantage of CNN compared to its predecessors is that </a:t>
            </a:r>
            <a:r>
              <a:rPr lang="en-US" sz="2000" b="1" i="0" dirty="0">
                <a:effectLst/>
                <a:latin typeface="arial" panose="020B0604020202020204" pitchFamily="34" charset="0"/>
              </a:rPr>
              <a:t>it automatically detects the important features without any human supervision</a:t>
            </a:r>
            <a:r>
              <a:rPr lang="en-US" sz="2000" b="0" i="0" dirty="0">
                <a:effectLst/>
                <a:latin typeface="arial" panose="020B0604020202020204" pitchFamily="34" charset="0"/>
              </a:rPr>
              <a:t>. For example, given many pictures of cats and dogs it learns distinctive features for each class by itself. CNN is also computationally efficient.</a:t>
            </a:r>
          </a:p>
          <a:p>
            <a:endParaRPr lang="en-IN" dirty="0"/>
          </a:p>
        </p:txBody>
      </p:sp>
      <p:pic>
        <p:nvPicPr>
          <p:cNvPr id="6" name="Picture 5">
            <a:extLst>
              <a:ext uri="{FF2B5EF4-FFF2-40B4-BE49-F238E27FC236}">
                <a16:creationId xmlns="" xmlns:a16="http://schemas.microsoft.com/office/drawing/2014/main" id="{83C427B5-6FD1-80E4-9C9D-A8DFF8A3174E}"/>
              </a:ext>
            </a:extLst>
          </p:cNvPr>
          <p:cNvPicPr>
            <a:picLocks noChangeAspect="1"/>
          </p:cNvPicPr>
          <p:nvPr/>
        </p:nvPicPr>
        <p:blipFill>
          <a:blip r:embed="rId2"/>
          <a:stretch>
            <a:fillRect/>
          </a:stretch>
        </p:blipFill>
        <p:spPr>
          <a:xfrm>
            <a:off x="3489820" y="3634852"/>
            <a:ext cx="4756558" cy="2492230"/>
          </a:xfrm>
          <a:prstGeom prst="rect">
            <a:avLst/>
          </a:prstGeom>
        </p:spPr>
      </p:pic>
    </p:spTree>
    <p:extLst>
      <p:ext uri="{BB962C8B-B14F-4D97-AF65-F5344CB8AC3E}">
        <p14:creationId xmlns="" xmlns:p14="http://schemas.microsoft.com/office/powerpoint/2010/main" val="3730038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62EDE4-255C-3CFB-693C-2238216C849A}"/>
              </a:ext>
            </a:extLst>
          </p:cNvPr>
          <p:cNvSpPr>
            <a:spLocks noGrp="1"/>
          </p:cNvSpPr>
          <p:nvPr>
            <p:ph type="title"/>
          </p:nvPr>
        </p:nvSpPr>
        <p:spPr/>
        <p:txBody>
          <a:bodyPr/>
          <a:lstStyle/>
          <a:p>
            <a:r>
              <a:rPr lang="en-IN" dirty="0"/>
              <a:t>What is </a:t>
            </a:r>
            <a:r>
              <a:rPr lang="en-IN" dirty="0" err="1"/>
              <a:t>cnn</a:t>
            </a:r>
            <a:r>
              <a:rPr lang="en-IN" dirty="0"/>
              <a:t>?</a:t>
            </a:r>
          </a:p>
        </p:txBody>
      </p:sp>
      <p:sp>
        <p:nvSpPr>
          <p:cNvPr id="7" name="Content Placeholder 6">
            <a:extLst>
              <a:ext uri="{FF2B5EF4-FFF2-40B4-BE49-F238E27FC236}">
                <a16:creationId xmlns="" xmlns:a16="http://schemas.microsoft.com/office/drawing/2014/main" id="{3DFBC756-7DEE-C5D1-B383-292C03C071C8}"/>
              </a:ext>
            </a:extLst>
          </p:cNvPr>
          <p:cNvSpPr>
            <a:spLocks noGrp="1"/>
          </p:cNvSpPr>
          <p:nvPr>
            <p:ph idx="1"/>
          </p:nvPr>
        </p:nvSpPr>
        <p:spPr>
          <a:xfrm>
            <a:off x="1024127" y="2084832"/>
            <a:ext cx="9720073" cy="4023360"/>
          </a:xfrm>
        </p:spPr>
        <p:txBody>
          <a:bodyPr>
            <a:normAutofit/>
          </a:bodyPr>
          <a:lstStyle/>
          <a:p>
            <a:r>
              <a:rPr lang="en-US" sz="1800" b="0" i="0" dirty="0">
                <a:solidFill>
                  <a:srgbClr val="222222"/>
                </a:solidFill>
                <a:effectLst/>
                <a:latin typeface="Lato" panose="020B0604020202020204" pitchFamily="34" charset="0"/>
              </a:rPr>
              <a:t>In </a:t>
            </a:r>
            <a:r>
              <a:rPr lang="en-US" sz="1800" b="0" i="0" u="none" strike="noStrike" dirty="0">
                <a:solidFill>
                  <a:srgbClr val="007BFF"/>
                </a:solidFill>
                <a:effectLst/>
                <a:latin typeface="Lato" panose="020B0604020202020204" pitchFamily="34" charset="0"/>
                <a:hlinkClick r:id="rId2"/>
              </a:rPr>
              <a:t>deep learning</a:t>
            </a:r>
            <a:r>
              <a:rPr lang="en-US" sz="1800" b="0" i="0" dirty="0">
                <a:solidFill>
                  <a:srgbClr val="222222"/>
                </a:solidFill>
                <a:effectLst/>
                <a:latin typeface="Lato" panose="020B0604020202020204" pitchFamily="34" charset="0"/>
              </a:rPr>
              <a:t>, a </a:t>
            </a:r>
            <a:r>
              <a:rPr lang="en-US" sz="1800" b="1" i="0" dirty="0">
                <a:solidFill>
                  <a:srgbClr val="222222"/>
                </a:solidFill>
                <a:effectLst/>
                <a:latin typeface="Lato" panose="020B0604020202020204" pitchFamily="34" charset="0"/>
              </a:rPr>
              <a:t>convolutional neural network</a:t>
            </a:r>
            <a:r>
              <a:rPr lang="en-US" sz="1800" b="0" i="0" dirty="0">
                <a:solidFill>
                  <a:srgbClr val="222222"/>
                </a:solidFill>
                <a:effectLst/>
                <a:latin typeface="Lato" panose="020B0604020202020204" pitchFamily="34" charset="0"/>
              </a:rPr>
              <a:t> (</a:t>
            </a:r>
            <a:r>
              <a:rPr lang="en-US" sz="1800" b="1" i="0" dirty="0">
                <a:solidFill>
                  <a:srgbClr val="222222"/>
                </a:solidFill>
                <a:effectLst/>
                <a:latin typeface="Lato" panose="020B0604020202020204" pitchFamily="34" charset="0"/>
              </a:rPr>
              <a:t>CNN/</a:t>
            </a:r>
            <a:r>
              <a:rPr lang="en-US" sz="1800" b="1" i="0" dirty="0" err="1">
                <a:solidFill>
                  <a:srgbClr val="222222"/>
                </a:solidFill>
                <a:effectLst/>
                <a:latin typeface="Lato" panose="020B0604020202020204" pitchFamily="34" charset="0"/>
              </a:rPr>
              <a:t>ConvNet</a:t>
            </a:r>
            <a:r>
              <a:rPr lang="en-US" sz="1800" b="0" i="0" dirty="0">
                <a:solidFill>
                  <a:srgbClr val="222222"/>
                </a:solidFill>
                <a:effectLst/>
                <a:latin typeface="Lato" panose="020B0604020202020204" pitchFamily="34" charset="0"/>
              </a:rPr>
              <a:t>) is a class of </a:t>
            </a:r>
            <a:r>
              <a:rPr lang="en-US" sz="1800" b="0" i="0" u="none" strike="noStrike" dirty="0">
                <a:solidFill>
                  <a:srgbClr val="007BFF"/>
                </a:solidFill>
                <a:effectLst/>
                <a:latin typeface="Lato" panose="020B0604020202020204" pitchFamily="34" charset="0"/>
                <a:hlinkClick r:id="rId3"/>
              </a:rPr>
              <a:t>deep neural networks</a:t>
            </a:r>
            <a:r>
              <a:rPr lang="en-US" sz="1800" b="0" i="0" dirty="0">
                <a:solidFill>
                  <a:srgbClr val="222222"/>
                </a:solidFill>
                <a:effectLst/>
                <a:latin typeface="Lato" panose="020B0604020202020204" pitchFamily="34" charset="0"/>
              </a:rPr>
              <a:t>, most commonly applied to analyze visual imagery. Now when we think of a neural network we think about matrix multiplications but that is not the case with </a:t>
            </a:r>
            <a:r>
              <a:rPr lang="en-US" sz="1800" b="0" i="0" dirty="0" err="1">
                <a:solidFill>
                  <a:srgbClr val="222222"/>
                </a:solidFill>
                <a:effectLst/>
                <a:latin typeface="Lato" panose="020B0604020202020204" pitchFamily="34" charset="0"/>
              </a:rPr>
              <a:t>ConvNet</a:t>
            </a:r>
            <a:r>
              <a:rPr lang="en-US" sz="1800" b="0" i="0" dirty="0">
                <a:solidFill>
                  <a:srgbClr val="222222"/>
                </a:solidFill>
                <a:effectLst/>
                <a:latin typeface="Lato" panose="020B0604020202020204" pitchFamily="34" charset="0"/>
              </a:rPr>
              <a:t>. It uses a special technique called Convolution. Now in mathematics </a:t>
            </a:r>
            <a:r>
              <a:rPr lang="en-US" sz="1800" b="1" i="0" dirty="0">
                <a:solidFill>
                  <a:srgbClr val="222222"/>
                </a:solidFill>
                <a:effectLst/>
                <a:latin typeface="Lato" panose="020B0604020202020204" pitchFamily="34" charset="0"/>
              </a:rPr>
              <a:t>convolution</a:t>
            </a:r>
            <a:r>
              <a:rPr lang="en-US" sz="1800" b="0" i="0" dirty="0">
                <a:solidFill>
                  <a:srgbClr val="222222"/>
                </a:solidFill>
                <a:effectLst/>
                <a:latin typeface="Lato" panose="020B0604020202020204" pitchFamily="34" charset="0"/>
              </a:rPr>
              <a:t> is a mathematical operation on two functions that produces a third function that expresses how the shape of one is modified by the other.</a:t>
            </a:r>
          </a:p>
          <a:p>
            <a:endParaRPr lang="en-IN" sz="1800" dirty="0"/>
          </a:p>
        </p:txBody>
      </p:sp>
      <p:pic>
        <p:nvPicPr>
          <p:cNvPr id="9" name="Picture 8">
            <a:extLst>
              <a:ext uri="{FF2B5EF4-FFF2-40B4-BE49-F238E27FC236}">
                <a16:creationId xmlns="" xmlns:a16="http://schemas.microsoft.com/office/drawing/2014/main" id="{72B99566-593D-7E0A-7A5E-5496FACFD62F}"/>
              </a:ext>
            </a:extLst>
          </p:cNvPr>
          <p:cNvPicPr>
            <a:picLocks noChangeAspect="1"/>
          </p:cNvPicPr>
          <p:nvPr/>
        </p:nvPicPr>
        <p:blipFill>
          <a:blip r:embed="rId4"/>
          <a:stretch>
            <a:fillRect/>
          </a:stretch>
        </p:blipFill>
        <p:spPr>
          <a:xfrm>
            <a:off x="1310492" y="4096512"/>
            <a:ext cx="8245555" cy="1806097"/>
          </a:xfrm>
          <a:prstGeom prst="rect">
            <a:avLst/>
          </a:prstGeom>
        </p:spPr>
      </p:pic>
    </p:spTree>
    <p:extLst>
      <p:ext uri="{BB962C8B-B14F-4D97-AF65-F5344CB8AC3E}">
        <p14:creationId xmlns="" xmlns:p14="http://schemas.microsoft.com/office/powerpoint/2010/main" val="1437927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EB0358F-E3B5-EB31-A909-A9DE3DBCD124}"/>
              </a:ext>
            </a:extLst>
          </p:cNvPr>
          <p:cNvSpPr>
            <a:spLocks noGrp="1"/>
          </p:cNvSpPr>
          <p:nvPr>
            <p:ph idx="1"/>
          </p:nvPr>
        </p:nvSpPr>
        <p:spPr>
          <a:xfrm>
            <a:off x="1024127" y="585216"/>
            <a:ext cx="9720073" cy="5287078"/>
          </a:xfrm>
        </p:spPr>
        <p:txBody>
          <a:bodyPr>
            <a:normAutofit fontScale="92500" lnSpcReduction="20000"/>
          </a:bodyPr>
          <a:lstStyle/>
          <a:p>
            <a:pPr marL="0" indent="0">
              <a:buNone/>
            </a:pPr>
            <a:r>
              <a:rPr lang="en-IN" sz="3000" b="1" dirty="0"/>
              <a:t>Convolution layer:</a:t>
            </a:r>
          </a:p>
          <a:p>
            <a:pPr marL="457200" indent="-457200">
              <a:buFont typeface="+mj-lt"/>
              <a:buAutoNum type="arabicParenR"/>
            </a:pPr>
            <a:endParaRPr lang="en-IN" sz="2800" dirty="0"/>
          </a:p>
          <a:p>
            <a:pPr marL="457200" indent="-457200">
              <a:buFont typeface="+mj-lt"/>
              <a:buAutoNum type="arabicParenR"/>
            </a:pPr>
            <a:endParaRPr lang="en-IN" sz="2800" dirty="0"/>
          </a:p>
          <a:p>
            <a:pPr marL="457200" indent="-457200">
              <a:buFont typeface="+mj-lt"/>
              <a:buAutoNum type="arabicParenR"/>
            </a:pPr>
            <a:endParaRPr lang="en-IN" sz="2800" dirty="0"/>
          </a:p>
          <a:p>
            <a:pPr marL="457200" indent="-457200">
              <a:buFont typeface="+mj-lt"/>
              <a:buAutoNum type="arabicParenR"/>
            </a:pPr>
            <a:endParaRPr lang="en-IN" sz="2800" dirty="0"/>
          </a:p>
          <a:p>
            <a:pPr marL="457200" indent="-457200">
              <a:buFont typeface="+mj-lt"/>
              <a:buAutoNum type="arabicParenR"/>
            </a:pPr>
            <a:endParaRPr lang="en-IN" sz="2800" dirty="0"/>
          </a:p>
          <a:p>
            <a:pPr marL="0" indent="0">
              <a:buNone/>
            </a:pPr>
            <a:endParaRPr lang="en-IN" sz="2800" dirty="0"/>
          </a:p>
          <a:p>
            <a:pPr marL="0" indent="0">
              <a:buNone/>
            </a:pPr>
            <a:endParaRPr lang="en-IN" sz="2800" dirty="0"/>
          </a:p>
          <a:p>
            <a:pPr marL="0" indent="0">
              <a:buNone/>
            </a:pPr>
            <a:r>
              <a:rPr lang="en-IN" sz="2800" dirty="0"/>
              <a:t>A convolution is the simple application of a filter to an input that results in activation. Repeated application of the same filter to an input result in map of activation called feature map, indicating the locations and strengths detected feature in an input, such as an image.</a:t>
            </a:r>
          </a:p>
          <a:p>
            <a:pPr marL="0" indent="0">
              <a:buNone/>
            </a:pPr>
            <a:endParaRPr lang="en-IN" sz="2800" dirty="0"/>
          </a:p>
        </p:txBody>
      </p:sp>
      <p:pic>
        <p:nvPicPr>
          <p:cNvPr id="5" name="Picture 4">
            <a:extLst>
              <a:ext uri="{FF2B5EF4-FFF2-40B4-BE49-F238E27FC236}">
                <a16:creationId xmlns="" xmlns:a16="http://schemas.microsoft.com/office/drawing/2014/main" id="{C6494ACD-8CBC-DF40-874C-7F61E8E820EE}"/>
              </a:ext>
            </a:extLst>
          </p:cNvPr>
          <p:cNvPicPr>
            <a:picLocks noChangeAspect="1"/>
          </p:cNvPicPr>
          <p:nvPr/>
        </p:nvPicPr>
        <p:blipFill>
          <a:blip r:embed="rId2"/>
          <a:stretch>
            <a:fillRect/>
          </a:stretch>
        </p:blipFill>
        <p:spPr>
          <a:xfrm>
            <a:off x="2994925" y="1099210"/>
            <a:ext cx="5068162" cy="3154007"/>
          </a:xfrm>
          <a:prstGeom prst="rect">
            <a:avLst/>
          </a:prstGeom>
        </p:spPr>
      </p:pic>
    </p:spTree>
    <p:extLst>
      <p:ext uri="{BB962C8B-B14F-4D97-AF65-F5344CB8AC3E}">
        <p14:creationId xmlns="" xmlns:p14="http://schemas.microsoft.com/office/powerpoint/2010/main" val="2422736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B9915C-9B36-A755-1250-974B2D58B498}"/>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2064D004-BF4E-63B0-40B9-C0338BF2707C}"/>
              </a:ext>
            </a:extLst>
          </p:cNvPr>
          <p:cNvSpPr>
            <a:spLocks noGrp="1"/>
          </p:cNvSpPr>
          <p:nvPr>
            <p:ph idx="1"/>
          </p:nvPr>
        </p:nvSpPr>
        <p:spPr>
          <a:xfrm>
            <a:off x="1024128" y="878831"/>
            <a:ext cx="9720073" cy="5547136"/>
          </a:xfrm>
        </p:spPr>
        <p:txBody>
          <a:bodyPr>
            <a:normAutofit/>
          </a:bodyPr>
          <a:lstStyle/>
          <a:p>
            <a:r>
              <a:rPr lang="en-IN" sz="2800" b="1" dirty="0"/>
              <a:t>Max Pool:</a:t>
            </a:r>
          </a:p>
          <a:p>
            <a:endParaRPr lang="en-IN" sz="2800" b="1" dirty="0"/>
          </a:p>
          <a:p>
            <a:endParaRPr lang="en-IN" sz="2800" b="1" dirty="0"/>
          </a:p>
          <a:p>
            <a:endParaRPr lang="en-IN" sz="2800" b="1" dirty="0"/>
          </a:p>
          <a:p>
            <a:endParaRPr lang="en-IN" sz="2800" b="1" dirty="0"/>
          </a:p>
          <a:p>
            <a:pPr marL="0" indent="0">
              <a:buNone/>
            </a:pPr>
            <a:endParaRPr lang="en-IN" sz="2800" b="1" dirty="0"/>
          </a:p>
          <a:p>
            <a:r>
              <a:rPr lang="en-IN" sz="2600" dirty="0"/>
              <a:t>Max pooling is a pooling operation that calculates the maximum or largest value in each patch of each feature map.</a:t>
            </a:r>
          </a:p>
        </p:txBody>
      </p:sp>
      <p:pic>
        <p:nvPicPr>
          <p:cNvPr id="5" name="Picture 4">
            <a:extLst>
              <a:ext uri="{FF2B5EF4-FFF2-40B4-BE49-F238E27FC236}">
                <a16:creationId xmlns="" xmlns:a16="http://schemas.microsoft.com/office/drawing/2014/main" id="{4B68E71C-B740-22C9-6FEC-3251E26F18EE}"/>
              </a:ext>
            </a:extLst>
          </p:cNvPr>
          <p:cNvPicPr>
            <a:picLocks noChangeAspect="1"/>
          </p:cNvPicPr>
          <p:nvPr/>
        </p:nvPicPr>
        <p:blipFill>
          <a:blip r:embed="rId2"/>
          <a:stretch>
            <a:fillRect/>
          </a:stretch>
        </p:blipFill>
        <p:spPr>
          <a:xfrm>
            <a:off x="2918249" y="1269588"/>
            <a:ext cx="5931828" cy="2839004"/>
          </a:xfrm>
          <a:prstGeom prst="rect">
            <a:avLst/>
          </a:prstGeom>
        </p:spPr>
      </p:pic>
    </p:spTree>
    <p:extLst>
      <p:ext uri="{BB962C8B-B14F-4D97-AF65-F5344CB8AC3E}">
        <p14:creationId xmlns="" xmlns:p14="http://schemas.microsoft.com/office/powerpoint/2010/main" val="21295069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240</TotalTime>
  <Words>499</Words>
  <Application>Microsoft Office PowerPoint</Application>
  <PresentationFormat>Custom</PresentationFormat>
  <Paragraphs>56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Integral</vt:lpstr>
      <vt:lpstr>Classification of covid-19 using x-ray</vt:lpstr>
      <vt:lpstr>Introduction</vt:lpstr>
      <vt:lpstr>Slide 3</vt:lpstr>
      <vt:lpstr>Chest X-Ray Classification – Process Map</vt:lpstr>
      <vt:lpstr>DATA pre-processing</vt:lpstr>
      <vt:lpstr>WHY CNN?</vt:lpstr>
      <vt:lpstr>What is cnn?</vt:lpstr>
      <vt:lpstr>Slide 8</vt:lpstr>
      <vt:lpstr>Slide 9</vt:lpstr>
      <vt:lpstr>Training and validation accuracy</vt:lpstr>
      <vt:lpstr>Key Features:</vt:lpstr>
      <vt:lpstr>Implementation</vt:lpstr>
      <vt:lpstr>Slide 13</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covid-19 using x-ray</dc:title>
  <dc:creator>rushi</dc:creator>
  <cp:lastModifiedBy>HP</cp:lastModifiedBy>
  <cp:revision>14</cp:revision>
  <dcterms:created xsi:type="dcterms:W3CDTF">2022-08-29T06:14:41Z</dcterms:created>
  <dcterms:modified xsi:type="dcterms:W3CDTF">2023-03-15T06:37:55Z</dcterms:modified>
</cp:coreProperties>
</file>