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146847062"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9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Network Intrusion Detection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Pratham.r.pasi</a:t>
            </a:r>
            <a:r>
              <a:rPr lang="en-US" sz="2000" b="1" dirty="0">
                <a:solidFill>
                  <a:schemeClr val="accent1">
                    <a:lumMod val="75000"/>
                  </a:schemeClr>
                </a:solidFill>
                <a:latin typeface="Arial"/>
                <a:cs typeface="Arial"/>
              </a:rPr>
              <a:t> - SSJCET- EXTC</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800" b="1" dirty="0"/>
              <a:t>List and cite all relevant research papers, datasets (such as the Kaggle NIDS dataset), and IBM Cloud documentation leveraged throughout the project.</a:t>
            </a:r>
            <a:endParaRPr lang="en-IN" sz="2800" b="1"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br>
              <a:rPr lang="en-IN" dirty="0"/>
            </a:br>
            <a:endParaRPr lang="en-IN" dirty="0"/>
          </a:p>
        </p:txBody>
      </p:sp>
      <p:graphicFrame>
        <p:nvGraphicFramePr>
          <p:cNvPr id="4" name="Object 3">
            <a:extLst>
              <a:ext uri="{FF2B5EF4-FFF2-40B4-BE49-F238E27FC236}">
                <a16:creationId xmlns:a16="http://schemas.microsoft.com/office/drawing/2014/main" id="{32BCE717-1EF3-0C4D-8C13-EB72780E9EBF}"/>
              </a:ext>
            </a:extLst>
          </p:cNvPr>
          <p:cNvGraphicFramePr>
            <a:graphicFrameLocks noChangeAspect="1"/>
          </p:cNvGraphicFramePr>
          <p:nvPr>
            <p:extLst>
              <p:ext uri="{D42A27DB-BD31-4B8C-83A1-F6EECF244321}">
                <p14:modId xmlns:p14="http://schemas.microsoft.com/office/powerpoint/2010/main" val="3169149038"/>
              </p:ext>
            </p:extLst>
          </p:nvPr>
        </p:nvGraphicFramePr>
        <p:xfrm>
          <a:off x="1958896" y="1482520"/>
          <a:ext cx="8274205" cy="4673324"/>
        </p:xfrm>
        <a:graphic>
          <a:graphicData uri="http://schemas.openxmlformats.org/presentationml/2006/ole">
            <mc:AlternateContent xmlns:mc="http://schemas.openxmlformats.org/markup-compatibility/2006">
              <mc:Choice xmlns:v="urn:schemas-microsoft-com:vml" Requires="v">
                <p:oleObj name="Acrobat Document" r:id="rId2" imgW="5029096" imgH="3886200" progId="Acrobat.Document.DC">
                  <p:embed/>
                </p:oleObj>
              </mc:Choice>
              <mc:Fallback>
                <p:oleObj name="Acrobat Document" r:id="rId2" imgW="5029096" imgH="3886200" progId="Acrobat.Document.DC">
                  <p:embed/>
                  <p:pic>
                    <p:nvPicPr>
                      <p:cNvPr id="0" name=""/>
                      <p:cNvPicPr/>
                      <p:nvPr/>
                    </p:nvPicPr>
                    <p:blipFill>
                      <a:blip r:embed="rId3"/>
                      <a:stretch>
                        <a:fillRect/>
                      </a:stretch>
                    </p:blipFill>
                    <p:spPr>
                      <a:xfrm>
                        <a:off x="1958896" y="1482520"/>
                        <a:ext cx="8274205" cy="4673324"/>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endParaRPr lang="en-IN" dirty="0"/>
          </a:p>
        </p:txBody>
      </p:sp>
      <p:graphicFrame>
        <p:nvGraphicFramePr>
          <p:cNvPr id="5" name="Object 4">
            <a:extLst>
              <a:ext uri="{FF2B5EF4-FFF2-40B4-BE49-F238E27FC236}">
                <a16:creationId xmlns:a16="http://schemas.microsoft.com/office/drawing/2014/main" id="{439D7CC4-BC33-F4C2-C3BE-33621B7E612B}"/>
              </a:ext>
            </a:extLst>
          </p:cNvPr>
          <p:cNvGraphicFramePr>
            <a:graphicFrameLocks noChangeAspect="1"/>
          </p:cNvGraphicFramePr>
          <p:nvPr>
            <p:extLst>
              <p:ext uri="{D42A27DB-BD31-4B8C-83A1-F6EECF244321}">
                <p14:modId xmlns:p14="http://schemas.microsoft.com/office/powerpoint/2010/main" val="910234672"/>
              </p:ext>
            </p:extLst>
          </p:nvPr>
        </p:nvGraphicFramePr>
        <p:xfrm>
          <a:off x="2443974" y="1503229"/>
          <a:ext cx="7304049" cy="4270917"/>
        </p:xfrm>
        <a:graphic>
          <a:graphicData uri="http://schemas.openxmlformats.org/presentationml/2006/ole">
            <mc:AlternateContent xmlns:mc="http://schemas.openxmlformats.org/markup-compatibility/2006">
              <mc:Choice xmlns:v="urn:schemas-microsoft-com:vml" Requires="v">
                <p:oleObj name="Acrobat Document" r:id="rId2" imgW="5029096" imgH="3886200" progId="Acrobat.Document.DC">
                  <p:embed/>
                </p:oleObj>
              </mc:Choice>
              <mc:Fallback>
                <p:oleObj name="Acrobat Document" r:id="rId2" imgW="5029096" imgH="3886200" progId="Acrobat.Document.DC">
                  <p:embed/>
                  <p:pic>
                    <p:nvPicPr>
                      <p:cNvPr id="0" name=""/>
                      <p:cNvPicPr/>
                      <p:nvPr/>
                    </p:nvPicPr>
                    <p:blipFill>
                      <a:blip r:embed="rId3"/>
                      <a:stretch>
                        <a:fillRect/>
                      </a:stretch>
                    </p:blipFill>
                    <p:spPr>
                      <a:xfrm>
                        <a:off x="2443974" y="1503229"/>
                        <a:ext cx="7304049" cy="4270917"/>
                      </a:xfrm>
                      <a:prstGeom prst="rect">
                        <a:avLst/>
                      </a:prstGeom>
                    </p:spPr>
                  </p:pic>
                </p:oleObj>
              </mc:Fallback>
            </mc:AlternateContent>
          </a:graphicData>
        </a:graphic>
      </p:graphicFrame>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D5F8B755-DB36-BEA7-5EAE-8587062FAD54}"/>
              </a:ext>
            </a:extLst>
          </p:cNvPr>
          <p:cNvGraphicFramePr>
            <a:graphicFrameLocks noChangeAspect="1"/>
          </p:cNvGraphicFramePr>
          <p:nvPr>
            <p:extLst>
              <p:ext uri="{D42A27DB-BD31-4B8C-83A1-F6EECF244321}">
                <p14:modId xmlns:p14="http://schemas.microsoft.com/office/powerpoint/2010/main" val="3478536015"/>
              </p:ext>
            </p:extLst>
          </p:nvPr>
        </p:nvGraphicFramePr>
        <p:xfrm>
          <a:off x="2873296" y="1581288"/>
          <a:ext cx="6445405" cy="4114799"/>
        </p:xfrm>
        <a:graphic>
          <a:graphicData uri="http://schemas.openxmlformats.org/presentationml/2006/ole">
            <mc:AlternateContent xmlns:mc="http://schemas.openxmlformats.org/markup-compatibility/2006">
              <mc:Choice xmlns:v="urn:schemas-microsoft-com:vml" Requires="v">
                <p:oleObj name="Acrobat Document" r:id="rId2" imgW="5346587" imgH="3778135" progId="Acrobat.Document.DC">
                  <p:embed/>
                </p:oleObj>
              </mc:Choice>
              <mc:Fallback>
                <p:oleObj name="Acrobat Document" r:id="rId2" imgW="5346587" imgH="3778135" progId="Acrobat.Document.DC">
                  <p:embed/>
                  <p:pic>
                    <p:nvPicPr>
                      <p:cNvPr id="0" name=""/>
                      <p:cNvPicPr/>
                      <p:nvPr/>
                    </p:nvPicPr>
                    <p:blipFill>
                      <a:blip r:embed="rId3"/>
                      <a:stretch>
                        <a:fillRect/>
                      </a:stretch>
                    </p:blipFill>
                    <p:spPr>
                      <a:xfrm>
                        <a:off x="2873296" y="1581288"/>
                        <a:ext cx="6445405" cy="4114799"/>
                      </a:xfrm>
                      <a:prstGeom prst="rect">
                        <a:avLst/>
                      </a:prstGeom>
                    </p:spPr>
                  </p:pic>
                </p:oleObj>
              </mc:Fallback>
            </mc:AlternateContent>
          </a:graphicData>
        </a:graphic>
      </p:graphicFrame>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AE44-6B61-9CB4-A8BA-97D569B89A3C}"/>
              </a:ext>
            </a:extLst>
          </p:cNvPr>
          <p:cNvSpPr>
            <a:spLocks noGrp="1"/>
          </p:cNvSpPr>
          <p:nvPr>
            <p:ph type="title"/>
          </p:nvPr>
        </p:nvSpPr>
        <p:spPr/>
        <p:txBody>
          <a:bodyPr/>
          <a:lstStyle/>
          <a:p>
            <a:r>
              <a:rPr lang="en-IN" dirty="0">
                <a:solidFill>
                  <a:srgbClr val="00B0F0"/>
                </a:solidFill>
              </a:rPr>
              <a:t>GIT-HUB Link</a:t>
            </a:r>
          </a:p>
        </p:txBody>
      </p:sp>
      <p:sp>
        <p:nvSpPr>
          <p:cNvPr id="3" name="Content Placeholder 2">
            <a:extLst>
              <a:ext uri="{FF2B5EF4-FFF2-40B4-BE49-F238E27FC236}">
                <a16:creationId xmlns:a16="http://schemas.microsoft.com/office/drawing/2014/main" id="{26C76E48-D0C0-1952-DC86-709EE80DD178}"/>
              </a:ext>
            </a:extLst>
          </p:cNvPr>
          <p:cNvSpPr>
            <a:spLocks noGrp="1"/>
          </p:cNvSpPr>
          <p:nvPr>
            <p:ph idx="1"/>
          </p:nvPr>
        </p:nvSpPr>
        <p:spPr/>
        <p:txBody>
          <a:bodyPr>
            <a:normAutofit/>
          </a:bodyPr>
          <a:lstStyle/>
          <a:p>
            <a:r>
              <a:rPr lang="en-IN" sz="2400" b="1" dirty="0"/>
              <a:t>https://github.com/pratham133/network-intrusion-detection-ml.git</a:t>
            </a:r>
          </a:p>
        </p:txBody>
      </p:sp>
    </p:spTree>
    <p:extLst>
      <p:ext uri="{BB962C8B-B14F-4D97-AF65-F5344CB8AC3E}">
        <p14:creationId xmlns:p14="http://schemas.microsoft.com/office/powerpoint/2010/main" val="143640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IN" sz="3200" b="1" dirty="0">
                <a:solidFill>
                  <a:srgbClr val="0F0F0F"/>
                </a:solidFill>
                <a:ea typeface="+mn-lt"/>
                <a:cs typeface="+mn-lt"/>
              </a:rPr>
              <a:t>Example: </a:t>
            </a:r>
            <a:r>
              <a:rPr lang="en-US" sz="3000" dirty="0">
                <a:solidFill>
                  <a:srgbClr val="0F0F0F"/>
                </a:solidFill>
                <a:ea typeface="+mn-lt"/>
                <a:cs typeface="+mn-lt"/>
              </a:rPr>
              <a:t>Modern digital infrastructure faces relentless threats from cyber-attacks that put sensitive data and organizational integrity at risk. As communication networks expand and traffic intensifies, the timely detection of malicious activity becomes crucial. Current systems often falter in recognizing sophisticated or novel intrusion patterns, leaving networks vulnerable. The challenge is to develop an intelligent, automated, and adaptive system that not only detects a spectrum of cyber-attacks—such as Denial-of-Service (DoS), Probing, Remote-to-Local (R2L), and User-to-Root (U2R)—but does so faster and more accurately than traditional approaches.</a:t>
            </a:r>
            <a:endParaRPr lang="en-IN" sz="3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US" sz="1600" b="1" dirty="0">
              <a:latin typeface="Calibri"/>
              <a:cs typeface="Calibri"/>
            </a:endParaRPr>
          </a:p>
          <a:p>
            <a:pPr marL="305435" indent="-305435"/>
            <a:r>
              <a:rPr lang="en-US" sz="1600" b="1" dirty="0">
                <a:latin typeface="Calibri"/>
                <a:cs typeface="Calibri"/>
              </a:rPr>
              <a:t>The proposed system leverages cutting-edge machine learning algorithms to build a robust Network Intrusion Detection System (NIDS). By continuously monitoring and analyzing network traffic, the model learns to recognize a broad spectrum of attack patterns as well as normal behavior. Training is conducted using the benchmark Kaggle dataset for network intrusion detection, ensuring model relevance and efficacy. Deployment on IBM Cloud Lite provides a scalable, easily accessible, and highly available environment, enabling real-time detection and rapid, automated responses to emerging network threats.</a:t>
            </a:r>
          </a:p>
          <a:p>
            <a:pPr marL="305435" indent="-305435"/>
            <a:endParaRPr lang="en-US" sz="1400" b="1" dirty="0">
              <a:latin typeface="Calibri"/>
              <a:cs typeface="Calibri"/>
            </a:endParaRPr>
          </a:p>
          <a:p>
            <a:pPr marL="0" indent="0">
              <a:buNone/>
            </a:pPr>
            <a:r>
              <a:rPr lang="en-US" sz="2000" b="1" dirty="0">
                <a:latin typeface="Calibri"/>
                <a:cs typeface="Calibri"/>
              </a:rPr>
              <a:t>     Key solution components include</a:t>
            </a:r>
            <a:r>
              <a:rPr lang="en-US" sz="1400" b="1" dirty="0">
                <a:latin typeface="Calibri"/>
                <a:cs typeface="Calibri"/>
              </a:rPr>
              <a:t>:</a:t>
            </a:r>
          </a:p>
          <a:p>
            <a:r>
              <a:rPr lang="en-US" sz="1800" b="1" dirty="0">
                <a:latin typeface="Calibri"/>
                <a:cs typeface="Calibri"/>
              </a:rPr>
              <a:t> Comprehensive data ingestion </a:t>
            </a:r>
          </a:p>
          <a:p>
            <a:r>
              <a:rPr lang="en-US" sz="1800" b="1" dirty="0">
                <a:latin typeface="Calibri"/>
                <a:cs typeface="Calibri"/>
              </a:rPr>
              <a:t>Rigorous data preprocessing and feature engineering</a:t>
            </a:r>
          </a:p>
          <a:p>
            <a:r>
              <a:rPr lang="en-US" sz="1800" b="1" dirty="0">
                <a:latin typeface="Calibri"/>
                <a:cs typeface="Calibri"/>
              </a:rPr>
              <a:t>Advanced machine learning model training and optimization</a:t>
            </a:r>
          </a:p>
          <a:p>
            <a:r>
              <a:rPr lang="en-US" sz="1800" b="1" dirty="0">
                <a:latin typeface="Calibri"/>
                <a:cs typeface="Calibri"/>
              </a:rPr>
              <a:t>Seamless deployment as a real-time cloud-based API</a:t>
            </a:r>
            <a:endParaRPr lang="en-IN" sz="18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b="1" dirty="0">
                <a:solidFill>
                  <a:srgbClr val="0F0F0F"/>
                </a:solidFill>
              </a:rPr>
              <a:t>Data Source: </a:t>
            </a:r>
            <a:r>
              <a:rPr lang="en-IN" sz="2000" dirty="0">
                <a:solidFill>
                  <a:srgbClr val="0F0F0F"/>
                </a:solidFill>
              </a:rPr>
              <a:t>Network Intrusion Detection dataset from Kaggle</a:t>
            </a:r>
          </a:p>
          <a:p>
            <a:endParaRPr lang="en-IN" sz="2000" b="1" dirty="0">
              <a:solidFill>
                <a:srgbClr val="0F0F0F"/>
              </a:solidFill>
            </a:endParaRPr>
          </a:p>
          <a:p>
            <a:r>
              <a:rPr lang="en-IN" sz="2000" b="1" dirty="0">
                <a:solidFill>
                  <a:srgbClr val="0F0F0F"/>
                </a:solidFill>
              </a:rPr>
              <a:t>Platform: </a:t>
            </a:r>
            <a:r>
              <a:rPr lang="en-IN" sz="2000" dirty="0">
                <a:solidFill>
                  <a:srgbClr val="0F0F0F"/>
                </a:solidFill>
              </a:rPr>
              <a:t>IBM Cloud Lite (mandatory per project requirements)</a:t>
            </a:r>
          </a:p>
          <a:p>
            <a:endParaRPr lang="en-IN" sz="2000" b="1" dirty="0">
              <a:solidFill>
                <a:srgbClr val="0F0F0F"/>
              </a:solidFill>
            </a:endParaRPr>
          </a:p>
          <a:p>
            <a:r>
              <a:rPr lang="en-IN" sz="2000" b="1" dirty="0">
                <a:solidFill>
                  <a:srgbClr val="0F0F0F"/>
                </a:solidFill>
              </a:rPr>
              <a:t>Programming Language &amp; Libraries: </a:t>
            </a:r>
            <a:r>
              <a:rPr lang="en-IN" sz="2000" dirty="0">
                <a:solidFill>
                  <a:srgbClr val="0F0F0F"/>
                </a:solidFill>
              </a:rPr>
              <a:t>Python, Pandas, Scikit-learn, </a:t>
            </a:r>
            <a:r>
              <a:rPr lang="en-IN" sz="2000" dirty="0" err="1">
                <a:solidFill>
                  <a:srgbClr val="0F0F0F"/>
                </a:solidFill>
              </a:rPr>
              <a:t>XGBoost</a:t>
            </a:r>
            <a:r>
              <a:rPr lang="en-IN" sz="2000" dirty="0">
                <a:solidFill>
                  <a:srgbClr val="0F0F0F"/>
                </a:solidFill>
              </a:rPr>
              <a:t>, IBM Watson Studio</a:t>
            </a:r>
          </a:p>
          <a:p>
            <a:endParaRPr lang="en-IN" sz="2000" dirty="0">
              <a:solidFill>
                <a:srgbClr val="0F0F0F"/>
              </a:solidFill>
            </a:endParaRPr>
          </a:p>
          <a:p>
            <a:r>
              <a:rPr lang="en-IN" sz="2000" b="1" dirty="0">
                <a:solidFill>
                  <a:srgbClr val="0F0F0F"/>
                </a:solidFill>
              </a:rPr>
              <a:t>Development Process</a:t>
            </a:r>
            <a:r>
              <a:rPr lang="en-IN" sz="2000" dirty="0">
                <a:solidFill>
                  <a:srgbClr val="0F0F0F"/>
                </a:solidFill>
              </a:rPr>
              <a:t>: Data collection, cleaning, feature extraction, model training, validation, and deployment as a secure API on IBM Cloud Lite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800" b="1" dirty="0"/>
              <a:t>Algorithm Selection</a:t>
            </a:r>
            <a:r>
              <a:rPr lang="en-US" sz="1800" dirty="0"/>
              <a:t>: Ensemble learning methods such as Random Forest or </a:t>
            </a:r>
            <a:r>
              <a:rPr lang="en-US" sz="1800" dirty="0" err="1"/>
              <a:t>XGBoost</a:t>
            </a:r>
            <a:r>
              <a:rPr lang="en-US" sz="1800" dirty="0"/>
              <a:t> are selected for their accuracy in multi-class classification of network intrusions.</a:t>
            </a:r>
          </a:p>
          <a:p>
            <a:pPr marL="305435" indent="-305435"/>
            <a:endParaRPr lang="en-US" sz="1800" dirty="0"/>
          </a:p>
          <a:p>
            <a:pPr marL="305435" indent="-305435"/>
            <a:r>
              <a:rPr lang="en-US" sz="1800" b="1" dirty="0"/>
              <a:t>Input Features</a:t>
            </a:r>
            <a:r>
              <a:rPr lang="en-US" sz="1800" dirty="0"/>
              <a:t>: Diverse feature set encompassing protocol types, connection time, data throughput, flag status, and specific attack indicators.</a:t>
            </a:r>
          </a:p>
          <a:p>
            <a:pPr marL="305435" indent="-305435"/>
            <a:endParaRPr lang="en-US" sz="1800" dirty="0"/>
          </a:p>
          <a:p>
            <a:pPr marL="305435" indent="-305435"/>
            <a:r>
              <a:rPr lang="en-US" sz="1800" b="1" dirty="0"/>
              <a:t>Training &amp; Validation</a:t>
            </a:r>
            <a:r>
              <a:rPr lang="en-US" sz="1800" dirty="0"/>
              <a:t>: Systematic train-test split, stratified sampling, and hyperparameter optimization ensure model robustness and generalizability.</a:t>
            </a:r>
          </a:p>
          <a:p>
            <a:pPr marL="305435" indent="-305435"/>
            <a:endParaRPr lang="en-US" sz="1800" dirty="0"/>
          </a:p>
          <a:p>
            <a:pPr marL="305435" indent="-305435"/>
            <a:r>
              <a:rPr lang="en-US" sz="1800" b="1" dirty="0"/>
              <a:t>Deployment</a:t>
            </a:r>
            <a:r>
              <a:rPr lang="en-US" sz="1800" dirty="0"/>
              <a:t>: The finalized model is containerized and exposed as a REST API on IBM Cloud Lite, allowing real-time querying and seamless integration with existing monitoring infrastructure</a:t>
            </a:r>
            <a:r>
              <a:rPr lang="en-US" dirty="0"/>
              <a: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9C9AAEC3-D7A1-B86D-3821-A20F5B4641E6}"/>
              </a:ext>
            </a:extLst>
          </p:cNvPr>
          <p:cNvPicPr>
            <a:picLocks noGrp="1" noChangeAspect="1"/>
          </p:cNvPicPr>
          <p:nvPr>
            <p:ph idx="1"/>
          </p:nvPr>
        </p:nvPicPr>
        <p:blipFill>
          <a:blip r:embed="rId2"/>
          <a:stretch>
            <a:fillRect/>
          </a:stretch>
        </p:blipFill>
        <p:spPr>
          <a:xfrm>
            <a:off x="6445238" y="1232452"/>
            <a:ext cx="5165570" cy="3478304"/>
          </a:xfrm>
        </p:spPr>
      </p:pic>
      <p:pic>
        <p:nvPicPr>
          <p:cNvPr id="7" name="Picture 6" descr="A circular diagram with many dots and circles&#10;&#10;AI-generated content may be incorrect.">
            <a:extLst>
              <a:ext uri="{FF2B5EF4-FFF2-40B4-BE49-F238E27FC236}">
                <a16:creationId xmlns:a16="http://schemas.microsoft.com/office/drawing/2014/main" id="{FF42BDFA-4B21-057D-305C-F37D47FC4960}"/>
              </a:ext>
            </a:extLst>
          </p:cNvPr>
          <p:cNvPicPr>
            <a:picLocks noChangeAspect="1"/>
          </p:cNvPicPr>
          <p:nvPr/>
        </p:nvPicPr>
        <p:blipFill>
          <a:blip r:embed="rId3"/>
          <a:stretch>
            <a:fillRect/>
          </a:stretch>
        </p:blipFill>
        <p:spPr>
          <a:xfrm>
            <a:off x="581025" y="1472837"/>
            <a:ext cx="5418331" cy="347830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t>This project demonstrates an effective and scalable artificial intelligence-driven solution for proactive network security. By combining state-of-the-art machine learning with IBM Cloud deployment, the system significantly improves threat detection capabilities and response times, substantially enhancing the cybersecurity posture of modern organizations.</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b="1" dirty="0"/>
              <a:t>Expansion to larger, real-time datasets for even greater model accuracy</a:t>
            </a:r>
          </a:p>
          <a:p>
            <a:pPr marL="305435" indent="-305435"/>
            <a:endParaRPr lang="en-US" sz="2000" b="1" dirty="0"/>
          </a:p>
          <a:p>
            <a:pPr marL="305435" indent="-305435"/>
            <a:r>
              <a:rPr lang="en-US" sz="2000" b="1" dirty="0"/>
              <a:t>Integration of deep learning architectures for anomaly and zero-day attack detection</a:t>
            </a:r>
          </a:p>
          <a:p>
            <a:pPr marL="305435" indent="-305435"/>
            <a:endParaRPr lang="en-US" sz="2000" b="1" dirty="0"/>
          </a:p>
          <a:p>
            <a:pPr marL="305435" indent="-305435"/>
            <a:r>
              <a:rPr lang="en-US" sz="2000" b="1" dirty="0"/>
              <a:t>Deployment across multi-cloud and hybrid cloud environments</a:t>
            </a:r>
          </a:p>
          <a:p>
            <a:pPr marL="305435" indent="-305435"/>
            <a:endParaRPr lang="en-US" sz="2000" b="1" dirty="0"/>
          </a:p>
          <a:p>
            <a:pPr marL="305435" indent="-305435"/>
            <a:r>
              <a:rPr lang="en-US" sz="2000" b="1" dirty="0"/>
              <a:t>Automated incident response and feedback mechanisms for continuous system improvement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terms/"/>
    <ds:schemaRef ds:uri="http://schemas.microsoft.com/office/infopath/2007/PartnerControls"/>
    <ds:schemaRef ds:uri="c0fa2617-96bd-425d-8578-e93563fe37c5"/>
    <ds:schemaRef ds:uri="http://www.w3.org/XML/1998/namespace"/>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ca48ea3-8c75-4d36-b64f-70604b11fd22}" enabled="1" method="Standard" siteId="{3ac94b33-9135-4821-9502-eafda6592a35}" contentBits="0" removed="0"/>
</clbl:labelList>
</file>

<file path=docProps/app.xml><?xml version="1.0" encoding="utf-8"?>
<Properties xmlns="http://schemas.openxmlformats.org/officeDocument/2006/extended-properties" xmlns:vt="http://schemas.openxmlformats.org/officeDocument/2006/docPropsVTypes">
  <Template>Future forward</Template>
  <TotalTime>72</TotalTime>
  <Words>585</Words>
  <Application>Microsoft Office PowerPoint</Application>
  <PresentationFormat>Widescreen</PresentationFormat>
  <Paragraphs>61</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Adobe Acrobat Document</vt:lpstr>
      <vt:lpstr>Network Intrusion Detection Using Machine Learning</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Pasi, Ranjeet [MEDIN NON-J&amp;J]</cp:lastModifiedBy>
  <cp:revision>26</cp:revision>
  <dcterms:created xsi:type="dcterms:W3CDTF">2021-05-26T16:50:10Z</dcterms:created>
  <dcterms:modified xsi:type="dcterms:W3CDTF">2025-08-07T17:46:57Z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