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256" r:id="rId2"/>
    <p:sldId id="257" r:id="rId3"/>
    <p:sldId id="261" r:id="rId4"/>
    <p:sldId id="262" r:id="rId5"/>
    <p:sldId id="259" r:id="rId6"/>
    <p:sldId id="263" r:id="rId7"/>
    <p:sldId id="258"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CC3399"/>
    <a:srgbClr val="FCA82C"/>
    <a:srgbClr val="9EFF29"/>
    <a:srgbClr val="A4660C"/>
    <a:srgbClr val="952F69"/>
    <a:srgbClr val="FF856D"/>
    <a:srgbClr val="FF2549"/>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32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F13151-8815-ECD9-DCB6-6AEB3C357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614301C-40D5-2216-B496-5916C98EA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C5F63F-495F-4656-A3D2-27F18A8E6F22}" type="datetimeFigureOut">
              <a:rPr lang="en-US" smtClean="0"/>
              <a:t>11/26/2022</a:t>
            </a:fld>
            <a:endParaRPr lang="en-US"/>
          </a:p>
        </p:txBody>
      </p:sp>
      <p:sp>
        <p:nvSpPr>
          <p:cNvPr id="4" name="Footer Placeholder 3">
            <a:extLst>
              <a:ext uri="{FF2B5EF4-FFF2-40B4-BE49-F238E27FC236}">
                <a16:creationId xmlns:a16="http://schemas.microsoft.com/office/drawing/2014/main" id="{98C5F69D-56F5-52A9-3176-DAA18F4833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CF53D2-D78E-AD2B-5B87-7037101854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828D83-87F5-4592-8CB6-F67E8A3201F2}" type="slidenum">
              <a:rPr lang="en-US" smtClean="0"/>
              <a:t>‹#›</a:t>
            </a:fld>
            <a:endParaRPr lang="en-US"/>
          </a:p>
        </p:txBody>
      </p:sp>
    </p:spTree>
    <p:extLst>
      <p:ext uri="{BB962C8B-B14F-4D97-AF65-F5344CB8AC3E}">
        <p14:creationId xmlns:p14="http://schemas.microsoft.com/office/powerpoint/2010/main" val="34782765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2" y="2499852"/>
            <a:ext cx="8273845" cy="167394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6454" y="4188551"/>
            <a:ext cx="8282469"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0EFE74B-BA94-4814-AB9F-EF2E1622A84D}" type="datetime1">
              <a:rPr lang="en-US" smtClean="0"/>
              <a:t>11/26/2022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43EB0-CBDF-45F6-AAFF-7C9A7A0DB1B0}" type="datetime1">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57797-3853-4F69-99AD-4F9318EE291B}" type="datetime1">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407AC0-EE80-4470-A896-6FD5BB5517C5}" type="datetime1">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6843" y="312824"/>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194619"/>
            <a:ext cx="8246070" cy="334323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F779F21-9A9D-41BB-A222-B8BAC15BD600}" type="datetime1">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68013" y="384414"/>
            <a:ext cx="6570407"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82761" y="1147939"/>
            <a:ext cx="6570407"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F5E2281-F915-4BB7-BAD9-813DF11ACE19}" type="datetime1">
              <a:rPr lang="en-US" smtClean="0"/>
              <a:t>11/26/2022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507A2-736D-4BF0-9EC9-A38376F21C70}" type="datetime1">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EC498C-7BBD-4E08-8A8B-01913196982D}" type="datetime1">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2189" y="264268"/>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44253" y="142693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44253" y="189933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9374" y="142693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9374" y="189933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2AF77E-06D7-42E7-9569-1AB483C9B237}" type="datetime1">
              <a:rPr lang="en-US" smtClean="0"/>
              <a:t>11/26/2022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C9496E-EC8B-48E3-A1F8-D34DEB1534BC}" type="datetime1">
              <a:rPr lang="en-US" smtClean="0"/>
              <a:t>11/26/2022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DB673-995F-4EA1-A060-151ACFE2B7C6}" type="datetime1">
              <a:rPr lang="en-US" smtClean="0"/>
              <a:t>11/26/2022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79D32-1719-478A-8A9F-752DC136FFDA}" type="datetime1">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2630984-A135-4D07-9370-03BDC2C32EDA}" type="datetime1">
              <a:rPr lang="en-US" smtClean="0"/>
              <a:t>11/26/2022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lphavantage.co/documentation/" TargetMode="External"/><Relationship Id="rId2" Type="http://schemas.openxmlformats.org/officeDocument/2006/relationships/hyperlink" Target="https://finnhub.io/docs/api/stock-candles" TargetMode="External"/><Relationship Id="rId1" Type="http://schemas.openxmlformats.org/officeDocument/2006/relationships/slideLayout" Target="../slideLayouts/slideLayout3.xml"/><Relationship Id="rId5" Type="http://schemas.openxmlformats.org/officeDocument/2006/relationships/hyperlink" Target="https://github.com/pratham180702/python_live_Stock_analysis/blob/main/stock_list.xlsx" TargetMode="External"/><Relationship Id="rId4" Type="http://schemas.openxmlformats.org/officeDocument/2006/relationships/hyperlink" Target="https://dailypik.com/best-us-stoc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9991" y="2326888"/>
            <a:ext cx="7564184" cy="1787911"/>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Stock Analyser with live data</a:t>
            </a:r>
          </a:p>
        </p:txBody>
      </p:sp>
      <p:sp>
        <p:nvSpPr>
          <p:cNvPr id="3" name="Subtitle 2"/>
          <p:cNvSpPr>
            <a:spLocks noGrp="1"/>
          </p:cNvSpPr>
          <p:nvPr>
            <p:ph type="subTitle" idx="1"/>
          </p:nvPr>
        </p:nvSpPr>
        <p:spPr>
          <a:xfrm>
            <a:off x="1694985" y="3845682"/>
            <a:ext cx="6999189" cy="718883"/>
          </a:xfrm>
        </p:spPr>
        <p:txBody>
          <a:bodyPr>
            <a:normAutofit fontScale="77500" lnSpcReduction="20000"/>
          </a:bodyPr>
          <a:lstStyle/>
          <a:p>
            <a:r>
              <a:rPr lang="en-US" dirty="0">
                <a:solidFill>
                  <a:schemeClr val="tx1"/>
                </a:solidFill>
              </a:rPr>
              <a:t>Pratham Kakkad (200050131023)</a:t>
            </a:r>
          </a:p>
          <a:p>
            <a:r>
              <a:rPr lang="en-US" dirty="0">
                <a:solidFill>
                  <a:schemeClr val="tx1"/>
                </a:solidFill>
              </a:rPr>
              <a:t>Jaydeep Sharma (200050131024)</a:t>
            </a:r>
          </a:p>
        </p:txBody>
      </p:sp>
      <p:sp>
        <p:nvSpPr>
          <p:cNvPr id="4" name="Slide Number Placeholder 3">
            <a:extLst>
              <a:ext uri="{FF2B5EF4-FFF2-40B4-BE49-F238E27FC236}">
                <a16:creationId xmlns:a16="http://schemas.microsoft.com/office/drawing/2014/main" id="{68B1B69A-A767-EF0A-7B8C-7699C964788D}"/>
              </a:ext>
            </a:extLst>
          </p:cNvPr>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253" y="204351"/>
            <a:ext cx="8093365" cy="763525"/>
          </a:xfrm>
        </p:spPr>
        <p:txBody>
          <a:bodyPr>
            <a:normAutofit/>
          </a:bodyPr>
          <a:lstStyle/>
          <a:p>
            <a:r>
              <a:rPr lang="en-US" dirty="0">
                <a:solidFill>
                  <a:schemeClr val="tx1"/>
                </a:solidFill>
              </a:rPr>
              <a:t>Cont.</a:t>
            </a:r>
          </a:p>
        </p:txBody>
      </p:sp>
      <p:sp>
        <p:nvSpPr>
          <p:cNvPr id="13" name="TextBox 12">
            <a:extLst>
              <a:ext uri="{FF2B5EF4-FFF2-40B4-BE49-F238E27FC236}">
                <a16:creationId xmlns:a16="http://schemas.microsoft.com/office/drawing/2014/main" id="{754724B9-3AED-CD3A-7A3C-84AECA95ED0A}"/>
              </a:ext>
            </a:extLst>
          </p:cNvPr>
          <p:cNvSpPr txBox="1"/>
          <p:nvPr/>
        </p:nvSpPr>
        <p:spPr>
          <a:xfrm>
            <a:off x="6487145" y="1925419"/>
            <a:ext cx="2374357"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First it will show all the data from the past one year</a:t>
            </a:r>
          </a:p>
        </p:txBody>
      </p:sp>
      <p:pic>
        <p:nvPicPr>
          <p:cNvPr id="3" name="Picture 2">
            <a:extLst>
              <a:ext uri="{FF2B5EF4-FFF2-40B4-BE49-F238E27FC236}">
                <a16:creationId xmlns:a16="http://schemas.microsoft.com/office/drawing/2014/main" id="{0F87F391-9589-4CDE-0C2B-B989B32E29BD}"/>
              </a:ext>
            </a:extLst>
          </p:cNvPr>
          <p:cNvPicPr>
            <a:picLocks noChangeAspect="1"/>
          </p:cNvPicPr>
          <p:nvPr/>
        </p:nvPicPr>
        <p:blipFill>
          <a:blip r:embed="rId2"/>
          <a:stretch>
            <a:fillRect/>
          </a:stretch>
        </p:blipFill>
        <p:spPr>
          <a:xfrm>
            <a:off x="156694" y="967876"/>
            <a:ext cx="6330451" cy="3347050"/>
          </a:xfrm>
          <a:prstGeom prst="rect">
            <a:avLst/>
          </a:prstGeom>
        </p:spPr>
      </p:pic>
      <p:sp>
        <p:nvSpPr>
          <p:cNvPr id="5" name="Slide Number Placeholder 4">
            <a:extLst>
              <a:ext uri="{FF2B5EF4-FFF2-40B4-BE49-F238E27FC236}">
                <a16:creationId xmlns:a16="http://schemas.microsoft.com/office/drawing/2014/main" id="{1CD7B855-6A56-06CE-1C5B-08084324ADED}"/>
              </a:ext>
            </a:extLst>
          </p:cNvPr>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85528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253" y="204351"/>
            <a:ext cx="8093365" cy="763525"/>
          </a:xfrm>
        </p:spPr>
        <p:txBody>
          <a:bodyPr>
            <a:normAutofit/>
          </a:bodyPr>
          <a:lstStyle/>
          <a:p>
            <a:r>
              <a:rPr lang="en-US" dirty="0">
                <a:solidFill>
                  <a:schemeClr val="tx1"/>
                </a:solidFill>
              </a:rPr>
              <a:t>Cont.</a:t>
            </a:r>
          </a:p>
        </p:txBody>
      </p:sp>
      <p:sp>
        <p:nvSpPr>
          <p:cNvPr id="13" name="TextBox 12">
            <a:extLst>
              <a:ext uri="{FF2B5EF4-FFF2-40B4-BE49-F238E27FC236}">
                <a16:creationId xmlns:a16="http://schemas.microsoft.com/office/drawing/2014/main" id="{754724B9-3AED-CD3A-7A3C-84AECA95ED0A}"/>
              </a:ext>
            </a:extLst>
          </p:cNvPr>
          <p:cNvSpPr txBox="1"/>
          <p:nvPr/>
        </p:nvSpPr>
        <p:spPr>
          <a:xfrm>
            <a:off x="4739260" y="1761867"/>
            <a:ext cx="389835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Then it shows all the pivot points curve from the past year. And the latest upcoming trading day Pivot Point.</a:t>
            </a:r>
          </a:p>
          <a:p>
            <a:pPr marL="285750" indent="-285750">
              <a:buFont typeface="Arial" panose="020B0604020202020204" pitchFamily="34" charset="0"/>
              <a:buChar char="•"/>
            </a:pPr>
            <a:r>
              <a:rPr lang="en-US" dirty="0"/>
              <a:t>Here for selected stock i.e. Apple Inc., the pivot point of the upcoming trading session is </a:t>
            </a:r>
            <a:r>
              <a:rPr lang="en-US" dirty="0">
                <a:solidFill>
                  <a:srgbClr val="FF0000"/>
                </a:solidFill>
              </a:rPr>
              <a:t>148.04 USD</a:t>
            </a:r>
          </a:p>
        </p:txBody>
      </p:sp>
      <p:pic>
        <p:nvPicPr>
          <p:cNvPr id="7" name="Picture 6">
            <a:extLst>
              <a:ext uri="{FF2B5EF4-FFF2-40B4-BE49-F238E27FC236}">
                <a16:creationId xmlns:a16="http://schemas.microsoft.com/office/drawing/2014/main" id="{92017466-C866-8FD1-05E4-87A1CD9F2454}"/>
              </a:ext>
            </a:extLst>
          </p:cNvPr>
          <p:cNvPicPr>
            <a:picLocks noChangeAspect="1"/>
          </p:cNvPicPr>
          <p:nvPr/>
        </p:nvPicPr>
        <p:blipFill>
          <a:blip r:embed="rId2"/>
          <a:stretch>
            <a:fillRect/>
          </a:stretch>
        </p:blipFill>
        <p:spPr>
          <a:xfrm>
            <a:off x="282498" y="1219200"/>
            <a:ext cx="4411492" cy="3776546"/>
          </a:xfrm>
          <a:prstGeom prst="rect">
            <a:avLst/>
          </a:prstGeom>
        </p:spPr>
      </p:pic>
      <p:sp>
        <p:nvSpPr>
          <p:cNvPr id="8" name="Slide Number Placeholder 7">
            <a:extLst>
              <a:ext uri="{FF2B5EF4-FFF2-40B4-BE49-F238E27FC236}">
                <a16:creationId xmlns:a16="http://schemas.microsoft.com/office/drawing/2014/main" id="{C1E74C91-2907-4A49-1FF0-EF05A6F41B0E}"/>
              </a:ext>
            </a:extLst>
          </p:cNvPr>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242548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253" y="204351"/>
            <a:ext cx="8093365" cy="763525"/>
          </a:xfrm>
        </p:spPr>
        <p:txBody>
          <a:bodyPr>
            <a:normAutofit/>
          </a:bodyPr>
          <a:lstStyle/>
          <a:p>
            <a:r>
              <a:rPr lang="en-US" dirty="0">
                <a:solidFill>
                  <a:schemeClr val="tx1"/>
                </a:solidFill>
              </a:rPr>
              <a:t>Cont.</a:t>
            </a:r>
            <a:endParaRPr lang="en-US" dirty="0"/>
          </a:p>
        </p:txBody>
      </p:sp>
      <p:sp>
        <p:nvSpPr>
          <p:cNvPr id="13" name="TextBox 12">
            <a:extLst>
              <a:ext uri="{FF2B5EF4-FFF2-40B4-BE49-F238E27FC236}">
                <a16:creationId xmlns:a16="http://schemas.microsoft.com/office/drawing/2014/main" id="{754724B9-3AED-CD3A-7A3C-84AECA95ED0A}"/>
              </a:ext>
            </a:extLst>
          </p:cNvPr>
          <p:cNvSpPr txBox="1"/>
          <p:nvPr/>
        </p:nvSpPr>
        <p:spPr>
          <a:xfrm>
            <a:off x="4590935" y="2248584"/>
            <a:ext cx="389835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Then it shows the HIGH-CLOSE-LOW curve from the past year.</a:t>
            </a:r>
            <a:endParaRPr lang="en-US" dirty="0">
              <a:solidFill>
                <a:srgbClr val="FF0000"/>
              </a:solidFill>
            </a:endParaRPr>
          </a:p>
        </p:txBody>
      </p:sp>
      <p:pic>
        <p:nvPicPr>
          <p:cNvPr id="6" name="Picture 5">
            <a:extLst>
              <a:ext uri="{FF2B5EF4-FFF2-40B4-BE49-F238E27FC236}">
                <a16:creationId xmlns:a16="http://schemas.microsoft.com/office/drawing/2014/main" id="{E8196FB0-3846-38B7-1587-31396BFACD49}"/>
              </a:ext>
            </a:extLst>
          </p:cNvPr>
          <p:cNvPicPr>
            <a:picLocks noChangeAspect="1"/>
          </p:cNvPicPr>
          <p:nvPr/>
        </p:nvPicPr>
        <p:blipFill rotWithShape="1">
          <a:blip r:embed="rId2"/>
          <a:srcRect l="745" t="798" r="846" b="1523"/>
          <a:stretch/>
        </p:blipFill>
        <p:spPr>
          <a:xfrm>
            <a:off x="141249" y="1323278"/>
            <a:ext cx="4411817" cy="3754244"/>
          </a:xfrm>
          <a:prstGeom prst="rect">
            <a:avLst/>
          </a:prstGeom>
        </p:spPr>
      </p:pic>
      <p:sp>
        <p:nvSpPr>
          <p:cNvPr id="8" name="Slide Number Placeholder 7">
            <a:extLst>
              <a:ext uri="{FF2B5EF4-FFF2-40B4-BE49-F238E27FC236}">
                <a16:creationId xmlns:a16="http://schemas.microsoft.com/office/drawing/2014/main" id="{6B9DA967-7854-7ECA-734B-1B1C3A31D277}"/>
              </a:ext>
            </a:extLst>
          </p:cNvPr>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56384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253" y="204351"/>
            <a:ext cx="8093365" cy="763525"/>
          </a:xfrm>
        </p:spPr>
        <p:txBody>
          <a:bodyPr>
            <a:normAutofit/>
          </a:bodyPr>
          <a:lstStyle/>
          <a:p>
            <a:r>
              <a:rPr lang="en-US" dirty="0">
                <a:solidFill>
                  <a:schemeClr val="tx1"/>
                </a:solidFill>
              </a:rPr>
              <a:t>Cont.</a:t>
            </a:r>
            <a:endParaRPr lang="en-US" dirty="0"/>
          </a:p>
        </p:txBody>
      </p:sp>
      <p:sp>
        <p:nvSpPr>
          <p:cNvPr id="13" name="TextBox 12">
            <a:extLst>
              <a:ext uri="{FF2B5EF4-FFF2-40B4-BE49-F238E27FC236}">
                <a16:creationId xmlns:a16="http://schemas.microsoft.com/office/drawing/2014/main" id="{754724B9-3AED-CD3A-7A3C-84AECA95ED0A}"/>
              </a:ext>
            </a:extLst>
          </p:cNvPr>
          <p:cNvSpPr txBox="1"/>
          <p:nvPr/>
        </p:nvSpPr>
        <p:spPr>
          <a:xfrm>
            <a:off x="4590935" y="1284626"/>
            <a:ext cx="388399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Then it finally shows the horizontal line graph of the Pivot Point with three resistances and three supports.</a:t>
            </a:r>
          </a:p>
          <a:p>
            <a:pPr marL="285750" indent="-285750">
              <a:buFont typeface="Arial" panose="020B0604020202020204" pitchFamily="34" charset="0"/>
              <a:buChar char="•"/>
            </a:pPr>
            <a:r>
              <a:rPr lang="en-US" dirty="0"/>
              <a:t>Here,</a:t>
            </a:r>
          </a:p>
          <a:p>
            <a:r>
              <a:rPr lang="en-US" dirty="0"/>
              <a:t>     Pivot Point = </a:t>
            </a:r>
            <a:r>
              <a:rPr lang="en-US" dirty="0">
                <a:solidFill>
                  <a:srgbClr val="FF0000"/>
                </a:solidFill>
              </a:rPr>
              <a:t>148.03 USD</a:t>
            </a:r>
          </a:p>
          <a:p>
            <a:r>
              <a:rPr lang="en-US" dirty="0"/>
              <a:t>     Resistance 1 = </a:t>
            </a:r>
            <a:r>
              <a:rPr lang="en-US" dirty="0">
                <a:solidFill>
                  <a:srgbClr val="FF0000"/>
                </a:solidFill>
              </a:rPr>
              <a:t>148.95 USD</a:t>
            </a:r>
          </a:p>
          <a:p>
            <a:r>
              <a:rPr lang="en-US" dirty="0"/>
              <a:t>     Support 1 = </a:t>
            </a:r>
            <a:r>
              <a:rPr lang="en-US" dirty="0">
                <a:solidFill>
                  <a:srgbClr val="FF0000"/>
                </a:solidFill>
              </a:rPr>
              <a:t>147.19 USD</a:t>
            </a:r>
          </a:p>
        </p:txBody>
      </p:sp>
      <p:pic>
        <p:nvPicPr>
          <p:cNvPr id="7" name="Picture 6">
            <a:extLst>
              <a:ext uri="{FF2B5EF4-FFF2-40B4-BE49-F238E27FC236}">
                <a16:creationId xmlns:a16="http://schemas.microsoft.com/office/drawing/2014/main" id="{F6B5509B-FEBD-5A74-D8AF-32D45F9724CD}"/>
              </a:ext>
            </a:extLst>
          </p:cNvPr>
          <p:cNvPicPr>
            <a:picLocks noChangeAspect="1"/>
          </p:cNvPicPr>
          <p:nvPr/>
        </p:nvPicPr>
        <p:blipFill>
          <a:blip r:embed="rId2"/>
          <a:stretch>
            <a:fillRect/>
          </a:stretch>
        </p:blipFill>
        <p:spPr>
          <a:xfrm>
            <a:off x="280499" y="1284626"/>
            <a:ext cx="4272567" cy="3654523"/>
          </a:xfrm>
          <a:prstGeom prst="rect">
            <a:avLst/>
          </a:prstGeom>
        </p:spPr>
      </p:pic>
      <p:sp>
        <p:nvSpPr>
          <p:cNvPr id="8" name="Slide Number Placeholder 7">
            <a:extLst>
              <a:ext uri="{FF2B5EF4-FFF2-40B4-BE49-F238E27FC236}">
                <a16:creationId xmlns:a16="http://schemas.microsoft.com/office/drawing/2014/main" id="{A51A2DDC-0E2F-EDA6-E5E3-B7CC75F5A132}"/>
              </a:ext>
            </a:extLst>
          </p:cNvPr>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372155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253" y="204351"/>
            <a:ext cx="8093365" cy="763525"/>
          </a:xfrm>
        </p:spPr>
        <p:txBody>
          <a:bodyPr>
            <a:normAutofit/>
          </a:bodyPr>
          <a:lstStyle/>
          <a:p>
            <a:r>
              <a:rPr lang="en-US" dirty="0">
                <a:solidFill>
                  <a:schemeClr val="tx1"/>
                </a:solidFill>
              </a:rPr>
              <a:t>ii) Woodie Pivot Point</a:t>
            </a:r>
          </a:p>
        </p:txBody>
      </p:sp>
      <p:sp>
        <p:nvSpPr>
          <p:cNvPr id="13" name="TextBox 12">
            <a:extLst>
              <a:ext uri="{FF2B5EF4-FFF2-40B4-BE49-F238E27FC236}">
                <a16:creationId xmlns:a16="http://schemas.microsoft.com/office/drawing/2014/main" id="{754724B9-3AED-CD3A-7A3C-84AECA95ED0A}"/>
              </a:ext>
            </a:extLst>
          </p:cNvPr>
          <p:cNvSpPr txBox="1"/>
          <p:nvPr/>
        </p:nvSpPr>
        <p:spPr>
          <a:xfrm>
            <a:off x="138521" y="2672494"/>
            <a:ext cx="9090053" cy="2031325"/>
          </a:xfrm>
          <a:prstGeom prst="rect">
            <a:avLst/>
          </a:prstGeom>
          <a:noFill/>
        </p:spPr>
        <p:txBody>
          <a:bodyPr wrap="none" rtlCol="0">
            <a:spAutoFit/>
          </a:bodyPr>
          <a:lstStyle/>
          <a:p>
            <a:r>
              <a:rPr lang="en-US" b="1" dirty="0"/>
              <a:t>What if the user had selected ‘Woodie Pivot Point’ instead of the Standard one in slide 9?</a:t>
            </a:r>
          </a:p>
          <a:p>
            <a:pPr marL="285750" indent="-285750">
              <a:buFont typeface="Arial" panose="020B0604020202020204" pitchFamily="34" charset="0"/>
              <a:buChar char="•"/>
            </a:pPr>
            <a:r>
              <a:rPr lang="en-US" dirty="0"/>
              <a:t>Standard Pivot point and Woodie Pivot point is almost the same, the only difference is </a:t>
            </a:r>
          </a:p>
          <a:p>
            <a:r>
              <a:rPr lang="en-US" dirty="0"/>
              <a:t>     Woodie Pivot point calculation sees the prev. closing, high, and low in a different baseline</a:t>
            </a:r>
          </a:p>
          <a:p>
            <a:r>
              <a:rPr lang="en-US" dirty="0"/>
              <a:t>     way and is almost near the standard pivot point.</a:t>
            </a:r>
          </a:p>
          <a:p>
            <a:pPr marL="285750" indent="-285750">
              <a:buFont typeface="Arial" panose="020B0604020202020204" pitchFamily="34" charset="0"/>
              <a:buChar char="•"/>
            </a:pPr>
            <a:r>
              <a:rPr lang="en-US" dirty="0"/>
              <a:t>The Woodie Pivot Point will come out to </a:t>
            </a:r>
            <a:r>
              <a:rPr lang="en-US" dirty="0">
                <a:solidFill>
                  <a:srgbClr val="FF0000"/>
                </a:solidFill>
              </a:rPr>
              <a:t>148.06 USD</a:t>
            </a:r>
            <a:r>
              <a:rPr lang="en-US" dirty="0"/>
              <a:t>.</a:t>
            </a:r>
          </a:p>
          <a:p>
            <a:pPr marL="285750" indent="-285750">
              <a:buFont typeface="Arial" panose="020B0604020202020204" pitchFamily="34" charset="0"/>
              <a:buChar char="•"/>
            </a:pPr>
            <a:r>
              <a:rPr lang="en-US" dirty="0"/>
              <a:t>Resistances and Supports will change a little but the representations will be the same as we </a:t>
            </a:r>
          </a:p>
          <a:p>
            <a:r>
              <a:rPr lang="en-US" dirty="0"/>
              <a:t>     saw in Standard Pivot Point.</a:t>
            </a:r>
          </a:p>
        </p:txBody>
      </p:sp>
      <p:pic>
        <p:nvPicPr>
          <p:cNvPr id="5" name="Picture 4">
            <a:extLst>
              <a:ext uri="{FF2B5EF4-FFF2-40B4-BE49-F238E27FC236}">
                <a16:creationId xmlns:a16="http://schemas.microsoft.com/office/drawing/2014/main" id="{AB132388-39AB-0424-A39E-7453504872E1}"/>
              </a:ext>
            </a:extLst>
          </p:cNvPr>
          <p:cNvPicPr>
            <a:picLocks noChangeAspect="1"/>
          </p:cNvPicPr>
          <p:nvPr/>
        </p:nvPicPr>
        <p:blipFill>
          <a:blip r:embed="rId2"/>
          <a:stretch>
            <a:fillRect/>
          </a:stretch>
        </p:blipFill>
        <p:spPr>
          <a:xfrm>
            <a:off x="2135939" y="1380959"/>
            <a:ext cx="4772691" cy="1190791"/>
          </a:xfrm>
          <a:prstGeom prst="rect">
            <a:avLst/>
          </a:prstGeom>
        </p:spPr>
      </p:pic>
      <p:sp>
        <p:nvSpPr>
          <p:cNvPr id="6" name="Slide Number Placeholder 5">
            <a:extLst>
              <a:ext uri="{FF2B5EF4-FFF2-40B4-BE49-F238E27FC236}">
                <a16:creationId xmlns:a16="http://schemas.microsoft.com/office/drawing/2014/main" id="{65A9BBEE-653D-D595-50F1-0E4339AE2E52}"/>
              </a:ext>
            </a:extLst>
          </p:cNvPr>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377430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253" y="204351"/>
            <a:ext cx="8093365" cy="763525"/>
          </a:xfrm>
        </p:spPr>
        <p:txBody>
          <a:bodyPr>
            <a:normAutofit/>
          </a:bodyPr>
          <a:lstStyle/>
          <a:p>
            <a:r>
              <a:rPr lang="en-US" dirty="0">
                <a:solidFill>
                  <a:schemeClr val="tx1"/>
                </a:solidFill>
              </a:rPr>
              <a:t>Intraday Analysis</a:t>
            </a:r>
          </a:p>
        </p:txBody>
      </p:sp>
      <p:sp>
        <p:nvSpPr>
          <p:cNvPr id="13" name="TextBox 12">
            <a:extLst>
              <a:ext uri="{FF2B5EF4-FFF2-40B4-BE49-F238E27FC236}">
                <a16:creationId xmlns:a16="http://schemas.microsoft.com/office/drawing/2014/main" id="{754724B9-3AED-CD3A-7A3C-84AECA95ED0A}"/>
              </a:ext>
            </a:extLst>
          </p:cNvPr>
          <p:cNvSpPr txBox="1"/>
          <p:nvPr/>
        </p:nvSpPr>
        <p:spPr>
          <a:xfrm>
            <a:off x="146782" y="2659314"/>
            <a:ext cx="8850436" cy="646331"/>
          </a:xfrm>
          <a:prstGeom prst="rect">
            <a:avLst/>
          </a:prstGeom>
          <a:noFill/>
        </p:spPr>
        <p:txBody>
          <a:bodyPr wrap="none" rtlCol="0">
            <a:spAutoFit/>
          </a:bodyPr>
          <a:lstStyle/>
          <a:p>
            <a:pPr marL="285750" indent="-285750">
              <a:buFont typeface="Arial" panose="020B0604020202020204" pitchFamily="34" charset="0"/>
              <a:buChar char="•"/>
            </a:pPr>
            <a:r>
              <a:rPr lang="en-US" dirty="0"/>
              <a:t>For the Intraday candle closing percent analysis, the user should select ‘2’ instead of ‘1’ in </a:t>
            </a:r>
          </a:p>
          <a:p>
            <a:r>
              <a:rPr lang="en-US" dirty="0"/>
              <a:t>     slide no. 8.</a:t>
            </a:r>
          </a:p>
        </p:txBody>
      </p:sp>
      <p:sp>
        <p:nvSpPr>
          <p:cNvPr id="2" name="Slide Number Placeholder 1">
            <a:extLst>
              <a:ext uri="{FF2B5EF4-FFF2-40B4-BE49-F238E27FC236}">
                <a16:creationId xmlns:a16="http://schemas.microsoft.com/office/drawing/2014/main" id="{CDEED542-A052-6218-83FF-59BBA89786E4}"/>
              </a:ext>
            </a:extLst>
          </p:cNvPr>
          <p:cNvSpPr>
            <a:spLocks noGrp="1"/>
          </p:cNvSpPr>
          <p:nvPr>
            <p:ph type="sldNum" sz="quarter" idx="12"/>
          </p:nvPr>
        </p:nvSpPr>
        <p:spPr/>
        <p:txBody>
          <a:bodyPr/>
          <a:lstStyle/>
          <a:p>
            <a:fld id="{B82CCC60-E8CD-4174-8B1A-7DF615B22EEF}" type="slidenum">
              <a:rPr lang="en-US" smtClean="0"/>
              <a:pPr/>
              <a:t>15</a:t>
            </a:fld>
            <a:endParaRPr lang="en-US"/>
          </a:p>
        </p:txBody>
      </p:sp>
      <p:pic>
        <p:nvPicPr>
          <p:cNvPr id="5" name="Picture 4">
            <a:extLst>
              <a:ext uri="{FF2B5EF4-FFF2-40B4-BE49-F238E27FC236}">
                <a16:creationId xmlns:a16="http://schemas.microsoft.com/office/drawing/2014/main" id="{A44113FF-4B88-41A2-D72A-784FDB609CB1}"/>
              </a:ext>
            </a:extLst>
          </p:cNvPr>
          <p:cNvPicPr>
            <a:picLocks noChangeAspect="1"/>
          </p:cNvPicPr>
          <p:nvPr/>
        </p:nvPicPr>
        <p:blipFill>
          <a:blip r:embed="rId2"/>
          <a:stretch>
            <a:fillRect/>
          </a:stretch>
        </p:blipFill>
        <p:spPr>
          <a:xfrm>
            <a:off x="1137758" y="1380959"/>
            <a:ext cx="6868484" cy="1190791"/>
          </a:xfrm>
          <a:prstGeom prst="rect">
            <a:avLst/>
          </a:prstGeom>
        </p:spPr>
      </p:pic>
    </p:spTree>
    <p:extLst>
      <p:ext uri="{BB962C8B-B14F-4D97-AF65-F5344CB8AC3E}">
        <p14:creationId xmlns:p14="http://schemas.microsoft.com/office/powerpoint/2010/main" val="287684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253" y="204351"/>
            <a:ext cx="8093365" cy="763525"/>
          </a:xfrm>
        </p:spPr>
        <p:txBody>
          <a:bodyPr>
            <a:normAutofit/>
          </a:bodyPr>
          <a:lstStyle/>
          <a:p>
            <a:r>
              <a:rPr lang="en-US" dirty="0">
                <a:solidFill>
                  <a:schemeClr val="tx1"/>
                </a:solidFill>
              </a:rPr>
              <a:t>Cont.</a:t>
            </a:r>
          </a:p>
        </p:txBody>
      </p:sp>
      <p:sp>
        <p:nvSpPr>
          <p:cNvPr id="13" name="TextBox 12">
            <a:extLst>
              <a:ext uri="{FF2B5EF4-FFF2-40B4-BE49-F238E27FC236}">
                <a16:creationId xmlns:a16="http://schemas.microsoft.com/office/drawing/2014/main" id="{754724B9-3AED-CD3A-7A3C-84AECA95ED0A}"/>
              </a:ext>
            </a:extLst>
          </p:cNvPr>
          <p:cNvSpPr txBox="1"/>
          <p:nvPr/>
        </p:nvSpPr>
        <p:spPr>
          <a:xfrm>
            <a:off x="146782" y="2659314"/>
            <a:ext cx="8934690" cy="923330"/>
          </a:xfrm>
          <a:prstGeom prst="rect">
            <a:avLst/>
          </a:prstGeom>
          <a:noFill/>
        </p:spPr>
        <p:txBody>
          <a:bodyPr wrap="none" rtlCol="0">
            <a:spAutoFit/>
          </a:bodyPr>
          <a:lstStyle/>
          <a:p>
            <a:pPr marL="285750" indent="-285750">
              <a:buFont typeface="Arial" panose="020B0604020202020204" pitchFamily="34" charset="0"/>
              <a:buChar char="•"/>
            </a:pPr>
            <a:r>
              <a:rPr lang="en-US" dirty="0"/>
              <a:t>Then the tool will ask the user to enter the phone number, So that whenever the changing</a:t>
            </a:r>
          </a:p>
          <a:p>
            <a:r>
              <a:rPr lang="en-US" dirty="0"/>
              <a:t>     percent crosses the alert limit percent the tool will notify the user on WhatsApp </a:t>
            </a:r>
          </a:p>
          <a:p>
            <a:r>
              <a:rPr lang="en-US" dirty="0"/>
              <a:t>     as an autogenerated notification.</a:t>
            </a:r>
          </a:p>
        </p:txBody>
      </p:sp>
      <p:sp>
        <p:nvSpPr>
          <p:cNvPr id="2" name="Slide Number Placeholder 1">
            <a:extLst>
              <a:ext uri="{FF2B5EF4-FFF2-40B4-BE49-F238E27FC236}">
                <a16:creationId xmlns:a16="http://schemas.microsoft.com/office/drawing/2014/main" id="{CDEED542-A052-6218-83FF-59BBA89786E4}"/>
              </a:ext>
            </a:extLst>
          </p:cNvPr>
          <p:cNvSpPr>
            <a:spLocks noGrp="1"/>
          </p:cNvSpPr>
          <p:nvPr>
            <p:ph type="sldNum" sz="quarter" idx="12"/>
          </p:nvPr>
        </p:nvSpPr>
        <p:spPr/>
        <p:txBody>
          <a:bodyPr/>
          <a:lstStyle/>
          <a:p>
            <a:fld id="{B82CCC60-E8CD-4174-8B1A-7DF615B22EEF}" type="slidenum">
              <a:rPr lang="en-US" smtClean="0"/>
              <a:pPr/>
              <a:t>16</a:t>
            </a:fld>
            <a:endParaRPr lang="en-US"/>
          </a:p>
        </p:txBody>
      </p:sp>
      <p:pic>
        <p:nvPicPr>
          <p:cNvPr id="8" name="Picture 7">
            <a:extLst>
              <a:ext uri="{FF2B5EF4-FFF2-40B4-BE49-F238E27FC236}">
                <a16:creationId xmlns:a16="http://schemas.microsoft.com/office/drawing/2014/main" id="{A4BCA815-8E24-276A-2AE7-231E6F33DA2A}"/>
              </a:ext>
            </a:extLst>
          </p:cNvPr>
          <p:cNvPicPr>
            <a:picLocks noChangeAspect="1"/>
          </p:cNvPicPr>
          <p:nvPr/>
        </p:nvPicPr>
        <p:blipFill>
          <a:blip r:embed="rId2"/>
          <a:stretch>
            <a:fillRect/>
          </a:stretch>
        </p:blipFill>
        <p:spPr>
          <a:xfrm>
            <a:off x="18935" y="1727937"/>
            <a:ext cx="9065592" cy="508631"/>
          </a:xfrm>
          <a:prstGeom prst="rect">
            <a:avLst/>
          </a:prstGeom>
        </p:spPr>
      </p:pic>
    </p:spTree>
    <p:extLst>
      <p:ext uri="{BB962C8B-B14F-4D97-AF65-F5344CB8AC3E}">
        <p14:creationId xmlns:p14="http://schemas.microsoft.com/office/powerpoint/2010/main" val="57404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253" y="204351"/>
            <a:ext cx="8093365" cy="763525"/>
          </a:xfrm>
        </p:spPr>
        <p:txBody>
          <a:bodyPr>
            <a:normAutofit/>
          </a:bodyPr>
          <a:lstStyle/>
          <a:p>
            <a:r>
              <a:rPr lang="en-US" dirty="0">
                <a:solidFill>
                  <a:schemeClr val="tx1"/>
                </a:solidFill>
              </a:rPr>
              <a:t>Cont.</a:t>
            </a:r>
            <a:endParaRPr lang="en-US" dirty="0"/>
          </a:p>
        </p:txBody>
      </p:sp>
      <p:sp>
        <p:nvSpPr>
          <p:cNvPr id="13" name="TextBox 12">
            <a:extLst>
              <a:ext uri="{FF2B5EF4-FFF2-40B4-BE49-F238E27FC236}">
                <a16:creationId xmlns:a16="http://schemas.microsoft.com/office/drawing/2014/main" id="{754724B9-3AED-CD3A-7A3C-84AECA95ED0A}"/>
              </a:ext>
            </a:extLst>
          </p:cNvPr>
          <p:cNvSpPr txBox="1"/>
          <p:nvPr/>
        </p:nvSpPr>
        <p:spPr>
          <a:xfrm>
            <a:off x="6553200" y="1627942"/>
            <a:ext cx="244277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Then the tool shows the general values of intraday with the closing change percent of the last-minute candle to the user.</a:t>
            </a:r>
          </a:p>
        </p:txBody>
      </p:sp>
      <p:sp>
        <p:nvSpPr>
          <p:cNvPr id="2" name="Slide Number Placeholder 1">
            <a:extLst>
              <a:ext uri="{FF2B5EF4-FFF2-40B4-BE49-F238E27FC236}">
                <a16:creationId xmlns:a16="http://schemas.microsoft.com/office/drawing/2014/main" id="{CDEED542-A052-6218-83FF-59BBA89786E4}"/>
              </a:ext>
            </a:extLst>
          </p:cNvPr>
          <p:cNvSpPr>
            <a:spLocks noGrp="1"/>
          </p:cNvSpPr>
          <p:nvPr>
            <p:ph type="sldNum" sz="quarter" idx="12"/>
          </p:nvPr>
        </p:nvSpPr>
        <p:spPr/>
        <p:txBody>
          <a:bodyPr/>
          <a:lstStyle/>
          <a:p>
            <a:fld id="{B82CCC60-E8CD-4174-8B1A-7DF615B22EEF}" type="slidenum">
              <a:rPr lang="en-US" smtClean="0"/>
              <a:pPr/>
              <a:t>17</a:t>
            </a:fld>
            <a:endParaRPr lang="en-US"/>
          </a:p>
        </p:txBody>
      </p:sp>
      <p:pic>
        <p:nvPicPr>
          <p:cNvPr id="5" name="Picture 4">
            <a:extLst>
              <a:ext uri="{FF2B5EF4-FFF2-40B4-BE49-F238E27FC236}">
                <a16:creationId xmlns:a16="http://schemas.microsoft.com/office/drawing/2014/main" id="{18F473D7-AF7A-18CF-33AE-36FC4CCD870B}"/>
              </a:ext>
            </a:extLst>
          </p:cNvPr>
          <p:cNvPicPr>
            <a:picLocks noChangeAspect="1"/>
          </p:cNvPicPr>
          <p:nvPr/>
        </p:nvPicPr>
        <p:blipFill>
          <a:blip r:embed="rId2"/>
          <a:stretch>
            <a:fillRect/>
          </a:stretch>
        </p:blipFill>
        <p:spPr>
          <a:xfrm>
            <a:off x="178672" y="1458463"/>
            <a:ext cx="6172023" cy="3582644"/>
          </a:xfrm>
          <a:prstGeom prst="rect">
            <a:avLst/>
          </a:prstGeom>
        </p:spPr>
      </p:pic>
    </p:spTree>
    <p:extLst>
      <p:ext uri="{BB962C8B-B14F-4D97-AF65-F5344CB8AC3E}">
        <p14:creationId xmlns:p14="http://schemas.microsoft.com/office/powerpoint/2010/main" val="407327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253" y="204351"/>
            <a:ext cx="8093365" cy="763525"/>
          </a:xfrm>
        </p:spPr>
        <p:txBody>
          <a:bodyPr>
            <a:normAutofit/>
          </a:bodyPr>
          <a:lstStyle/>
          <a:p>
            <a:r>
              <a:rPr lang="en-US" dirty="0">
                <a:solidFill>
                  <a:schemeClr val="tx1"/>
                </a:solidFill>
              </a:rPr>
              <a:t>Cont.</a:t>
            </a:r>
            <a:endParaRPr lang="en-US" dirty="0"/>
          </a:p>
        </p:txBody>
      </p:sp>
      <p:sp>
        <p:nvSpPr>
          <p:cNvPr id="13" name="TextBox 12">
            <a:extLst>
              <a:ext uri="{FF2B5EF4-FFF2-40B4-BE49-F238E27FC236}">
                <a16:creationId xmlns:a16="http://schemas.microsoft.com/office/drawing/2014/main" id="{754724B9-3AED-CD3A-7A3C-84AECA95ED0A}"/>
              </a:ext>
            </a:extLst>
          </p:cNvPr>
          <p:cNvSpPr txBox="1"/>
          <p:nvPr/>
        </p:nvSpPr>
        <p:spPr>
          <a:xfrm>
            <a:off x="6553200" y="1627942"/>
            <a:ext cx="244277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Then the tool shows the intra-day candle of the selected stock to the user. (Here the selected stock is Apple Inc.)</a:t>
            </a:r>
          </a:p>
        </p:txBody>
      </p:sp>
      <p:sp>
        <p:nvSpPr>
          <p:cNvPr id="2" name="Slide Number Placeholder 1">
            <a:extLst>
              <a:ext uri="{FF2B5EF4-FFF2-40B4-BE49-F238E27FC236}">
                <a16:creationId xmlns:a16="http://schemas.microsoft.com/office/drawing/2014/main" id="{CDEED542-A052-6218-83FF-59BBA89786E4}"/>
              </a:ext>
            </a:extLst>
          </p:cNvPr>
          <p:cNvSpPr>
            <a:spLocks noGrp="1"/>
          </p:cNvSpPr>
          <p:nvPr>
            <p:ph type="sldNum" sz="quarter" idx="12"/>
          </p:nvPr>
        </p:nvSpPr>
        <p:spPr/>
        <p:txBody>
          <a:bodyPr/>
          <a:lstStyle/>
          <a:p>
            <a:fld id="{B82CCC60-E8CD-4174-8B1A-7DF615B22EEF}" type="slidenum">
              <a:rPr lang="en-US" smtClean="0"/>
              <a:pPr/>
              <a:t>18</a:t>
            </a:fld>
            <a:endParaRPr lang="en-US"/>
          </a:p>
        </p:txBody>
      </p:sp>
      <p:pic>
        <p:nvPicPr>
          <p:cNvPr id="6" name="Picture 5">
            <a:extLst>
              <a:ext uri="{FF2B5EF4-FFF2-40B4-BE49-F238E27FC236}">
                <a16:creationId xmlns:a16="http://schemas.microsoft.com/office/drawing/2014/main" id="{CD70B8E6-757A-6D68-4449-76DB7DC31D5D}"/>
              </a:ext>
            </a:extLst>
          </p:cNvPr>
          <p:cNvPicPr>
            <a:picLocks noChangeAspect="1"/>
          </p:cNvPicPr>
          <p:nvPr/>
        </p:nvPicPr>
        <p:blipFill>
          <a:blip r:embed="rId2"/>
          <a:stretch>
            <a:fillRect/>
          </a:stretch>
        </p:blipFill>
        <p:spPr>
          <a:xfrm>
            <a:off x="148021" y="1600398"/>
            <a:ext cx="6146526" cy="2961948"/>
          </a:xfrm>
          <a:prstGeom prst="rect">
            <a:avLst/>
          </a:prstGeom>
        </p:spPr>
      </p:pic>
    </p:spTree>
    <p:extLst>
      <p:ext uri="{BB962C8B-B14F-4D97-AF65-F5344CB8AC3E}">
        <p14:creationId xmlns:p14="http://schemas.microsoft.com/office/powerpoint/2010/main" val="57628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253" y="204351"/>
            <a:ext cx="8093365" cy="763525"/>
          </a:xfrm>
        </p:spPr>
        <p:txBody>
          <a:bodyPr>
            <a:normAutofit/>
          </a:bodyPr>
          <a:lstStyle/>
          <a:p>
            <a:r>
              <a:rPr lang="en-US" dirty="0">
                <a:solidFill>
                  <a:schemeClr val="tx1"/>
                </a:solidFill>
              </a:rPr>
              <a:t>Cont.</a:t>
            </a:r>
            <a:endParaRPr lang="en-US" dirty="0"/>
          </a:p>
        </p:txBody>
      </p:sp>
      <p:sp>
        <p:nvSpPr>
          <p:cNvPr id="13" name="TextBox 12">
            <a:extLst>
              <a:ext uri="{FF2B5EF4-FFF2-40B4-BE49-F238E27FC236}">
                <a16:creationId xmlns:a16="http://schemas.microsoft.com/office/drawing/2014/main" id="{754724B9-3AED-CD3A-7A3C-84AECA95ED0A}"/>
              </a:ext>
            </a:extLst>
          </p:cNvPr>
          <p:cNvSpPr txBox="1"/>
          <p:nvPr/>
        </p:nvSpPr>
        <p:spPr>
          <a:xfrm>
            <a:off x="544253" y="2850954"/>
            <a:ext cx="814254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And finally, if the stock last minute candle closing percent crosses the limit changing percent, the tool notifies the user on WhatsApp on the number user entered earlier.</a:t>
            </a:r>
          </a:p>
          <a:p>
            <a:pPr marL="285750" indent="-285750">
              <a:buFont typeface="Arial" panose="020B0604020202020204" pitchFamily="34" charset="0"/>
              <a:buChar char="•"/>
            </a:pPr>
            <a:r>
              <a:rPr lang="en-US" dirty="0"/>
              <a:t>Here the change percent was </a:t>
            </a:r>
            <a:r>
              <a:rPr lang="en-US" dirty="0">
                <a:solidFill>
                  <a:srgbClr val="FF0000"/>
                </a:solidFill>
              </a:rPr>
              <a:t>-0.0004711%</a:t>
            </a:r>
            <a:r>
              <a:rPr lang="en-US" dirty="0"/>
              <a:t>.</a:t>
            </a:r>
          </a:p>
        </p:txBody>
      </p:sp>
      <p:sp>
        <p:nvSpPr>
          <p:cNvPr id="2" name="Slide Number Placeholder 1">
            <a:extLst>
              <a:ext uri="{FF2B5EF4-FFF2-40B4-BE49-F238E27FC236}">
                <a16:creationId xmlns:a16="http://schemas.microsoft.com/office/drawing/2014/main" id="{CDEED542-A052-6218-83FF-59BBA89786E4}"/>
              </a:ext>
            </a:extLst>
          </p:cNvPr>
          <p:cNvSpPr>
            <a:spLocks noGrp="1"/>
          </p:cNvSpPr>
          <p:nvPr>
            <p:ph type="sldNum" sz="quarter" idx="12"/>
          </p:nvPr>
        </p:nvSpPr>
        <p:spPr/>
        <p:txBody>
          <a:bodyPr/>
          <a:lstStyle/>
          <a:p>
            <a:fld id="{B82CCC60-E8CD-4174-8B1A-7DF615B22EEF}" type="slidenum">
              <a:rPr lang="en-US" smtClean="0"/>
              <a:pPr/>
              <a:t>19</a:t>
            </a:fld>
            <a:endParaRPr lang="en-US"/>
          </a:p>
        </p:txBody>
      </p:sp>
      <p:pic>
        <p:nvPicPr>
          <p:cNvPr id="5" name="Picture 4">
            <a:extLst>
              <a:ext uri="{FF2B5EF4-FFF2-40B4-BE49-F238E27FC236}">
                <a16:creationId xmlns:a16="http://schemas.microsoft.com/office/drawing/2014/main" id="{8A3EFB49-DFF0-45D1-503F-53343DD15B83}"/>
              </a:ext>
            </a:extLst>
          </p:cNvPr>
          <p:cNvPicPr>
            <a:picLocks noChangeAspect="1"/>
          </p:cNvPicPr>
          <p:nvPr/>
        </p:nvPicPr>
        <p:blipFill>
          <a:blip r:embed="rId2"/>
          <a:stretch>
            <a:fillRect/>
          </a:stretch>
        </p:blipFill>
        <p:spPr>
          <a:xfrm>
            <a:off x="1358990" y="1349582"/>
            <a:ext cx="6463889" cy="1119666"/>
          </a:xfrm>
          <a:prstGeom prst="rect">
            <a:avLst/>
          </a:prstGeom>
        </p:spPr>
      </p:pic>
    </p:spTree>
    <p:extLst>
      <p:ext uri="{BB962C8B-B14F-4D97-AF65-F5344CB8AC3E}">
        <p14:creationId xmlns:p14="http://schemas.microsoft.com/office/powerpoint/2010/main" val="91996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843" y="298075"/>
            <a:ext cx="8246070" cy="763526"/>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Description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6843" y="1502187"/>
            <a:ext cx="8246070" cy="3343238"/>
          </a:xfrm>
        </p:spPr>
        <p:txBody>
          <a:bodyPr>
            <a:normAutofit/>
          </a:bodyPr>
          <a:lstStyle/>
          <a:p>
            <a:r>
              <a:rPr lang="en-US" sz="2000" b="0" i="0" dirty="0">
                <a:effectLst/>
                <a:latin typeface="-apple-system"/>
              </a:rPr>
              <a:t>This project analyses the stocks on a live basis.</a:t>
            </a:r>
          </a:p>
          <a:p>
            <a:r>
              <a:rPr lang="en-US" sz="2000" b="0" i="0" dirty="0">
                <a:effectLst/>
                <a:latin typeface="-apple-system"/>
              </a:rPr>
              <a:t>It analyses the stocks considering the deepest analyzing points that pro traders use.</a:t>
            </a:r>
          </a:p>
          <a:p>
            <a:r>
              <a:rPr lang="en-US" sz="2000" b="0" i="0" dirty="0">
                <a:effectLst/>
                <a:latin typeface="-apple-system"/>
              </a:rPr>
              <a:t>The analysis of the stocks is done here in two ways.</a:t>
            </a:r>
          </a:p>
          <a:p>
            <a:r>
              <a:rPr lang="en-US" sz="2000" b="0" i="0" dirty="0">
                <a:effectLst/>
                <a:latin typeface="-apple-system"/>
              </a:rPr>
              <a:t> We thought of giving the option to the user to decide whether they have to analyze the stock on daily basis or if they want it for their intraday trading.</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1A8D5C17-55AA-2DAD-34A9-F97F1E0BAEB9}"/>
              </a:ext>
            </a:extLst>
          </p:cNvPr>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502" y="204351"/>
            <a:ext cx="8093365" cy="763525"/>
          </a:xfrm>
        </p:spPr>
        <p:txBody>
          <a:bodyPr>
            <a:normAutofit/>
          </a:bodyPr>
          <a:lstStyle/>
          <a:p>
            <a:r>
              <a:rPr lang="en-US" dirty="0">
                <a:solidFill>
                  <a:schemeClr val="tx1"/>
                </a:solidFill>
              </a:rPr>
              <a:t>Conclusion</a:t>
            </a:r>
          </a:p>
        </p:txBody>
      </p:sp>
      <p:sp>
        <p:nvSpPr>
          <p:cNvPr id="13" name="TextBox 12">
            <a:extLst>
              <a:ext uri="{FF2B5EF4-FFF2-40B4-BE49-F238E27FC236}">
                <a16:creationId xmlns:a16="http://schemas.microsoft.com/office/drawing/2014/main" id="{754724B9-3AED-CD3A-7A3C-84AECA95ED0A}"/>
              </a:ext>
            </a:extLst>
          </p:cNvPr>
          <p:cNvSpPr txBox="1"/>
          <p:nvPr/>
        </p:nvSpPr>
        <p:spPr>
          <a:xfrm>
            <a:off x="500726" y="1556087"/>
            <a:ext cx="814254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Stock analysis is one of the most important tools to move forward in the flow with the fluctuation of the stock market and Data Science helps to analyze the Stock market in a better way.</a:t>
            </a:r>
          </a:p>
          <a:p>
            <a:pPr marL="285750" indent="-285750">
              <a:buFont typeface="Arial" panose="020B0604020202020204" pitchFamily="34" charset="0"/>
              <a:buChar char="•"/>
            </a:pPr>
            <a:r>
              <a:rPr lang="en-US" dirty="0"/>
              <a:t>Python with its libraries provides many tools and functions to work with a large quantity of data very easily.</a:t>
            </a:r>
          </a:p>
          <a:p>
            <a:pPr marL="285750" indent="-285750">
              <a:buFont typeface="Arial" panose="020B0604020202020204" pitchFamily="34" charset="0"/>
              <a:buChar char="•"/>
            </a:pPr>
            <a:r>
              <a:rPr lang="en-US" dirty="0"/>
              <a:t>Python makes Stock analysis and data analysis easy and helps many users/noncoders to take beneficial decisions.</a:t>
            </a:r>
          </a:p>
        </p:txBody>
      </p:sp>
      <p:sp>
        <p:nvSpPr>
          <p:cNvPr id="2" name="Slide Number Placeholder 1">
            <a:extLst>
              <a:ext uri="{FF2B5EF4-FFF2-40B4-BE49-F238E27FC236}">
                <a16:creationId xmlns:a16="http://schemas.microsoft.com/office/drawing/2014/main" id="{CDEED542-A052-6218-83FF-59BBA89786E4}"/>
              </a:ext>
            </a:extLst>
          </p:cNvPr>
          <p:cNvSpPr>
            <a:spLocks noGrp="1"/>
          </p:cNvSpPr>
          <p:nvPr>
            <p:ph type="sldNum" sz="quarter" idx="12"/>
          </p:nvPr>
        </p:nvSpPr>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val="399470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F938-11B4-C543-F61B-B66C9E0F2E16}"/>
              </a:ext>
            </a:extLst>
          </p:cNvPr>
          <p:cNvSpPr>
            <a:spLocks noGrp="1"/>
          </p:cNvSpPr>
          <p:nvPr>
            <p:ph type="title"/>
          </p:nvPr>
        </p:nvSpPr>
        <p:spPr>
          <a:xfrm>
            <a:off x="649867" y="223880"/>
            <a:ext cx="8246070" cy="763526"/>
          </a:xfrm>
        </p:spPr>
        <p:txBody>
          <a:bodyPr>
            <a:normAutofit/>
          </a:bodyPr>
          <a:lstStyle/>
          <a:p>
            <a:r>
              <a:rPr lang="en-US" dirty="0">
                <a:solidFill>
                  <a:schemeClr val="tx1"/>
                </a:solidFill>
              </a:rPr>
              <a:t>1. PIVOT POINT calculations.</a:t>
            </a:r>
          </a:p>
        </p:txBody>
      </p:sp>
      <p:sp>
        <p:nvSpPr>
          <p:cNvPr id="3" name="Content Placeholder 2">
            <a:extLst>
              <a:ext uri="{FF2B5EF4-FFF2-40B4-BE49-F238E27FC236}">
                <a16:creationId xmlns:a16="http://schemas.microsoft.com/office/drawing/2014/main" id="{2A6E258B-902D-77C7-C350-615CEFBC7D04}"/>
              </a:ext>
            </a:extLst>
          </p:cNvPr>
          <p:cNvSpPr>
            <a:spLocks noGrp="1"/>
          </p:cNvSpPr>
          <p:nvPr>
            <p:ph idx="1"/>
          </p:nvPr>
        </p:nvSpPr>
        <p:spPr>
          <a:xfrm>
            <a:off x="448965" y="1576382"/>
            <a:ext cx="8246070" cy="3343238"/>
          </a:xfrm>
        </p:spPr>
        <p:txBody>
          <a:bodyPr>
            <a:normAutofit/>
          </a:bodyPr>
          <a:lstStyle/>
          <a:p>
            <a:r>
              <a:rPr lang="en-US" sz="2000" dirty="0"/>
              <a:t>For a daily basis, we used the PIVOT POINT calculations.</a:t>
            </a:r>
          </a:p>
          <a:p>
            <a:r>
              <a:rPr lang="en-US" sz="2000" dirty="0"/>
              <a:t>If the stock opens above the pivot point, it is predicted that there is an 80% chance that the selected stock will show an uptrend.</a:t>
            </a:r>
          </a:p>
          <a:p>
            <a:r>
              <a:rPr lang="en-US" sz="2000" dirty="0"/>
              <a:t>And if the stock opens above the pivot point, it is predicted that there is an 80% chance that the selected stock will show a downtrend.</a:t>
            </a:r>
          </a:p>
          <a:p>
            <a:r>
              <a:rPr lang="en-US" sz="2000" dirty="0"/>
              <a:t>There are various kinds of Pivot Points, but for instance, we considered:</a:t>
            </a:r>
          </a:p>
          <a:p>
            <a:pPr marL="0" indent="0">
              <a:buNone/>
            </a:pPr>
            <a:r>
              <a:rPr lang="en-US" sz="2000" dirty="0"/>
              <a:t>      1. Standard Pivot Point.</a:t>
            </a:r>
          </a:p>
          <a:p>
            <a:pPr marL="0" indent="0">
              <a:buNone/>
            </a:pPr>
            <a:r>
              <a:rPr lang="en-US" sz="2000" dirty="0"/>
              <a:t>      2. Woodie Pivot Point.</a:t>
            </a:r>
          </a:p>
          <a:p>
            <a:endParaRPr lang="en-US" dirty="0"/>
          </a:p>
        </p:txBody>
      </p:sp>
      <p:sp>
        <p:nvSpPr>
          <p:cNvPr id="4" name="Slide Number Placeholder 3">
            <a:extLst>
              <a:ext uri="{FF2B5EF4-FFF2-40B4-BE49-F238E27FC236}">
                <a16:creationId xmlns:a16="http://schemas.microsoft.com/office/drawing/2014/main" id="{B993016E-DE3E-2076-F6E8-C7E3BB2E26CD}"/>
              </a:ext>
            </a:extLst>
          </p:cNvPr>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2982540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F938-11B4-C543-F61B-B66C9E0F2E16}"/>
              </a:ext>
            </a:extLst>
          </p:cNvPr>
          <p:cNvSpPr>
            <a:spLocks noGrp="1"/>
          </p:cNvSpPr>
          <p:nvPr>
            <p:ph type="title"/>
          </p:nvPr>
        </p:nvSpPr>
        <p:spPr>
          <a:xfrm>
            <a:off x="649867" y="223880"/>
            <a:ext cx="8246070" cy="763526"/>
          </a:xfrm>
        </p:spPr>
        <p:txBody>
          <a:bodyPr>
            <a:normAutofit/>
          </a:bodyPr>
          <a:lstStyle/>
          <a:p>
            <a:r>
              <a:rPr lang="en-US" dirty="0">
                <a:solidFill>
                  <a:schemeClr val="tx1"/>
                </a:solidFill>
              </a:rPr>
              <a:t>2. Intraday Analysis</a:t>
            </a:r>
          </a:p>
        </p:txBody>
      </p:sp>
      <p:sp>
        <p:nvSpPr>
          <p:cNvPr id="3" name="Content Placeholder 2">
            <a:extLst>
              <a:ext uri="{FF2B5EF4-FFF2-40B4-BE49-F238E27FC236}">
                <a16:creationId xmlns:a16="http://schemas.microsoft.com/office/drawing/2014/main" id="{2A6E258B-902D-77C7-C350-615CEFBC7D04}"/>
              </a:ext>
            </a:extLst>
          </p:cNvPr>
          <p:cNvSpPr>
            <a:spLocks noGrp="1"/>
          </p:cNvSpPr>
          <p:nvPr>
            <p:ph idx="1"/>
          </p:nvPr>
        </p:nvSpPr>
        <p:spPr>
          <a:xfrm>
            <a:off x="448965" y="1576382"/>
            <a:ext cx="8246070" cy="3343238"/>
          </a:xfrm>
        </p:spPr>
        <p:txBody>
          <a:bodyPr>
            <a:normAutofit/>
          </a:bodyPr>
          <a:lstStyle/>
          <a:p>
            <a:r>
              <a:rPr lang="en-US" sz="2000" dirty="0"/>
              <a:t>For Intraday, we used the previous minute candle closing percent analysis.</a:t>
            </a:r>
          </a:p>
          <a:p>
            <a:r>
              <a:rPr lang="en-US" sz="2000" dirty="0"/>
              <a:t> Traders analyze the candles of the stocks thoroughly for their intraday session, one of the trends is to check the last-minute closing change percent for taking the next step for their intraday. </a:t>
            </a:r>
          </a:p>
          <a:p>
            <a:r>
              <a:rPr lang="en-US" sz="2000" dirty="0"/>
              <a:t>This will show the changing percent, and if the stock crosses the decided changing percent, then the code will notify the user on the user’s WhatsApp number. (default it is selected as 0.0004%)</a:t>
            </a:r>
            <a:endParaRPr lang="en-US" dirty="0"/>
          </a:p>
        </p:txBody>
      </p:sp>
      <p:sp>
        <p:nvSpPr>
          <p:cNvPr id="4" name="Slide Number Placeholder 3">
            <a:extLst>
              <a:ext uri="{FF2B5EF4-FFF2-40B4-BE49-F238E27FC236}">
                <a16:creationId xmlns:a16="http://schemas.microsoft.com/office/drawing/2014/main" id="{3A29FEC7-DE9F-611A-BD92-C3BA7AA14D10}"/>
              </a:ext>
            </a:extLst>
          </p:cNvPr>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89588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tx1"/>
                </a:solidFill>
              </a:rPr>
              <a:t>Dataset References</a:t>
            </a:r>
          </a:p>
        </p:txBody>
      </p:sp>
      <p:sp>
        <p:nvSpPr>
          <p:cNvPr id="5" name="Content Placeholder 4"/>
          <p:cNvSpPr>
            <a:spLocks noGrp="1"/>
          </p:cNvSpPr>
          <p:nvPr>
            <p:ph idx="1"/>
          </p:nvPr>
        </p:nvSpPr>
        <p:spPr/>
        <p:txBody>
          <a:bodyPr>
            <a:normAutofit lnSpcReduction="10000"/>
          </a:bodyPr>
          <a:lstStyle/>
          <a:p>
            <a:pPr marL="0" indent="0">
              <a:buNone/>
            </a:pPr>
            <a:r>
              <a:rPr lang="en-US" sz="2000" dirty="0"/>
              <a:t>1. </a:t>
            </a:r>
            <a:r>
              <a:rPr lang="en-US" sz="2000" dirty="0" err="1"/>
              <a:t>Finnhub</a:t>
            </a:r>
            <a:endParaRPr lang="en-US" sz="2000" dirty="0"/>
          </a:p>
          <a:p>
            <a:pPr marL="0" indent="0">
              <a:buNone/>
            </a:pPr>
            <a:r>
              <a:rPr lang="en-US" sz="1400" b="0" i="0" u="none" strike="noStrike" dirty="0">
                <a:effectLst/>
                <a:latin typeface="-apple-system"/>
                <a:hlinkClick r:id="rId2"/>
              </a:rPr>
              <a:t>https://finnhub.io/docs/api/stock-candles</a:t>
            </a:r>
            <a:endParaRPr lang="en-US" sz="1400" b="0" i="0" u="none" strike="noStrike" dirty="0">
              <a:effectLst/>
              <a:latin typeface="-apple-system"/>
            </a:endParaRPr>
          </a:p>
          <a:p>
            <a:pPr marL="0" indent="0">
              <a:buNone/>
            </a:pPr>
            <a:r>
              <a:rPr lang="en-US" sz="1400" dirty="0" err="1"/>
              <a:t>Finnhub</a:t>
            </a:r>
            <a:r>
              <a:rPr lang="en-US" sz="1400" dirty="0"/>
              <a:t> provides its module which we need to install and has a lot of functionalities to use the real-time stock market data for analysis.</a:t>
            </a:r>
          </a:p>
          <a:p>
            <a:pPr marL="0" indent="0">
              <a:buNone/>
            </a:pPr>
            <a:r>
              <a:rPr lang="en-US" sz="2000" dirty="0"/>
              <a:t>2. ALPHA VANTAGE</a:t>
            </a:r>
          </a:p>
          <a:p>
            <a:pPr marL="0" indent="0">
              <a:buNone/>
            </a:pPr>
            <a:r>
              <a:rPr lang="en-US" sz="1400" b="0" i="0" u="none" strike="noStrike" dirty="0">
                <a:effectLst/>
                <a:latin typeface="-apple-system"/>
                <a:hlinkClick r:id="rId3"/>
              </a:rPr>
              <a:t>https://www.alphavantage.co/documentation/</a:t>
            </a:r>
            <a:endParaRPr lang="en-US" sz="1400" b="0" i="0" u="none" strike="noStrike" dirty="0">
              <a:effectLst/>
              <a:latin typeface="-apple-system"/>
            </a:endParaRPr>
          </a:p>
          <a:p>
            <a:pPr marL="0" indent="0">
              <a:buNone/>
            </a:pPr>
            <a:r>
              <a:rPr lang="en-US" sz="1400" dirty="0"/>
              <a:t>ALPHA VANTAGE provides its module which has a lot of libraries and particularly we imported alpha_vantage time-series i.e. Timeseries. We used it for intraday real-time data.</a:t>
            </a:r>
          </a:p>
          <a:p>
            <a:pPr marL="0" indent="0">
              <a:buNone/>
            </a:pPr>
            <a:r>
              <a:rPr lang="en-US" sz="2000" dirty="0"/>
              <a:t>3. </a:t>
            </a:r>
            <a:r>
              <a:rPr lang="en-US" sz="2000" dirty="0" err="1"/>
              <a:t>Dailypik</a:t>
            </a:r>
            <a:endParaRPr lang="en-US" sz="2000" dirty="0"/>
          </a:p>
          <a:p>
            <a:pPr marL="0" indent="0">
              <a:buNone/>
            </a:pPr>
            <a:r>
              <a:rPr lang="en-US" sz="1400" b="0" i="0" u="none" strike="noStrike" dirty="0">
                <a:effectLst/>
                <a:latin typeface="-apple-system"/>
                <a:hlinkClick r:id="rId4"/>
              </a:rPr>
              <a:t>https://dailypik.com/best-us-stocks/</a:t>
            </a:r>
            <a:r>
              <a:rPr lang="en-US" sz="1400" b="0" i="0" dirty="0">
                <a:solidFill>
                  <a:srgbClr val="C9D1D9"/>
                </a:solidFill>
                <a:effectLst/>
                <a:latin typeface="-apple-system"/>
              </a:rPr>
              <a:t> </a:t>
            </a:r>
            <a:endParaRPr lang="en-US" sz="2000" dirty="0">
              <a:solidFill>
                <a:srgbClr val="C9D1D9"/>
              </a:solidFill>
              <a:latin typeface="-apple-system"/>
            </a:endParaRPr>
          </a:p>
          <a:p>
            <a:pPr marL="0" indent="0">
              <a:buNone/>
            </a:pPr>
            <a:r>
              <a:rPr lang="en-US" sz="1400" dirty="0"/>
              <a:t>Referring to the above site, we created a local excel sheet which we later converted into </a:t>
            </a:r>
            <a:r>
              <a:rPr lang="en-US" sz="1400" dirty="0" err="1"/>
              <a:t>DataFrame</a:t>
            </a:r>
            <a:r>
              <a:rPr lang="en-US" sz="1400" dirty="0"/>
              <a:t> and used in the program. And we created this excel sheet out of this :</a:t>
            </a:r>
          </a:p>
          <a:p>
            <a:pPr marL="0" indent="0">
              <a:buNone/>
            </a:pPr>
            <a:r>
              <a:rPr lang="en-US" sz="1050" b="0" i="0" u="none" strike="noStrike" dirty="0">
                <a:effectLst/>
                <a:latin typeface="-apple-system"/>
                <a:hlinkClick r:id="rId5"/>
              </a:rPr>
              <a:t>https://github.com/pratham180702/python_live_Stock_analysis/blob/main/stock_list.xlsx</a:t>
            </a:r>
            <a:endParaRPr lang="en-US" sz="1400" dirty="0"/>
          </a:p>
          <a:p>
            <a:pPr marL="514350" indent="-514350">
              <a:buFont typeface="+mj-lt"/>
              <a:buAutoNum type="arabicPeriod"/>
            </a:pPr>
            <a:endParaRPr lang="en-US" sz="2000" dirty="0"/>
          </a:p>
        </p:txBody>
      </p:sp>
      <p:sp>
        <p:nvSpPr>
          <p:cNvPr id="2" name="Slide Number Placeholder 1">
            <a:extLst>
              <a:ext uri="{FF2B5EF4-FFF2-40B4-BE49-F238E27FC236}">
                <a16:creationId xmlns:a16="http://schemas.microsoft.com/office/drawing/2014/main" id="{E347E433-DE6D-FBF4-34BC-D9250C670B14}"/>
              </a:ext>
            </a:extLst>
          </p:cNvPr>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765D-14CF-E5BF-1288-9A567A45B89B}"/>
              </a:ext>
            </a:extLst>
          </p:cNvPr>
          <p:cNvSpPr>
            <a:spLocks noGrp="1"/>
          </p:cNvSpPr>
          <p:nvPr>
            <p:ph type="ctrTitle"/>
          </p:nvPr>
        </p:nvSpPr>
        <p:spPr>
          <a:xfrm>
            <a:off x="1353015" y="1382750"/>
            <a:ext cx="4988312" cy="1590907"/>
          </a:xfrm>
        </p:spPr>
        <p:txBody>
          <a:bodyPr/>
          <a:lstStyle/>
          <a:p>
            <a:r>
              <a:rPr lang="en-US" sz="4800" dirty="0">
                <a:solidFill>
                  <a:schemeClr val="tx1"/>
                </a:solidFill>
                <a:cs typeface="Times New Roman" panose="02020603050405020304" pitchFamily="18" charset="0"/>
              </a:rPr>
              <a:t>Results</a:t>
            </a:r>
            <a:r>
              <a:rPr lang="en-US" sz="4800" dirty="0"/>
              <a:t>	</a:t>
            </a:r>
            <a:r>
              <a:rPr lang="en-US" dirty="0"/>
              <a:t>	</a:t>
            </a:r>
          </a:p>
        </p:txBody>
      </p:sp>
      <p:sp>
        <p:nvSpPr>
          <p:cNvPr id="4" name="Slide Number Placeholder 3">
            <a:extLst>
              <a:ext uri="{FF2B5EF4-FFF2-40B4-BE49-F238E27FC236}">
                <a16:creationId xmlns:a16="http://schemas.microsoft.com/office/drawing/2014/main" id="{88F08EE4-7FCF-8F48-55EF-636033C9D075}"/>
              </a:ext>
            </a:extLst>
          </p:cNvPr>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234829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253" y="204351"/>
            <a:ext cx="8093365" cy="763525"/>
          </a:xfrm>
        </p:spPr>
        <p:txBody>
          <a:bodyPr>
            <a:normAutofit/>
          </a:bodyPr>
          <a:lstStyle/>
          <a:p>
            <a:r>
              <a:rPr lang="en-US" dirty="0"/>
              <a:t> </a:t>
            </a:r>
            <a:r>
              <a:rPr lang="en-US" dirty="0">
                <a:solidFill>
                  <a:schemeClr val="tx1"/>
                </a:solidFill>
              </a:rPr>
              <a:t>Initial Selections </a:t>
            </a:r>
          </a:p>
        </p:txBody>
      </p:sp>
      <p:pic>
        <p:nvPicPr>
          <p:cNvPr id="12" name="Picture 11">
            <a:extLst>
              <a:ext uri="{FF2B5EF4-FFF2-40B4-BE49-F238E27FC236}">
                <a16:creationId xmlns:a16="http://schemas.microsoft.com/office/drawing/2014/main" id="{58765CF0-7CA8-7B12-48C0-FF4947951EE1}"/>
              </a:ext>
            </a:extLst>
          </p:cNvPr>
          <p:cNvPicPr>
            <a:picLocks noChangeAspect="1"/>
          </p:cNvPicPr>
          <p:nvPr/>
        </p:nvPicPr>
        <p:blipFill>
          <a:blip r:embed="rId2"/>
          <a:stretch>
            <a:fillRect/>
          </a:stretch>
        </p:blipFill>
        <p:spPr>
          <a:xfrm>
            <a:off x="506382" y="612384"/>
            <a:ext cx="4065618" cy="4359705"/>
          </a:xfrm>
          <a:prstGeom prst="rect">
            <a:avLst/>
          </a:prstGeom>
        </p:spPr>
      </p:pic>
      <p:sp>
        <p:nvSpPr>
          <p:cNvPr id="13" name="TextBox 12">
            <a:extLst>
              <a:ext uri="{FF2B5EF4-FFF2-40B4-BE49-F238E27FC236}">
                <a16:creationId xmlns:a16="http://schemas.microsoft.com/office/drawing/2014/main" id="{754724B9-3AED-CD3A-7A3C-84AECA95ED0A}"/>
              </a:ext>
            </a:extLst>
          </p:cNvPr>
          <p:cNvSpPr txBox="1"/>
          <p:nvPr/>
        </p:nvSpPr>
        <p:spPr>
          <a:xfrm>
            <a:off x="4650911" y="2317991"/>
            <a:ext cx="4493089" cy="1200329"/>
          </a:xfrm>
          <a:prstGeom prst="rect">
            <a:avLst/>
          </a:prstGeom>
          <a:noFill/>
        </p:spPr>
        <p:txBody>
          <a:bodyPr wrap="none" rtlCol="0">
            <a:spAutoFit/>
          </a:bodyPr>
          <a:lstStyle/>
          <a:p>
            <a:pPr marL="285750" indent="-285750">
              <a:buFont typeface="Arial" panose="020B0604020202020204" pitchFamily="34" charset="0"/>
              <a:buChar char="•"/>
            </a:pPr>
            <a:r>
              <a:rPr lang="en-US" dirty="0"/>
              <a:t>Here the user will select the stock’s symbol</a:t>
            </a:r>
          </a:p>
          <a:p>
            <a:r>
              <a:rPr lang="en-US" dirty="0"/>
              <a:t>     whichever Analysis one has to do.</a:t>
            </a:r>
          </a:p>
          <a:p>
            <a:pPr marL="285750" indent="-285750">
              <a:buFont typeface="Arial" panose="020B0604020202020204" pitchFamily="34" charset="0"/>
              <a:buChar char="•"/>
            </a:pPr>
            <a:r>
              <a:rPr lang="en-US" dirty="0"/>
              <a:t>Here I’ve selected AAPL which stands for </a:t>
            </a:r>
          </a:p>
          <a:p>
            <a:r>
              <a:rPr lang="en-US" dirty="0"/>
              <a:t>      APPLE INC.</a:t>
            </a:r>
          </a:p>
        </p:txBody>
      </p:sp>
      <p:sp>
        <p:nvSpPr>
          <p:cNvPr id="14" name="Slide Number Placeholder 13">
            <a:extLst>
              <a:ext uri="{FF2B5EF4-FFF2-40B4-BE49-F238E27FC236}">
                <a16:creationId xmlns:a16="http://schemas.microsoft.com/office/drawing/2014/main" id="{AC8DB31E-2975-00BE-F597-B3A7DF2EC80B}"/>
              </a:ext>
            </a:extLst>
          </p:cNvPr>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417078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253" y="204351"/>
            <a:ext cx="8093365" cy="763525"/>
          </a:xfrm>
        </p:spPr>
        <p:txBody>
          <a:bodyPr>
            <a:normAutofit/>
          </a:bodyPr>
          <a:lstStyle/>
          <a:p>
            <a:r>
              <a:rPr lang="en-US" dirty="0">
                <a:solidFill>
                  <a:schemeClr val="tx1"/>
                </a:solidFill>
              </a:rPr>
              <a:t>Daily Pivot Point Analysis</a:t>
            </a:r>
          </a:p>
        </p:txBody>
      </p:sp>
      <p:sp>
        <p:nvSpPr>
          <p:cNvPr id="13" name="TextBox 12">
            <a:extLst>
              <a:ext uri="{FF2B5EF4-FFF2-40B4-BE49-F238E27FC236}">
                <a16:creationId xmlns:a16="http://schemas.microsoft.com/office/drawing/2014/main" id="{754724B9-3AED-CD3A-7A3C-84AECA95ED0A}"/>
              </a:ext>
            </a:extLst>
          </p:cNvPr>
          <p:cNvSpPr txBox="1"/>
          <p:nvPr/>
        </p:nvSpPr>
        <p:spPr>
          <a:xfrm>
            <a:off x="141249" y="2571750"/>
            <a:ext cx="9011441" cy="923330"/>
          </a:xfrm>
          <a:prstGeom prst="rect">
            <a:avLst/>
          </a:prstGeom>
          <a:noFill/>
        </p:spPr>
        <p:txBody>
          <a:bodyPr wrap="none" rtlCol="0">
            <a:spAutoFit/>
          </a:bodyPr>
          <a:lstStyle/>
          <a:p>
            <a:pPr marL="285750" indent="-285750">
              <a:buFont typeface="Arial" panose="020B0604020202020204" pitchFamily="34" charset="0"/>
              <a:buChar char="•"/>
            </a:pPr>
            <a:r>
              <a:rPr lang="en-US" dirty="0"/>
              <a:t>Next option will be the selection between the daily and intraday last candle closing percent</a:t>
            </a:r>
          </a:p>
          <a:p>
            <a:r>
              <a:rPr lang="en-US" dirty="0"/>
              <a:t>     change analysis.</a:t>
            </a:r>
          </a:p>
          <a:p>
            <a:pPr marL="285750" indent="-285750">
              <a:buFont typeface="Arial" panose="020B0604020202020204" pitchFamily="34" charset="0"/>
              <a:buChar char="•"/>
            </a:pPr>
            <a:r>
              <a:rPr lang="en-US" dirty="0"/>
              <a:t>Here I’ve selected ‘1’ as I wanted to analyze the pivot point of AAPL stock.</a:t>
            </a:r>
          </a:p>
        </p:txBody>
      </p:sp>
      <p:pic>
        <p:nvPicPr>
          <p:cNvPr id="6" name="Picture 5">
            <a:extLst>
              <a:ext uri="{FF2B5EF4-FFF2-40B4-BE49-F238E27FC236}">
                <a16:creationId xmlns:a16="http://schemas.microsoft.com/office/drawing/2014/main" id="{BF76A8D3-A238-9988-EA17-D71E6C4816EC}"/>
              </a:ext>
            </a:extLst>
          </p:cNvPr>
          <p:cNvPicPr>
            <a:picLocks noChangeAspect="1"/>
          </p:cNvPicPr>
          <p:nvPr/>
        </p:nvPicPr>
        <p:blipFill>
          <a:blip r:embed="rId2"/>
          <a:stretch>
            <a:fillRect/>
          </a:stretch>
        </p:blipFill>
        <p:spPr>
          <a:xfrm>
            <a:off x="1526429" y="1416869"/>
            <a:ext cx="6215818" cy="878820"/>
          </a:xfrm>
          <a:prstGeom prst="rect">
            <a:avLst/>
          </a:prstGeom>
        </p:spPr>
      </p:pic>
      <p:sp>
        <p:nvSpPr>
          <p:cNvPr id="7" name="Slide Number Placeholder 6">
            <a:extLst>
              <a:ext uri="{FF2B5EF4-FFF2-40B4-BE49-F238E27FC236}">
                <a16:creationId xmlns:a16="http://schemas.microsoft.com/office/drawing/2014/main" id="{9B66F292-55B5-47B2-2B2C-48EC2F68ACDE}"/>
              </a:ext>
            </a:extLst>
          </p:cNvPr>
          <p:cNvSpPr>
            <a:spLocks noGrp="1"/>
          </p:cNvSpPr>
          <p:nvPr>
            <p:ph type="sldNum" sz="quarter" idx="12"/>
          </p:nvPr>
        </p:nvSpPr>
        <p:spPr/>
        <p:txBody>
          <a:bodyPr/>
          <a:lstStyle/>
          <a:p>
            <a:fld id="{B82CCC60-E8CD-4174-8B1A-7DF615B22EEF}" type="slidenum">
              <a:rPr lang="en-US" smtClean="0"/>
              <a:pPr/>
              <a:t>8</a:t>
            </a:fld>
            <a:endParaRPr lang="en-US" dirty="0"/>
          </a:p>
        </p:txBody>
      </p:sp>
    </p:spTree>
    <p:extLst>
      <p:ext uri="{BB962C8B-B14F-4D97-AF65-F5344CB8AC3E}">
        <p14:creationId xmlns:p14="http://schemas.microsoft.com/office/powerpoint/2010/main" val="377807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253" y="204351"/>
            <a:ext cx="8093365" cy="763525"/>
          </a:xfrm>
        </p:spPr>
        <p:txBody>
          <a:bodyPr>
            <a:normAutofit/>
          </a:bodyPr>
          <a:lstStyle/>
          <a:p>
            <a:r>
              <a:rPr lang="en-US" dirty="0" err="1">
                <a:solidFill>
                  <a:schemeClr val="tx1"/>
                </a:solidFill>
              </a:rPr>
              <a:t>i</a:t>
            </a:r>
            <a:r>
              <a:rPr lang="en-US" dirty="0">
                <a:solidFill>
                  <a:schemeClr val="tx1"/>
                </a:solidFill>
              </a:rPr>
              <a:t>) Standard Pivot Point</a:t>
            </a:r>
            <a:endParaRPr lang="en-US" dirty="0"/>
          </a:p>
        </p:txBody>
      </p:sp>
      <p:sp>
        <p:nvSpPr>
          <p:cNvPr id="13" name="TextBox 12">
            <a:extLst>
              <a:ext uri="{FF2B5EF4-FFF2-40B4-BE49-F238E27FC236}">
                <a16:creationId xmlns:a16="http://schemas.microsoft.com/office/drawing/2014/main" id="{754724B9-3AED-CD3A-7A3C-84AECA95ED0A}"/>
              </a:ext>
            </a:extLst>
          </p:cNvPr>
          <p:cNvSpPr txBox="1"/>
          <p:nvPr/>
        </p:nvSpPr>
        <p:spPr>
          <a:xfrm>
            <a:off x="138521" y="2672494"/>
            <a:ext cx="9005479" cy="923330"/>
          </a:xfrm>
          <a:prstGeom prst="rect">
            <a:avLst/>
          </a:prstGeom>
          <a:noFill/>
        </p:spPr>
        <p:txBody>
          <a:bodyPr wrap="none" rtlCol="0">
            <a:spAutoFit/>
          </a:bodyPr>
          <a:lstStyle/>
          <a:p>
            <a:pPr marL="285750" indent="-285750">
              <a:buFont typeface="Arial" panose="020B0604020202020204" pitchFamily="34" charset="0"/>
              <a:buChar char="•"/>
            </a:pPr>
            <a:r>
              <a:rPr lang="en-US" dirty="0"/>
              <a:t>As there are many kinds of Pivot Points available in the Market, our tool gives us the option</a:t>
            </a:r>
          </a:p>
          <a:p>
            <a:r>
              <a:rPr lang="en-US" dirty="0"/>
              <a:t>     to choose whichever we want.</a:t>
            </a:r>
          </a:p>
          <a:p>
            <a:pPr marL="285750" indent="-285750">
              <a:buFont typeface="Arial" panose="020B0604020202020204" pitchFamily="34" charset="0"/>
              <a:buChar char="•"/>
            </a:pPr>
            <a:r>
              <a:rPr lang="en-US" dirty="0"/>
              <a:t>Here I’ve selected ‘1’ for ‘Standard Pivot Point’ calculation.</a:t>
            </a:r>
          </a:p>
        </p:txBody>
      </p:sp>
      <p:pic>
        <p:nvPicPr>
          <p:cNvPr id="3" name="Picture 2">
            <a:extLst>
              <a:ext uri="{FF2B5EF4-FFF2-40B4-BE49-F238E27FC236}">
                <a16:creationId xmlns:a16="http://schemas.microsoft.com/office/drawing/2014/main" id="{841A3ACD-B766-B39D-71A3-905A961700F2}"/>
              </a:ext>
            </a:extLst>
          </p:cNvPr>
          <p:cNvPicPr>
            <a:picLocks noChangeAspect="1"/>
          </p:cNvPicPr>
          <p:nvPr/>
        </p:nvPicPr>
        <p:blipFill>
          <a:blip r:embed="rId2"/>
          <a:stretch>
            <a:fillRect/>
          </a:stretch>
        </p:blipFill>
        <p:spPr>
          <a:xfrm>
            <a:off x="2343550" y="1289742"/>
            <a:ext cx="4248743" cy="1181265"/>
          </a:xfrm>
          <a:prstGeom prst="rect">
            <a:avLst/>
          </a:prstGeom>
        </p:spPr>
      </p:pic>
      <p:sp>
        <p:nvSpPr>
          <p:cNvPr id="5" name="Slide Number Placeholder 4">
            <a:extLst>
              <a:ext uri="{FF2B5EF4-FFF2-40B4-BE49-F238E27FC236}">
                <a16:creationId xmlns:a16="http://schemas.microsoft.com/office/drawing/2014/main" id="{FBC456E2-5D3C-D85C-D264-D255085A4985}"/>
              </a:ext>
            </a:extLst>
          </p:cNvPr>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1283059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1031</Words>
  <Application>Microsoft Office PowerPoint</Application>
  <PresentationFormat>On-screen Show (16:9)</PresentationFormat>
  <Paragraphs>103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-apple-system</vt:lpstr>
      <vt:lpstr>Arial</vt:lpstr>
      <vt:lpstr>Calibri</vt:lpstr>
      <vt:lpstr>Times New Roman</vt:lpstr>
      <vt:lpstr>Office Theme</vt:lpstr>
      <vt:lpstr>Stock Analyser with live data</vt:lpstr>
      <vt:lpstr>Description</vt:lpstr>
      <vt:lpstr>1. PIVOT POINT calculations.</vt:lpstr>
      <vt:lpstr>2. Intraday Analysis</vt:lpstr>
      <vt:lpstr>Dataset References</vt:lpstr>
      <vt:lpstr>Results  </vt:lpstr>
      <vt:lpstr> Initial Selections </vt:lpstr>
      <vt:lpstr>Daily Pivot Point Analysis</vt:lpstr>
      <vt:lpstr>i) Standard Pivot Point</vt:lpstr>
      <vt:lpstr>Cont.</vt:lpstr>
      <vt:lpstr>Cont.</vt:lpstr>
      <vt:lpstr>Cont.</vt:lpstr>
      <vt:lpstr>Cont.</vt:lpstr>
      <vt:lpstr>ii) Woodie Pivot Point</vt:lpstr>
      <vt:lpstr>Intraday Analysis</vt:lpstr>
      <vt:lpstr>Cont.</vt:lpstr>
      <vt:lpstr>Cont.</vt:lpstr>
      <vt:lpstr>Cont.</vt:lpstr>
      <vt:lpstr>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2022-11-26T06:56:57Z</dcterms:modified>
</cp:coreProperties>
</file>