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charset="1" panose="00000000000000000000"/>
      <p:regular r:id="rId18"/>
    </p:embeddedFont>
    <p:embeddedFont>
      <p:font typeface="DM Sans Bold" charset="1" panose="00000000000000000000"/>
      <p:regular r:id="rId19"/>
    </p:embeddedFont>
    <p:embeddedFont>
      <p:font typeface="Public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4.png" Type="http://schemas.openxmlformats.org/officeDocument/2006/relationships/image"/><Relationship Id="rId17" Target="../media/image35.svg" Type="http://schemas.openxmlformats.org/officeDocument/2006/relationships/image"/><Relationship Id="rId18" Target="../media/image10.png" Type="http://schemas.openxmlformats.org/officeDocument/2006/relationships/image"/><Relationship Id="rId19" Target="../media/image11.svg" Type="http://schemas.openxmlformats.org/officeDocument/2006/relationships/image"/><Relationship Id="rId2" Target="../media/image1.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40.png" Type="http://schemas.openxmlformats.org/officeDocument/2006/relationships/image"/><Relationship Id="rId29" Target="../media/image4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4.png" Type="http://schemas.openxmlformats.org/officeDocument/2006/relationships/image"/><Relationship Id="rId17" Target="../media/image35.svg" Type="http://schemas.openxmlformats.org/officeDocument/2006/relationships/image"/><Relationship Id="rId18" Target="../media/image10.png" Type="http://schemas.openxmlformats.org/officeDocument/2006/relationships/image"/><Relationship Id="rId19" Target="../media/image11.svg" Type="http://schemas.openxmlformats.org/officeDocument/2006/relationships/image"/><Relationship Id="rId2" Target="../media/image1.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 Id="rId9" Target="../media/image2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4.png" Type="http://schemas.openxmlformats.org/officeDocument/2006/relationships/image"/><Relationship Id="rId17" Target="../media/image35.svg" Type="http://schemas.openxmlformats.org/officeDocument/2006/relationships/image"/><Relationship Id="rId18" Target="../media/image10.png" Type="http://schemas.openxmlformats.org/officeDocument/2006/relationships/image"/><Relationship Id="rId19" Target="../media/image11.svg" Type="http://schemas.openxmlformats.org/officeDocument/2006/relationships/image"/><Relationship Id="rId2" Target="../media/image1.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4.png" Type="http://schemas.openxmlformats.org/officeDocument/2006/relationships/image"/><Relationship Id="rId17" Target="../media/image35.svg" Type="http://schemas.openxmlformats.org/officeDocument/2006/relationships/image"/><Relationship Id="rId18" Target="../media/image10.png" Type="http://schemas.openxmlformats.org/officeDocument/2006/relationships/image"/><Relationship Id="rId19" Target="../media/image11.svg" Type="http://schemas.openxmlformats.org/officeDocument/2006/relationships/image"/><Relationship Id="rId2" Target="../media/image1.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26.png" Type="http://schemas.openxmlformats.org/officeDocument/2006/relationships/image"/><Relationship Id="rId27" Target="../media/image27.svg" Type="http://schemas.openxmlformats.org/officeDocument/2006/relationships/image"/><Relationship Id="rId28" Target="../media/image38.png" Type="http://schemas.openxmlformats.org/officeDocument/2006/relationships/image"/><Relationship Id="rId29" Target="../media/image39.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150894" y="278472"/>
            <a:ext cx="3378542" cy="2950018"/>
          </a:xfrm>
          <a:custGeom>
            <a:avLst/>
            <a:gdLst/>
            <a:ahLst/>
            <a:cxnLst/>
            <a:rect r="r" b="b" t="t" l="l"/>
            <a:pathLst>
              <a:path h="2950018" w="3378542">
                <a:moveTo>
                  <a:pt x="0" y="0"/>
                </a:moveTo>
                <a:lnTo>
                  <a:pt x="3378542" y="0"/>
                </a:lnTo>
                <a:lnTo>
                  <a:pt x="3378542" y="2950018"/>
                </a:lnTo>
                <a:lnTo>
                  <a:pt x="0" y="2950018"/>
                </a:lnTo>
                <a:lnTo>
                  <a:pt x="0" y="0"/>
                </a:lnTo>
                <a:close/>
              </a:path>
            </a:pathLst>
          </a:custGeom>
          <a:blipFill>
            <a:blip r:embed="rId10"/>
            <a:stretch>
              <a:fillRect l="-551" t="0" r="-551" b="0"/>
            </a:stretch>
          </a:blipFill>
        </p:spPr>
      </p:sp>
      <p:sp>
        <p:nvSpPr>
          <p:cNvPr name="TextBox 7" id="7"/>
          <p:cNvSpPr txBox="true"/>
          <p:nvPr/>
        </p:nvSpPr>
        <p:spPr>
          <a:xfrm rot="0">
            <a:off x="4422571" y="5952576"/>
            <a:ext cx="10314131" cy="2257425"/>
          </a:xfrm>
          <a:prstGeom prst="rect">
            <a:avLst/>
          </a:prstGeom>
        </p:spPr>
        <p:txBody>
          <a:bodyPr anchor="t" rtlCol="false" tIns="0" lIns="0" bIns="0" rIns="0">
            <a:spAutoFit/>
          </a:bodyPr>
          <a:lstStyle/>
          <a:p>
            <a:pPr algn="ctr">
              <a:lnSpc>
                <a:spcPts val="3759"/>
              </a:lnSpc>
            </a:pPr>
            <a:r>
              <a:rPr lang="en-US" sz="3999">
                <a:solidFill>
                  <a:srgbClr val="000000"/>
                </a:solidFill>
                <a:latin typeface="DM Sans"/>
                <a:ea typeface="DM Sans"/>
                <a:cs typeface="DM Sans"/>
                <a:sym typeface="DM Sans"/>
              </a:rPr>
              <a:t>Team members:</a:t>
            </a:r>
          </a:p>
          <a:p>
            <a:pPr algn="ctr">
              <a:lnSpc>
                <a:spcPts val="3759"/>
              </a:lnSpc>
            </a:pPr>
            <a:r>
              <a:rPr lang="en-US" sz="3999">
                <a:solidFill>
                  <a:srgbClr val="000000"/>
                </a:solidFill>
                <a:latin typeface="DM Sans"/>
                <a:ea typeface="DM Sans"/>
                <a:cs typeface="DM Sans"/>
                <a:sym typeface="DM Sans"/>
              </a:rPr>
              <a:t>  </a:t>
            </a:r>
          </a:p>
          <a:p>
            <a:pPr algn="l">
              <a:lnSpc>
                <a:spcPts val="3478"/>
              </a:lnSpc>
            </a:pPr>
            <a:r>
              <a:rPr lang="en-US" sz="3700">
                <a:solidFill>
                  <a:srgbClr val="000000"/>
                </a:solidFill>
                <a:latin typeface="DM Sans"/>
                <a:ea typeface="DM Sans"/>
                <a:cs typeface="DM Sans"/>
                <a:sym typeface="DM Sans"/>
              </a:rPr>
              <a:t>                   </a:t>
            </a:r>
            <a:r>
              <a:rPr lang="en-US" sz="3700">
                <a:solidFill>
                  <a:srgbClr val="000000"/>
                </a:solidFill>
                <a:latin typeface="DM Sans"/>
                <a:ea typeface="DM Sans"/>
                <a:cs typeface="DM Sans"/>
                <a:sym typeface="DM Sans"/>
              </a:rPr>
              <a:t>Raj Ojha - 202401100300192</a:t>
            </a:r>
          </a:p>
          <a:p>
            <a:pPr algn="l">
              <a:lnSpc>
                <a:spcPts val="3384"/>
              </a:lnSpc>
            </a:pPr>
            <a:r>
              <a:rPr lang="en-US" sz="3600">
                <a:solidFill>
                  <a:srgbClr val="000000"/>
                </a:solidFill>
                <a:latin typeface="DM Sans"/>
                <a:ea typeface="DM Sans"/>
                <a:cs typeface="DM Sans"/>
                <a:sym typeface="DM Sans"/>
              </a:rPr>
              <a:t>                   </a:t>
            </a:r>
            <a:r>
              <a:rPr lang="en-US" sz="3600">
                <a:solidFill>
                  <a:srgbClr val="000000"/>
                </a:solidFill>
                <a:latin typeface="DM Sans"/>
                <a:ea typeface="DM Sans"/>
                <a:cs typeface="DM Sans"/>
                <a:sym typeface="DM Sans"/>
              </a:rPr>
              <a:t>Pratham Mishra - 202401100300180</a:t>
            </a:r>
          </a:p>
          <a:p>
            <a:pPr algn="l">
              <a:lnSpc>
                <a:spcPts val="3290"/>
              </a:lnSpc>
            </a:pPr>
            <a:r>
              <a:rPr lang="en-US" sz="3500">
                <a:solidFill>
                  <a:srgbClr val="000000"/>
                </a:solidFill>
                <a:latin typeface="DM Sans"/>
                <a:ea typeface="DM Sans"/>
                <a:cs typeface="DM Sans"/>
                <a:sym typeface="DM Sans"/>
              </a:rPr>
              <a:t>                    </a:t>
            </a:r>
            <a:r>
              <a:rPr lang="en-US" sz="3500">
                <a:solidFill>
                  <a:srgbClr val="000000"/>
                </a:solidFill>
                <a:latin typeface="DM Sans"/>
                <a:ea typeface="DM Sans"/>
                <a:cs typeface="DM Sans"/>
                <a:sym typeface="DM Sans"/>
              </a:rPr>
              <a:t>Prateek Rai - 202401100300179</a:t>
            </a:r>
          </a:p>
        </p:txBody>
      </p:sp>
      <p:sp>
        <p:nvSpPr>
          <p:cNvPr name="TextBox 8" id="8"/>
          <p:cNvSpPr txBox="true"/>
          <p:nvPr/>
        </p:nvSpPr>
        <p:spPr>
          <a:xfrm rot="0">
            <a:off x="2234763" y="3095140"/>
            <a:ext cx="14689747" cy="2432050"/>
          </a:xfrm>
          <a:prstGeom prst="rect">
            <a:avLst/>
          </a:prstGeom>
        </p:spPr>
        <p:txBody>
          <a:bodyPr anchor="t" rtlCol="false" tIns="0" lIns="0" bIns="0" rIns="0">
            <a:spAutoFit/>
          </a:bodyPr>
          <a:lstStyle/>
          <a:p>
            <a:pPr algn="ctr">
              <a:lnSpc>
                <a:spcPts val="9799"/>
              </a:lnSpc>
              <a:spcBef>
                <a:spcPct val="0"/>
              </a:spcBef>
            </a:pPr>
            <a:r>
              <a:rPr lang="en-US" b="true" sz="6999">
                <a:solidFill>
                  <a:srgbClr val="000000"/>
                </a:solidFill>
                <a:latin typeface="DM Sans Bold"/>
                <a:ea typeface="DM Sans Bold"/>
                <a:cs typeface="DM Sans Bold"/>
                <a:sym typeface="DM Sans Bold"/>
              </a:rPr>
              <a:t> EMPLOYEE ATTRITION PREDICTION</a:t>
            </a:r>
          </a:p>
        </p:txBody>
      </p:sp>
      <p:sp>
        <p:nvSpPr>
          <p:cNvPr name="TextBox 9" id="9"/>
          <p:cNvSpPr txBox="true"/>
          <p:nvPr/>
        </p:nvSpPr>
        <p:spPr>
          <a:xfrm rot="0">
            <a:off x="13433533" y="8152851"/>
            <a:ext cx="3825767" cy="1154987"/>
          </a:xfrm>
          <a:prstGeom prst="rect">
            <a:avLst/>
          </a:prstGeom>
        </p:spPr>
        <p:txBody>
          <a:bodyPr anchor="t" rtlCol="false" tIns="0" lIns="0" bIns="0" rIns="0">
            <a:spAutoFit/>
          </a:bodyPr>
          <a:lstStyle/>
          <a:p>
            <a:pPr algn="ctr">
              <a:lnSpc>
                <a:spcPts val="4672"/>
              </a:lnSpc>
            </a:pPr>
            <a:r>
              <a:rPr lang="en-US" sz="3337">
                <a:solidFill>
                  <a:srgbClr val="000000"/>
                </a:solidFill>
                <a:latin typeface="DM Sans"/>
                <a:ea typeface="DM Sans"/>
                <a:cs typeface="DM Sans"/>
                <a:sym typeface="DM Sans"/>
              </a:rPr>
              <a:t>submitted to:</a:t>
            </a:r>
          </a:p>
          <a:p>
            <a:pPr algn="ctr">
              <a:lnSpc>
                <a:spcPts val="4672"/>
              </a:lnSpc>
              <a:spcBef>
                <a:spcPct val="0"/>
              </a:spcBef>
            </a:pPr>
            <a:r>
              <a:rPr lang="en-US" sz="3337">
                <a:solidFill>
                  <a:srgbClr val="000000"/>
                </a:solidFill>
                <a:latin typeface="DM Sans"/>
                <a:ea typeface="DM Sans"/>
                <a:cs typeface="DM Sans"/>
                <a:sym typeface="DM Sans"/>
              </a:rPr>
              <a:t>Mr.Mayank Lakhotia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2022273" y="2414712"/>
            <a:ext cx="7955150" cy="4852642"/>
          </a:xfrm>
          <a:custGeom>
            <a:avLst/>
            <a:gdLst/>
            <a:ahLst/>
            <a:cxnLst/>
            <a:rect r="r" b="b" t="t" l="l"/>
            <a:pathLst>
              <a:path h="4852642" w="7955150">
                <a:moveTo>
                  <a:pt x="0" y="0"/>
                </a:moveTo>
                <a:lnTo>
                  <a:pt x="7955150" y="0"/>
                </a:lnTo>
                <a:lnTo>
                  <a:pt x="7955150" y="4852641"/>
                </a:lnTo>
                <a:lnTo>
                  <a:pt x="0" y="4852641"/>
                </a:lnTo>
                <a:lnTo>
                  <a:pt x="0" y="0"/>
                </a:lnTo>
                <a:close/>
              </a:path>
            </a:pathLst>
          </a:custGeom>
          <a:blipFill>
            <a:blip r:embed="rId28"/>
            <a:stretch>
              <a:fillRect l="0" t="0" r="0" b="0"/>
            </a:stretch>
          </a:blipFill>
        </p:spPr>
      </p:sp>
      <p:sp>
        <p:nvSpPr>
          <p:cNvPr name="Freeform 16" id="16"/>
          <p:cNvSpPr/>
          <p:nvPr/>
        </p:nvSpPr>
        <p:spPr>
          <a:xfrm flipH="false" flipV="false" rot="0">
            <a:off x="10518173" y="2192835"/>
            <a:ext cx="5845206" cy="5355257"/>
          </a:xfrm>
          <a:custGeom>
            <a:avLst/>
            <a:gdLst/>
            <a:ahLst/>
            <a:cxnLst/>
            <a:rect r="r" b="b" t="t" l="l"/>
            <a:pathLst>
              <a:path h="5355257" w="5845206">
                <a:moveTo>
                  <a:pt x="0" y="0"/>
                </a:moveTo>
                <a:lnTo>
                  <a:pt x="5845206" y="0"/>
                </a:lnTo>
                <a:lnTo>
                  <a:pt x="5845206" y="5355257"/>
                </a:lnTo>
                <a:lnTo>
                  <a:pt x="0" y="5355257"/>
                </a:lnTo>
                <a:lnTo>
                  <a:pt x="0" y="0"/>
                </a:lnTo>
                <a:close/>
              </a:path>
            </a:pathLst>
          </a:custGeom>
          <a:blipFill>
            <a:blip r:embed="rId29"/>
            <a:stretch>
              <a:fillRect l="0" t="0" r="0" b="0"/>
            </a:stretch>
          </a:blipFill>
        </p:spPr>
      </p:sp>
      <p:sp>
        <p:nvSpPr>
          <p:cNvPr name="TextBox 17" id="17"/>
          <p:cNvSpPr txBox="true"/>
          <p:nvPr/>
        </p:nvSpPr>
        <p:spPr>
          <a:xfrm rot="0">
            <a:off x="4221977" y="1155836"/>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Output/Result</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6602747" y="1143000"/>
            <a:ext cx="5082505" cy="993537"/>
          </a:xfrm>
          <a:prstGeom prst="rect">
            <a:avLst/>
          </a:prstGeom>
        </p:spPr>
        <p:txBody>
          <a:bodyPr anchor="t" rtlCol="false" tIns="0" lIns="0" bIns="0" rIns="0">
            <a:spAutoFit/>
          </a:bodyPr>
          <a:lstStyle/>
          <a:p>
            <a:pPr algn="ctr">
              <a:lnSpc>
                <a:spcPts val="7571"/>
              </a:lnSpc>
              <a:spcBef>
                <a:spcPct val="0"/>
              </a:spcBef>
            </a:pPr>
            <a:r>
              <a:rPr lang="en-US" b="true" sz="7350">
                <a:solidFill>
                  <a:srgbClr val="000000"/>
                </a:solidFill>
                <a:latin typeface="DM Sans Bold"/>
                <a:ea typeface="DM Sans Bold"/>
                <a:cs typeface="DM Sans Bold"/>
                <a:sym typeface="DM Sans Bold"/>
              </a:rPr>
              <a:t>References</a:t>
            </a:r>
          </a:p>
        </p:txBody>
      </p:sp>
      <p:sp>
        <p:nvSpPr>
          <p:cNvPr name="TextBox 3" id="3"/>
          <p:cNvSpPr txBox="true"/>
          <p:nvPr/>
        </p:nvSpPr>
        <p:spPr>
          <a:xfrm rot="0">
            <a:off x="3379483" y="3365030"/>
            <a:ext cx="11233050" cy="4113025"/>
          </a:xfrm>
          <a:prstGeom prst="rect">
            <a:avLst/>
          </a:prstGeom>
        </p:spPr>
        <p:txBody>
          <a:bodyPr anchor="t" rtlCol="false" tIns="0" lIns="0" bIns="0" rIns="0">
            <a:spAutoFit/>
          </a:bodyPr>
          <a:lstStyle/>
          <a:p>
            <a:pPr algn="ctr">
              <a:lnSpc>
                <a:spcPts val="2972"/>
              </a:lnSpc>
              <a:spcBef>
                <a:spcPct val="0"/>
              </a:spcBef>
            </a:pPr>
            <a:r>
              <a:rPr lang="en-US" b="true" sz="2885">
                <a:solidFill>
                  <a:srgbClr val="000000"/>
                </a:solidFill>
                <a:latin typeface="DM Sans Bold"/>
                <a:ea typeface="DM Sans Bold"/>
                <a:cs typeface="DM Sans Bold"/>
                <a:sym typeface="DM Sans Bold"/>
              </a:rPr>
              <a:t>scikit-learn d</a:t>
            </a:r>
            <a:r>
              <a:rPr lang="en-US" b="true" sz="2885">
                <a:solidFill>
                  <a:srgbClr val="000000"/>
                </a:solidFill>
                <a:latin typeface="DM Sans Bold"/>
                <a:ea typeface="DM Sans Bold"/>
                <a:cs typeface="DM Sans Bold"/>
                <a:sym typeface="DM Sans Bold"/>
              </a:rPr>
              <a:t>ocumentation – https://scikit-learn.org/</a:t>
            </a:r>
          </a:p>
          <a:p>
            <a:pPr algn="ctr">
              <a:lnSpc>
                <a:spcPts val="2972"/>
              </a:lnSpc>
              <a:spcBef>
                <a:spcPct val="0"/>
              </a:spcBef>
            </a:pPr>
          </a:p>
          <a:p>
            <a:pPr algn="ctr">
              <a:lnSpc>
                <a:spcPts val="2972"/>
              </a:lnSpc>
              <a:spcBef>
                <a:spcPct val="0"/>
              </a:spcBef>
            </a:pPr>
          </a:p>
          <a:p>
            <a:pPr algn="ctr">
              <a:lnSpc>
                <a:spcPts val="2972"/>
              </a:lnSpc>
              <a:spcBef>
                <a:spcPct val="0"/>
              </a:spcBef>
            </a:pPr>
            <a:r>
              <a:rPr lang="en-US" b="true" sz="2885">
                <a:solidFill>
                  <a:srgbClr val="000000"/>
                </a:solidFill>
                <a:latin typeface="DM Sans Bold"/>
                <a:ea typeface="DM Sans Bold"/>
                <a:cs typeface="DM Sans Bold"/>
                <a:sym typeface="DM Sans Bold"/>
              </a:rPr>
              <a:t>pandas documentation – https://pandas.pydata.org/</a:t>
            </a:r>
          </a:p>
          <a:p>
            <a:pPr algn="ctr">
              <a:lnSpc>
                <a:spcPts val="2972"/>
              </a:lnSpc>
              <a:spcBef>
                <a:spcPct val="0"/>
              </a:spcBef>
            </a:pPr>
          </a:p>
          <a:p>
            <a:pPr algn="ctr">
              <a:lnSpc>
                <a:spcPts val="2972"/>
              </a:lnSpc>
              <a:spcBef>
                <a:spcPct val="0"/>
              </a:spcBef>
            </a:pPr>
          </a:p>
          <a:p>
            <a:pPr algn="ctr">
              <a:lnSpc>
                <a:spcPts val="2972"/>
              </a:lnSpc>
              <a:spcBef>
                <a:spcPct val="0"/>
              </a:spcBef>
            </a:pPr>
            <a:r>
              <a:rPr lang="en-US" b="true" sz="2885">
                <a:solidFill>
                  <a:srgbClr val="000000"/>
                </a:solidFill>
                <a:latin typeface="DM Sans Bold"/>
                <a:ea typeface="DM Sans Bold"/>
                <a:cs typeface="DM Sans Bold"/>
                <a:sym typeface="DM Sans Bold"/>
              </a:rPr>
              <a:t>Seaborn visualization – https://seaborn.pydata.org/</a:t>
            </a:r>
          </a:p>
          <a:p>
            <a:pPr algn="ctr">
              <a:lnSpc>
                <a:spcPts val="2972"/>
              </a:lnSpc>
              <a:spcBef>
                <a:spcPct val="0"/>
              </a:spcBef>
            </a:pPr>
          </a:p>
          <a:p>
            <a:pPr algn="ctr">
              <a:lnSpc>
                <a:spcPts val="2972"/>
              </a:lnSpc>
              <a:spcBef>
                <a:spcPct val="0"/>
              </a:spcBef>
            </a:pPr>
          </a:p>
          <a:p>
            <a:pPr algn="ctr">
              <a:lnSpc>
                <a:spcPts val="2972"/>
              </a:lnSpc>
              <a:spcBef>
                <a:spcPct val="0"/>
              </a:spcBef>
            </a:pPr>
            <a:r>
              <a:rPr lang="en-US" b="true" sz="2885">
                <a:solidFill>
                  <a:srgbClr val="000000"/>
                </a:solidFill>
                <a:latin typeface="DM Sans Bold"/>
                <a:ea typeface="DM Sans Bold"/>
                <a:cs typeface="DM Sans Bold"/>
                <a:sym typeface="DM Sans Bold"/>
              </a:rPr>
              <a:t>Kaggle</a:t>
            </a:r>
          </a:p>
          <a:p>
            <a:pPr algn="ctr">
              <a:lnSpc>
                <a:spcPts val="2972"/>
              </a:lnSpc>
              <a:spcBef>
                <a:spcPct val="0"/>
              </a:spcBef>
            </a:pPr>
            <a:r>
              <a:rPr lang="en-US" b="true" sz="2885">
                <a:solidFill>
                  <a:srgbClr val="000000"/>
                </a:solidFill>
                <a:latin typeface="DM Sans Bold"/>
                <a:ea typeface="DM Sans Bold"/>
                <a:cs typeface="DM Sans Bold"/>
                <a:sym typeface="DM Sans Bold"/>
              </a:rPr>
              <a:t>Research papers on employee attrition and workforce analytics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3022282"/>
            <a:ext cx="8751165" cy="78486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PROBLEM STATEMENT</a:t>
            </a:r>
          </a:p>
        </p:txBody>
      </p:sp>
      <p:sp>
        <p:nvSpPr>
          <p:cNvPr name="TextBox 5" id="5"/>
          <p:cNvSpPr txBox="true"/>
          <p:nvPr/>
        </p:nvSpPr>
        <p:spPr>
          <a:xfrm rot="0">
            <a:off x="1504950" y="4587652"/>
            <a:ext cx="7707571" cy="3644265"/>
          </a:xfrm>
          <a:prstGeom prst="rect">
            <a:avLst/>
          </a:prstGeom>
        </p:spPr>
        <p:txBody>
          <a:bodyPr anchor="t" rtlCol="false" tIns="0" lIns="0" bIns="0" rIns="0">
            <a:spAutoFit/>
          </a:bodyPr>
          <a:lstStyle/>
          <a:p>
            <a:pPr algn="l" marL="0" indent="0" lvl="0">
              <a:lnSpc>
                <a:spcPts val="3644"/>
              </a:lnSpc>
              <a:spcBef>
                <a:spcPct val="0"/>
              </a:spcBef>
            </a:pPr>
            <a:r>
              <a:rPr lang="en-US" sz="2699" spc="161">
                <a:solidFill>
                  <a:srgbClr val="000000"/>
                </a:solidFill>
                <a:latin typeface="DM Sans"/>
                <a:ea typeface="DM Sans"/>
                <a:cs typeface="DM Sans"/>
                <a:sym typeface="DM Sans"/>
              </a:rPr>
              <a:t>T</a:t>
            </a:r>
            <a:r>
              <a:rPr lang="en-US" sz="2699" spc="161" u="none">
                <a:solidFill>
                  <a:srgbClr val="000000"/>
                </a:solidFill>
                <a:latin typeface="DM Sans"/>
                <a:ea typeface="DM Sans"/>
                <a:cs typeface="DM Sans"/>
                <a:sym typeface="DM Sans"/>
              </a:rPr>
              <a:t>o develop a supervised machine learning model that accurately predicts whether an employee will leave the organization based on historical HR data. The classification outcome will help human resource departments in reducing attrition and improving employee engagement and satisfaction.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82684" y="1969989"/>
            <a:ext cx="7848753" cy="784860"/>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INTRODUCTION:</a:t>
            </a:r>
          </a:p>
        </p:txBody>
      </p:sp>
      <p:sp>
        <p:nvSpPr>
          <p:cNvPr name="TextBox 4" id="4"/>
          <p:cNvSpPr txBox="true"/>
          <p:nvPr/>
        </p:nvSpPr>
        <p:spPr>
          <a:xfrm rot="0">
            <a:off x="1436429" y="3288674"/>
            <a:ext cx="7707571" cy="4907280"/>
          </a:xfrm>
          <a:prstGeom prst="rect">
            <a:avLst/>
          </a:prstGeom>
        </p:spPr>
        <p:txBody>
          <a:bodyPr anchor="t" rtlCol="false" tIns="0" lIns="0" bIns="0" rIns="0">
            <a:spAutoFit/>
          </a:bodyPr>
          <a:lstStyle/>
          <a:p>
            <a:pPr algn="l" marL="518157" indent="-259078" lvl="1">
              <a:lnSpc>
                <a:spcPts val="3239"/>
              </a:lnSpc>
              <a:buFont typeface="Arial"/>
              <a:buChar char="•"/>
            </a:pPr>
            <a:r>
              <a:rPr lang="en-US" sz="2399" spc="143">
                <a:solidFill>
                  <a:srgbClr val="000000"/>
                </a:solidFill>
                <a:latin typeface="DM Sans"/>
                <a:ea typeface="DM Sans"/>
                <a:cs typeface="DM Sans"/>
                <a:sym typeface="DM Sans"/>
              </a:rPr>
              <a:t>Employee attrition is a major concern for organizations, leading to high costs in hiring and training.</a:t>
            </a:r>
          </a:p>
          <a:p>
            <a:pPr algn="l" marL="518157" indent="-259078" lvl="1">
              <a:lnSpc>
                <a:spcPts val="3239"/>
              </a:lnSpc>
              <a:buFont typeface="Arial"/>
              <a:buChar char="•"/>
            </a:pPr>
            <a:r>
              <a:rPr lang="en-US" sz="2399" spc="143">
                <a:solidFill>
                  <a:srgbClr val="000000"/>
                </a:solidFill>
                <a:latin typeface="DM Sans"/>
                <a:ea typeface="DM Sans"/>
                <a:cs typeface="DM Sans"/>
                <a:sym typeface="DM Sans"/>
              </a:rPr>
              <a:t>Predictive analytics can help identify employees at risk of leaving.</a:t>
            </a:r>
          </a:p>
          <a:p>
            <a:pPr algn="l" marL="518157" indent="-259078" lvl="1">
              <a:lnSpc>
                <a:spcPts val="3239"/>
              </a:lnSpc>
              <a:buFont typeface="Arial"/>
              <a:buChar char="•"/>
            </a:pPr>
            <a:r>
              <a:rPr lang="en-US" b="true" sz="2399" spc="143">
                <a:solidFill>
                  <a:srgbClr val="000000"/>
                </a:solidFill>
                <a:latin typeface="DM Sans Bold"/>
                <a:ea typeface="DM Sans Bold"/>
                <a:cs typeface="DM Sans Bold"/>
                <a:sym typeface="DM Sans Bold"/>
              </a:rPr>
              <a:t>Objective:</a:t>
            </a:r>
            <a:r>
              <a:rPr lang="en-US" sz="2399" spc="143">
                <a:solidFill>
                  <a:srgbClr val="000000"/>
                </a:solidFill>
                <a:latin typeface="DM Sans"/>
                <a:ea typeface="DM Sans"/>
                <a:cs typeface="DM Sans"/>
                <a:sym typeface="DM Sans"/>
              </a:rPr>
              <a:t> Build a machine learning model to predict attrition using IBM HR Analytics dataset.</a:t>
            </a:r>
          </a:p>
          <a:p>
            <a:pPr algn="l" marL="518157" indent="-259078" lvl="1">
              <a:lnSpc>
                <a:spcPts val="3239"/>
              </a:lnSpc>
              <a:buFont typeface="Arial"/>
              <a:buChar char="•"/>
            </a:pPr>
            <a:r>
              <a:rPr lang="en-US" b="true" sz="2399" spc="143">
                <a:solidFill>
                  <a:srgbClr val="000000"/>
                </a:solidFill>
                <a:latin typeface="DM Sans Bold"/>
                <a:ea typeface="DM Sans Bold"/>
                <a:cs typeface="DM Sans Bold"/>
                <a:sym typeface="DM Sans Bold"/>
              </a:rPr>
              <a:t>Approach:</a:t>
            </a:r>
            <a:r>
              <a:rPr lang="en-US" sz="2399" spc="143">
                <a:solidFill>
                  <a:srgbClr val="000000"/>
                </a:solidFill>
                <a:latin typeface="DM Sans"/>
                <a:ea typeface="DM Sans"/>
                <a:cs typeface="DM Sans"/>
                <a:sym typeface="DM Sans"/>
              </a:rPr>
              <a:t> Classification techniques (Logistic Regression, Random Forest, XGBoost) + Feature Importance Analysis.</a:t>
            </a:r>
          </a:p>
          <a:p>
            <a:pPr algn="l" marL="0" indent="0" lvl="0">
              <a:lnSpc>
                <a:spcPts val="3239"/>
              </a:lnSpc>
              <a:spcBef>
                <a:spcPct val="0"/>
              </a:spcBef>
            </a:pPr>
          </a:p>
        </p:txBody>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476328" y="1820230"/>
            <a:ext cx="10295506" cy="7273507"/>
            <a:chOff x="0" y="0"/>
            <a:chExt cx="1048738" cy="740906"/>
          </a:xfrm>
        </p:grpSpPr>
        <p:sp>
          <p:nvSpPr>
            <p:cNvPr name="Freeform 3" id="3"/>
            <p:cNvSpPr/>
            <p:nvPr/>
          </p:nvSpPr>
          <p:spPr>
            <a:xfrm flipH="false" flipV="false" rot="0">
              <a:off x="0" y="0"/>
              <a:ext cx="1048738" cy="740906"/>
            </a:xfrm>
            <a:custGeom>
              <a:avLst/>
              <a:gdLst/>
              <a:ahLst/>
              <a:cxnLst/>
              <a:rect r="r" b="b" t="t" l="l"/>
              <a:pathLst>
                <a:path h="740906" w="1048738">
                  <a:moveTo>
                    <a:pt x="25567" y="0"/>
                  </a:moveTo>
                  <a:lnTo>
                    <a:pt x="1023170" y="0"/>
                  </a:lnTo>
                  <a:cubicBezTo>
                    <a:pt x="1029951" y="0"/>
                    <a:pt x="1036454" y="2694"/>
                    <a:pt x="1041249" y="7488"/>
                  </a:cubicBezTo>
                  <a:cubicBezTo>
                    <a:pt x="1046044" y="12283"/>
                    <a:pt x="1048738" y="18786"/>
                    <a:pt x="1048738" y="25567"/>
                  </a:cubicBezTo>
                  <a:lnTo>
                    <a:pt x="1048738" y="715339"/>
                  </a:lnTo>
                  <a:cubicBezTo>
                    <a:pt x="1048738" y="722120"/>
                    <a:pt x="1046044" y="728623"/>
                    <a:pt x="1041249" y="733417"/>
                  </a:cubicBezTo>
                  <a:cubicBezTo>
                    <a:pt x="1036454" y="738212"/>
                    <a:pt x="1029951" y="740906"/>
                    <a:pt x="1023170" y="740906"/>
                  </a:cubicBezTo>
                  <a:lnTo>
                    <a:pt x="25567" y="740906"/>
                  </a:lnTo>
                  <a:cubicBezTo>
                    <a:pt x="18786" y="740906"/>
                    <a:pt x="12283" y="738212"/>
                    <a:pt x="7488" y="733417"/>
                  </a:cubicBezTo>
                  <a:cubicBezTo>
                    <a:pt x="2694" y="728623"/>
                    <a:pt x="0" y="722120"/>
                    <a:pt x="0" y="715339"/>
                  </a:cubicBezTo>
                  <a:lnTo>
                    <a:pt x="0" y="25567"/>
                  </a:lnTo>
                  <a:cubicBezTo>
                    <a:pt x="0" y="18786"/>
                    <a:pt x="2694" y="12283"/>
                    <a:pt x="7488" y="7488"/>
                  </a:cubicBezTo>
                  <a:cubicBezTo>
                    <a:pt x="12283" y="2694"/>
                    <a:pt x="18786" y="0"/>
                    <a:pt x="25567" y="0"/>
                  </a:cubicBezTo>
                  <a:close/>
                </a:path>
              </a:pathLst>
            </a:custGeom>
            <a:solidFill>
              <a:srgbClr val="8AB7E2"/>
            </a:solidFill>
            <a:ln w="19050" cap="rnd">
              <a:solidFill>
                <a:srgbClr val="000000"/>
              </a:solidFill>
              <a:prstDash val="solid"/>
              <a:round/>
            </a:ln>
          </p:spPr>
        </p:sp>
        <p:sp>
          <p:nvSpPr>
            <p:cNvPr name="TextBox 4" id="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76328" y="1820230"/>
            <a:ext cx="10295506" cy="1366590"/>
            <a:chOff x="0" y="0"/>
            <a:chExt cx="1048738" cy="139206"/>
          </a:xfrm>
        </p:grpSpPr>
        <p:sp>
          <p:nvSpPr>
            <p:cNvPr name="Freeform 6" id="6"/>
            <p:cNvSpPr/>
            <p:nvPr/>
          </p:nvSpPr>
          <p:spPr>
            <a:xfrm flipH="false" flipV="false" rot="0">
              <a:off x="0" y="0"/>
              <a:ext cx="1048738" cy="139206"/>
            </a:xfrm>
            <a:custGeom>
              <a:avLst/>
              <a:gdLst/>
              <a:ahLst/>
              <a:cxnLst/>
              <a:rect r="r" b="b" t="t" l="l"/>
              <a:pathLst>
                <a:path h="139206" w="1048738">
                  <a:moveTo>
                    <a:pt x="12784" y="0"/>
                  </a:moveTo>
                  <a:lnTo>
                    <a:pt x="1035954" y="0"/>
                  </a:lnTo>
                  <a:cubicBezTo>
                    <a:pt x="1039344" y="0"/>
                    <a:pt x="1042596" y="1347"/>
                    <a:pt x="1044993" y="3744"/>
                  </a:cubicBezTo>
                  <a:cubicBezTo>
                    <a:pt x="1047391" y="6142"/>
                    <a:pt x="1048738" y="9393"/>
                    <a:pt x="1048738" y="12784"/>
                  </a:cubicBezTo>
                  <a:lnTo>
                    <a:pt x="1048738" y="126422"/>
                  </a:lnTo>
                  <a:cubicBezTo>
                    <a:pt x="1048738" y="129813"/>
                    <a:pt x="1047391" y="133064"/>
                    <a:pt x="1044993" y="135462"/>
                  </a:cubicBezTo>
                  <a:cubicBezTo>
                    <a:pt x="1042596" y="137859"/>
                    <a:pt x="1039344" y="139206"/>
                    <a:pt x="1035954" y="139206"/>
                  </a:cubicBezTo>
                  <a:lnTo>
                    <a:pt x="12784" y="139206"/>
                  </a:lnTo>
                  <a:cubicBezTo>
                    <a:pt x="9393" y="139206"/>
                    <a:pt x="6142" y="137859"/>
                    <a:pt x="3744" y="135462"/>
                  </a:cubicBezTo>
                  <a:cubicBezTo>
                    <a:pt x="1347" y="133064"/>
                    <a:pt x="0" y="129813"/>
                    <a:pt x="0" y="126422"/>
                  </a:cubicBezTo>
                  <a:lnTo>
                    <a:pt x="0" y="12784"/>
                  </a:lnTo>
                  <a:cubicBezTo>
                    <a:pt x="0" y="9393"/>
                    <a:pt x="1347" y="6142"/>
                    <a:pt x="3744" y="3744"/>
                  </a:cubicBezTo>
                  <a:cubicBezTo>
                    <a:pt x="6142" y="1347"/>
                    <a:pt x="9393" y="0"/>
                    <a:pt x="12784" y="0"/>
                  </a:cubicBezTo>
                  <a:close/>
                </a:path>
              </a:pathLst>
            </a:custGeom>
            <a:solidFill>
              <a:srgbClr val="FFFFFF"/>
            </a:solidFill>
            <a:ln w="19050" cap="sq">
              <a:solidFill>
                <a:srgbClr val="000000"/>
              </a:solidFill>
              <a:prstDash val="solid"/>
              <a:miter/>
            </a:ln>
          </p:spPr>
        </p:sp>
        <p:sp>
          <p:nvSpPr>
            <p:cNvPr name="TextBox 7" id="7"/>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2233043" y="2194585"/>
            <a:ext cx="7270971" cy="1284581"/>
          </a:xfrm>
          <a:prstGeom prst="rect">
            <a:avLst/>
          </a:prstGeom>
        </p:spPr>
        <p:txBody>
          <a:bodyPr anchor="t" rtlCol="false" tIns="0" lIns="0" bIns="0" rIns="0">
            <a:spAutoFit/>
          </a:bodyPr>
          <a:lstStyle/>
          <a:p>
            <a:pPr algn="l">
              <a:lnSpc>
                <a:spcPts val="5099"/>
              </a:lnSpc>
            </a:pPr>
            <a:r>
              <a:rPr lang="en-US" sz="4358">
                <a:solidFill>
                  <a:srgbClr val="000000"/>
                </a:solidFill>
                <a:latin typeface="DM Sans"/>
                <a:ea typeface="DM Sans"/>
                <a:cs typeface="DM Sans"/>
                <a:sym typeface="DM Sans"/>
              </a:rPr>
              <a:t>Data Collection:</a:t>
            </a:r>
          </a:p>
          <a:p>
            <a:pPr algn="l">
              <a:lnSpc>
                <a:spcPts val="5099"/>
              </a:lnSpc>
            </a:pPr>
          </a:p>
        </p:txBody>
      </p:sp>
      <p:sp>
        <p:nvSpPr>
          <p:cNvPr name="TextBox 10" id="10"/>
          <p:cNvSpPr txBox="true"/>
          <p:nvPr/>
        </p:nvSpPr>
        <p:spPr>
          <a:xfrm rot="0">
            <a:off x="2233043" y="4112432"/>
            <a:ext cx="8456073" cy="4345437"/>
          </a:xfrm>
          <a:prstGeom prst="rect">
            <a:avLst/>
          </a:prstGeom>
        </p:spPr>
        <p:txBody>
          <a:bodyPr anchor="t" rtlCol="false" tIns="0" lIns="0" bIns="0" rIns="0">
            <a:spAutoFit/>
          </a:bodyPr>
          <a:lstStyle/>
          <a:p>
            <a:pPr algn="l" marL="0" indent="0" lvl="0">
              <a:lnSpc>
                <a:spcPts val="4414"/>
              </a:lnSpc>
              <a:spcBef>
                <a:spcPct val="0"/>
              </a:spcBef>
            </a:pPr>
            <a:r>
              <a:rPr lang="en-US" sz="3269" spc="196">
                <a:solidFill>
                  <a:srgbClr val="000000"/>
                </a:solidFill>
                <a:latin typeface="DM Sans"/>
                <a:ea typeface="DM Sans"/>
                <a:cs typeface="DM Sans"/>
                <a:sym typeface="DM Sans"/>
              </a:rPr>
              <a:t>Th</a:t>
            </a:r>
            <a:r>
              <a:rPr lang="en-US" sz="3269" spc="196" u="none">
                <a:solidFill>
                  <a:srgbClr val="000000"/>
                </a:solidFill>
                <a:latin typeface="DM Sans"/>
                <a:ea typeface="DM Sans"/>
                <a:cs typeface="DM Sans"/>
                <a:sym typeface="DM Sans"/>
              </a:rPr>
              <a:t>e dataset used in this project is the IBM HR Analytics Employee Attrition dataset, publicly available on Kaggle. It includes various employee-related features such as job role, work environment, performance ratings, and satisfaction levels.</a:t>
            </a:r>
          </a:p>
          <a:p>
            <a:pPr algn="l" marL="0" indent="0" lvl="0">
              <a:lnSpc>
                <a:spcPts val="4414"/>
              </a:lnSpc>
              <a:spcBef>
                <a:spcPct val="0"/>
              </a:spcBef>
            </a:pPr>
          </a:p>
        </p:txBody>
      </p:sp>
      <p:sp>
        <p:nvSpPr>
          <p:cNvPr name="Freeform 11" id="11"/>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4" id="14"/>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5" id="15"/>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6" id="16"/>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7" id="17"/>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8" id="18"/>
          <p:cNvSpPr txBox="true"/>
          <p:nvPr/>
        </p:nvSpPr>
        <p:spPr>
          <a:xfrm rot="0">
            <a:off x="7542767" y="532449"/>
            <a:ext cx="3637597" cy="1233869"/>
          </a:xfrm>
          <a:prstGeom prst="rect">
            <a:avLst/>
          </a:prstGeom>
        </p:spPr>
        <p:txBody>
          <a:bodyPr anchor="t" rtlCol="false" tIns="0" lIns="0" bIns="0" rIns="0">
            <a:spAutoFit/>
          </a:bodyPr>
          <a:lstStyle/>
          <a:p>
            <a:pPr algn="ctr">
              <a:lnSpc>
                <a:spcPts val="4635"/>
              </a:lnSpc>
              <a:spcBef>
                <a:spcPct val="0"/>
              </a:spcBef>
            </a:pPr>
            <a:r>
              <a:rPr lang="en-US" b="true" sz="4500">
                <a:solidFill>
                  <a:srgbClr val="000000"/>
                </a:solidFill>
                <a:latin typeface="DM Sans Bold"/>
                <a:ea typeface="DM Sans Bold"/>
                <a:cs typeface="DM Sans Bold"/>
                <a:sym typeface="DM Sans Bold"/>
              </a:rPr>
              <a:t>Meth</a:t>
            </a:r>
            <a:r>
              <a:rPr lang="en-US" b="true" sz="4500">
                <a:solidFill>
                  <a:srgbClr val="000000"/>
                </a:solidFill>
                <a:latin typeface="DM Sans Bold"/>
                <a:ea typeface="DM Sans Bold"/>
                <a:cs typeface="DM Sans Bold"/>
                <a:sym typeface="DM Sans Bold"/>
              </a:rPr>
              <a:t>odology</a:t>
            </a:r>
          </a:p>
          <a:p>
            <a:pPr algn="ctr">
              <a:lnSpc>
                <a:spcPts val="494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588424" y="1991260"/>
            <a:ext cx="7848753" cy="2018541"/>
          </a:xfrm>
          <a:prstGeom prst="rect">
            <a:avLst/>
          </a:prstGeom>
        </p:spPr>
        <p:txBody>
          <a:bodyPr anchor="t" rtlCol="false" tIns="0" lIns="0" bIns="0" rIns="0">
            <a:spAutoFit/>
          </a:bodyPr>
          <a:lstStyle/>
          <a:p>
            <a:pPr algn="l">
              <a:lnSpc>
                <a:spcPts val="5626"/>
              </a:lnSpc>
            </a:pPr>
            <a:r>
              <a:rPr lang="en-US" sz="5800" b="true">
                <a:solidFill>
                  <a:srgbClr val="000000"/>
                </a:solidFill>
                <a:latin typeface="DM Sans Bold"/>
                <a:ea typeface="DM Sans Bold"/>
                <a:cs typeface="DM Sans Bold"/>
                <a:sym typeface="DM Sans Bold"/>
              </a:rPr>
              <a:t>Data Preprocessing </a:t>
            </a:r>
          </a:p>
          <a:p>
            <a:pPr algn="l">
              <a:lnSpc>
                <a:spcPts val="9505"/>
              </a:lnSpc>
            </a:pPr>
          </a:p>
        </p:txBody>
      </p:sp>
      <p:sp>
        <p:nvSpPr>
          <p:cNvPr name="TextBox 5" id="5"/>
          <p:cNvSpPr txBox="true"/>
          <p:nvPr/>
        </p:nvSpPr>
        <p:spPr>
          <a:xfrm rot="0">
            <a:off x="8729606" y="3971701"/>
            <a:ext cx="7707571" cy="3984308"/>
          </a:xfrm>
          <a:prstGeom prst="rect">
            <a:avLst/>
          </a:prstGeom>
        </p:spPr>
        <p:txBody>
          <a:bodyPr anchor="t" rtlCol="false" tIns="0" lIns="0" bIns="0" rIns="0">
            <a:spAutoFit/>
          </a:bodyPr>
          <a:lstStyle/>
          <a:p>
            <a:pPr algn="l" marL="0" indent="0" lvl="0">
              <a:lnSpc>
                <a:spcPts val="3644"/>
              </a:lnSpc>
              <a:spcBef>
                <a:spcPct val="0"/>
              </a:spcBef>
            </a:pPr>
            <a:r>
              <a:rPr lang="en-US" sz="2699" spc="161">
                <a:solidFill>
                  <a:srgbClr val="000000"/>
                </a:solidFill>
                <a:latin typeface="DM Sans"/>
                <a:ea typeface="DM Sans"/>
                <a:cs typeface="DM Sans"/>
                <a:sym typeface="DM Sans"/>
              </a:rPr>
              <a:t>Data P</a:t>
            </a:r>
            <a:r>
              <a:rPr lang="en-US" sz="2699" spc="161" u="none">
                <a:solidFill>
                  <a:srgbClr val="000000"/>
                </a:solidFill>
                <a:latin typeface="DM Sans"/>
                <a:ea typeface="DM Sans"/>
                <a:cs typeface="DM Sans"/>
                <a:sym typeface="DM Sans"/>
              </a:rPr>
              <a:t>reprocessing Steps</a:t>
            </a:r>
          </a:p>
          <a:p>
            <a:pPr algn="l" marL="0" indent="0" lvl="0">
              <a:lnSpc>
                <a:spcPts val="3644"/>
              </a:lnSpc>
              <a:spcBef>
                <a:spcPct val="0"/>
              </a:spcBef>
            </a:pPr>
            <a:r>
              <a:rPr lang="en-US" sz="2699" spc="161" u="none">
                <a:solidFill>
                  <a:srgbClr val="000000"/>
                </a:solidFill>
                <a:latin typeface="DM Sans"/>
                <a:ea typeface="DM Sans"/>
                <a:cs typeface="DM Sans"/>
                <a:sym typeface="DM Sans"/>
              </a:rPr>
              <a:t>🔧 Handling Imbalance: SMOTE oversampling (Attrition Yes: 16% → Balanced 50%).</a:t>
            </a:r>
          </a:p>
          <a:p>
            <a:pPr algn="l" marL="0" indent="0" lvl="0">
              <a:lnSpc>
                <a:spcPts val="3644"/>
              </a:lnSpc>
              <a:spcBef>
                <a:spcPct val="0"/>
              </a:spcBef>
            </a:pPr>
            <a:r>
              <a:rPr lang="en-US" sz="2699" spc="161" u="none">
                <a:solidFill>
                  <a:srgbClr val="000000"/>
                </a:solidFill>
                <a:latin typeface="DM Sans"/>
                <a:ea typeface="DM Sans"/>
                <a:cs typeface="DM Sans"/>
                <a:sym typeface="DM Sans"/>
              </a:rPr>
              <a:t>🔧 Encoding: One-Hot for categories (Gender, Marital Status).</a:t>
            </a:r>
          </a:p>
          <a:p>
            <a:pPr algn="l" marL="0" indent="0" lvl="0">
              <a:lnSpc>
                <a:spcPts val="3644"/>
              </a:lnSpc>
              <a:spcBef>
                <a:spcPct val="0"/>
              </a:spcBef>
            </a:pPr>
            <a:r>
              <a:rPr lang="en-US" sz="2699" spc="161" u="none">
                <a:solidFill>
                  <a:srgbClr val="000000"/>
                </a:solidFill>
                <a:latin typeface="DM Sans"/>
                <a:ea typeface="DM Sans"/>
                <a:cs typeface="DM Sans"/>
                <a:sym typeface="DM Sans"/>
              </a:rPr>
              <a:t>🔧 Scaling: StandardScaler for numerical features (Income, Age).</a:t>
            </a:r>
          </a:p>
          <a:p>
            <a:pPr algn="l" marL="0" indent="0" lvl="0">
              <a:lnSpc>
                <a:spcPts val="26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4732501" y="838514"/>
            <a:ext cx="8822997" cy="3118998"/>
          </a:xfrm>
          <a:prstGeom prst="rect">
            <a:avLst/>
          </a:prstGeom>
        </p:spPr>
        <p:txBody>
          <a:bodyPr anchor="t" rtlCol="false" tIns="0" lIns="0" bIns="0" rIns="0">
            <a:spAutoFit/>
          </a:bodyPr>
          <a:lstStyle/>
          <a:p>
            <a:pPr algn="ctr" marL="0" indent="0" lvl="1">
              <a:lnSpc>
                <a:spcPts val="8051"/>
              </a:lnSpc>
              <a:spcBef>
                <a:spcPct val="0"/>
              </a:spcBef>
            </a:pPr>
            <a:r>
              <a:rPr lang="en-US" b="true" sz="8300">
                <a:solidFill>
                  <a:srgbClr val="000000"/>
                </a:solidFill>
                <a:latin typeface="DM Sans Bold"/>
                <a:ea typeface="DM Sans Bold"/>
                <a:cs typeface="DM Sans Bold"/>
                <a:sym typeface="DM Sans Bold"/>
              </a:rPr>
              <a:t>Dataset &amp; EDA Highlights</a:t>
            </a:r>
          </a:p>
          <a:p>
            <a:pPr algn="ctr">
              <a:lnSpc>
                <a:spcPts val="8051"/>
              </a:lnSpc>
              <a:spcBef>
                <a:spcPct val="0"/>
              </a:spcBef>
            </a:pPr>
          </a:p>
        </p:txBody>
      </p:sp>
      <p:sp>
        <p:nvSpPr>
          <p:cNvPr name="TextBox 16" id="1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7" id="1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227066" y="6419316"/>
            <a:ext cx="2646492" cy="2776348"/>
          </a:xfrm>
          <a:prstGeom prst="rect">
            <a:avLst/>
          </a:prstGeom>
        </p:spPr>
        <p:txBody>
          <a:bodyPr anchor="t" rtlCol="false" tIns="0" lIns="0" bIns="0" rIns="0">
            <a:spAutoFit/>
          </a:bodyPr>
          <a:lstStyle/>
          <a:p>
            <a:pPr algn="l" marL="518155" indent="-259078" lvl="1">
              <a:lnSpc>
                <a:spcPts val="3743"/>
              </a:lnSpc>
              <a:buFont typeface="Arial"/>
              <a:buChar char="•"/>
            </a:pPr>
            <a:r>
              <a:rPr lang="en-US" sz="2399">
                <a:solidFill>
                  <a:srgbClr val="000000"/>
                </a:solidFill>
                <a:latin typeface="DM Sans"/>
                <a:ea typeface="DM Sans"/>
                <a:cs typeface="DM Sans"/>
                <a:sym typeface="DM Sans"/>
              </a:rPr>
              <a:t>35 f</a:t>
            </a:r>
            <a:r>
              <a:rPr lang="en-US" sz="2399">
                <a:solidFill>
                  <a:srgbClr val="000000"/>
                </a:solidFill>
                <a:latin typeface="DM Sans"/>
                <a:ea typeface="DM Sans"/>
                <a:cs typeface="DM Sans"/>
                <a:sym typeface="DM Sans"/>
              </a:rPr>
              <a:t>eatures (Age, Income, Job Role, Overtime, etc.).</a:t>
            </a:r>
          </a:p>
          <a:p>
            <a:pPr algn="l">
              <a:lnSpc>
                <a:spcPts val="3743"/>
              </a:lnSpc>
            </a:pPr>
          </a:p>
        </p:txBody>
      </p:sp>
      <p:sp>
        <p:nvSpPr>
          <p:cNvPr name="TextBox 19" id="19"/>
          <p:cNvSpPr txBox="true"/>
          <p:nvPr/>
        </p:nvSpPr>
        <p:spPr>
          <a:xfrm rot="0">
            <a:off x="5680699" y="6368644"/>
            <a:ext cx="2732862" cy="2158747"/>
          </a:xfrm>
          <a:prstGeom prst="rect">
            <a:avLst/>
          </a:prstGeom>
        </p:spPr>
        <p:txBody>
          <a:bodyPr anchor="t" rtlCol="false" tIns="0" lIns="0" bIns="0" rIns="0">
            <a:spAutoFit/>
          </a:bodyPr>
          <a:lstStyle/>
          <a:p>
            <a:pPr algn="l" marL="518155" indent="-259078" lvl="1">
              <a:lnSpc>
                <a:spcPts val="3743"/>
              </a:lnSpc>
              <a:buFont typeface="Arial"/>
              <a:buChar char="•"/>
            </a:pPr>
            <a:r>
              <a:rPr lang="en-US" sz="2399">
                <a:solidFill>
                  <a:srgbClr val="000000"/>
                </a:solidFill>
                <a:latin typeface="DM Sans"/>
                <a:ea typeface="DM Sans"/>
                <a:cs typeface="DM Sans"/>
                <a:sym typeface="DM Sans"/>
              </a:rPr>
              <a:t>Ta</a:t>
            </a:r>
            <a:r>
              <a:rPr lang="en-US" sz="2399">
                <a:solidFill>
                  <a:srgbClr val="000000"/>
                </a:solidFill>
                <a:latin typeface="DM Sans"/>
                <a:ea typeface="DM Sans"/>
                <a:cs typeface="DM Sans"/>
                <a:sym typeface="DM Sans"/>
              </a:rPr>
              <a:t>rget: Attrition (16% Yes, 84% No → Imbalanced).</a:t>
            </a:r>
          </a:p>
          <a:p>
            <a:pPr algn="l">
              <a:lnSpc>
                <a:spcPts val="2340"/>
              </a:lnSpc>
            </a:pP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671930" y="6419316"/>
            <a:ext cx="2747991" cy="2538604"/>
          </a:xfrm>
          <a:prstGeom prst="rect">
            <a:avLst/>
          </a:prstGeom>
        </p:spPr>
        <p:txBody>
          <a:bodyPr anchor="t" rtlCol="false" tIns="0" lIns="0" bIns="0" rIns="0">
            <a:spAutoFit/>
          </a:bodyPr>
          <a:lstStyle/>
          <a:p>
            <a:pPr algn="l" marL="561334" indent="-280667" lvl="1">
              <a:lnSpc>
                <a:spcPts val="4055"/>
              </a:lnSpc>
              <a:buFont typeface="Arial"/>
              <a:buChar char="•"/>
            </a:pPr>
            <a:r>
              <a:rPr lang="en-US" sz="2599">
                <a:solidFill>
                  <a:srgbClr val="000000"/>
                </a:solidFill>
                <a:latin typeface="DM Sans"/>
                <a:ea typeface="DM Sans"/>
                <a:cs typeface="DM Sans"/>
                <a:sym typeface="DM Sans"/>
              </a:rPr>
              <a:t>H</a:t>
            </a:r>
            <a:r>
              <a:rPr lang="en-US" sz="2599">
                <a:solidFill>
                  <a:srgbClr val="000000"/>
                </a:solidFill>
                <a:latin typeface="DM Sans"/>
                <a:ea typeface="DM Sans"/>
                <a:cs typeface="DM Sans"/>
                <a:sym typeface="DM Sans"/>
              </a:rPr>
              <a:t>igher attrition in Sales &amp; R&amp;D departments.</a:t>
            </a:r>
          </a:p>
          <a:p>
            <a:pPr algn="l">
              <a:lnSpc>
                <a:spcPts val="4055"/>
              </a:lnSpc>
            </a:pPr>
          </a:p>
        </p:txBody>
      </p:sp>
      <p:sp>
        <p:nvSpPr>
          <p:cNvPr name="TextBox 22" id="2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414442" y="6428841"/>
            <a:ext cx="2646492" cy="2437639"/>
          </a:xfrm>
          <a:prstGeom prst="rect">
            <a:avLst/>
          </a:prstGeom>
        </p:spPr>
        <p:txBody>
          <a:bodyPr anchor="t" rtlCol="false" tIns="0" lIns="0" bIns="0" rIns="0">
            <a:spAutoFit/>
          </a:bodyPr>
          <a:lstStyle/>
          <a:p>
            <a:pPr algn="l" marL="453387" indent="-226693" lvl="1">
              <a:lnSpc>
                <a:spcPts val="3275"/>
              </a:lnSpc>
              <a:buFont typeface="Arial"/>
              <a:buChar char="•"/>
            </a:pPr>
            <a:r>
              <a:rPr lang="en-US" sz="2099">
                <a:solidFill>
                  <a:srgbClr val="000000"/>
                </a:solidFill>
                <a:latin typeface="DM Sans"/>
                <a:ea typeface="DM Sans"/>
                <a:cs typeface="DM Sans"/>
                <a:sym typeface="DM Sans"/>
              </a:rPr>
              <a:t>V</a:t>
            </a:r>
            <a:r>
              <a:rPr lang="en-US" sz="2099">
                <a:solidFill>
                  <a:srgbClr val="000000"/>
                </a:solidFill>
                <a:latin typeface="DM Sans"/>
                <a:ea typeface="DM Sans"/>
                <a:cs typeface="DM Sans"/>
                <a:sym typeface="DM Sans"/>
              </a:rPr>
              <a:t>isual: Bar chart (Attrition by Department) + Correlation heatmap.</a:t>
            </a:r>
          </a:p>
          <a:p>
            <a:pPr algn="l">
              <a:lnSpc>
                <a:spcPts val="3275"/>
              </a:lnSpc>
            </a:pP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28" id="28"/>
          <p:cNvSpPr txBox="true"/>
          <p:nvPr/>
        </p:nvSpPr>
        <p:spPr>
          <a:xfrm rot="0">
            <a:off x="1937602" y="9053170"/>
            <a:ext cx="14682146" cy="1210327"/>
          </a:xfrm>
          <a:prstGeom prst="rect">
            <a:avLst/>
          </a:prstGeom>
        </p:spPr>
        <p:txBody>
          <a:bodyPr anchor="t" rtlCol="false" tIns="0" lIns="0" bIns="0" rIns="0">
            <a:spAutoFit/>
          </a:bodyPr>
          <a:lstStyle/>
          <a:p>
            <a:pPr algn="ctr">
              <a:lnSpc>
                <a:spcPts val="4981"/>
              </a:lnSpc>
              <a:spcBef>
                <a:spcPct val="0"/>
              </a:spcBef>
            </a:pPr>
            <a:r>
              <a:rPr lang="en-US" sz="3193">
                <a:solidFill>
                  <a:srgbClr val="000000"/>
                </a:solidFill>
                <a:latin typeface="DM Sans"/>
                <a:ea typeface="DM Sans"/>
                <a:cs typeface="DM Sans"/>
                <a:sym typeface="DM Sans"/>
              </a:rPr>
              <a:t>Dataset Link: https://www.kaggle.com/datasets/pavansubhasht/ibm-hr-analytics-attrition-dataset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310432" y="3446854"/>
            <a:ext cx="5889828" cy="958520"/>
            <a:chOff x="0" y="0"/>
            <a:chExt cx="1971668" cy="320873"/>
          </a:xfrm>
        </p:grpSpPr>
        <p:sp>
          <p:nvSpPr>
            <p:cNvPr name="Freeform 3" id="3"/>
            <p:cNvSpPr/>
            <p:nvPr/>
          </p:nvSpPr>
          <p:spPr>
            <a:xfrm flipH="false" flipV="false" rot="0">
              <a:off x="0" y="0"/>
              <a:ext cx="1971668" cy="320873"/>
            </a:xfrm>
            <a:custGeom>
              <a:avLst/>
              <a:gdLst/>
              <a:ahLst/>
              <a:cxnLst/>
              <a:rect r="r" b="b" t="t" l="l"/>
              <a:pathLst>
                <a:path h="320873" w="1971668">
                  <a:moveTo>
                    <a:pt x="19717" y="0"/>
                  </a:moveTo>
                  <a:lnTo>
                    <a:pt x="1951952" y="0"/>
                  </a:lnTo>
                  <a:cubicBezTo>
                    <a:pt x="1962841" y="0"/>
                    <a:pt x="1971668" y="8828"/>
                    <a:pt x="1971668" y="19717"/>
                  </a:cubicBezTo>
                  <a:lnTo>
                    <a:pt x="1971668" y="301156"/>
                  </a:lnTo>
                  <a:cubicBezTo>
                    <a:pt x="1971668" y="312045"/>
                    <a:pt x="1962841" y="320873"/>
                    <a:pt x="1951952" y="320873"/>
                  </a:cubicBezTo>
                  <a:lnTo>
                    <a:pt x="19717" y="320873"/>
                  </a:lnTo>
                  <a:cubicBezTo>
                    <a:pt x="8828" y="320873"/>
                    <a:pt x="0" y="312045"/>
                    <a:pt x="0" y="301156"/>
                  </a:cubicBezTo>
                  <a:lnTo>
                    <a:pt x="0" y="19717"/>
                  </a:lnTo>
                  <a:cubicBezTo>
                    <a:pt x="0" y="8828"/>
                    <a:pt x="8828" y="0"/>
                    <a:pt x="19717" y="0"/>
                  </a:cubicBezTo>
                  <a:close/>
                </a:path>
              </a:pathLst>
            </a:custGeom>
            <a:solidFill>
              <a:srgbClr val="8AB7E2"/>
            </a:solidFill>
          </p:spPr>
        </p:sp>
        <p:sp>
          <p:nvSpPr>
            <p:cNvPr name="TextBox 4" id="4"/>
            <p:cNvSpPr txBox="true"/>
            <p:nvPr/>
          </p:nvSpPr>
          <p:spPr>
            <a:xfrm>
              <a:off x="0" y="123825"/>
              <a:ext cx="1971668" cy="197048"/>
            </a:xfrm>
            <a:prstGeom prst="rect">
              <a:avLst/>
            </a:prstGeom>
          </p:spPr>
          <p:txBody>
            <a:bodyPr anchor="ctr" rtlCol="false" tIns="50800" lIns="50800" bIns="50800" rIns="50800"/>
            <a:lstStyle/>
            <a:p>
              <a:pPr algn="ctr">
                <a:lnSpc>
                  <a:spcPts val="2617"/>
                </a:lnSpc>
              </a:pPr>
              <a:r>
                <a:rPr lang="en-US" b="true" sz="3399" spc="-278">
                  <a:solidFill>
                    <a:srgbClr val="100F0D"/>
                  </a:solidFill>
                  <a:latin typeface="Public Sans Bold"/>
                  <a:ea typeface="Public Sans Bold"/>
                  <a:cs typeface="Public Sans Bold"/>
                  <a:sym typeface="Public Sans Bold"/>
                </a:rPr>
                <a:t>Model</a:t>
              </a:r>
            </a:p>
          </p:txBody>
        </p:sp>
      </p:grpSp>
      <p:grpSp>
        <p:nvGrpSpPr>
          <p:cNvPr name="Group 5" id="5"/>
          <p:cNvGrpSpPr/>
          <p:nvPr/>
        </p:nvGrpSpPr>
        <p:grpSpPr>
          <a:xfrm rot="0">
            <a:off x="6765922" y="3345946"/>
            <a:ext cx="5706607" cy="1059429"/>
            <a:chOff x="0" y="0"/>
            <a:chExt cx="1910333" cy="354653"/>
          </a:xfrm>
        </p:grpSpPr>
        <p:sp>
          <p:nvSpPr>
            <p:cNvPr name="Freeform 6" id="6"/>
            <p:cNvSpPr/>
            <p:nvPr/>
          </p:nvSpPr>
          <p:spPr>
            <a:xfrm flipH="false" flipV="false" rot="0">
              <a:off x="0" y="0"/>
              <a:ext cx="1910333" cy="354653"/>
            </a:xfrm>
            <a:custGeom>
              <a:avLst/>
              <a:gdLst/>
              <a:ahLst/>
              <a:cxnLst/>
              <a:rect r="r" b="b" t="t" l="l"/>
              <a:pathLst>
                <a:path h="354653" w="1910333">
                  <a:moveTo>
                    <a:pt x="20350" y="0"/>
                  </a:moveTo>
                  <a:lnTo>
                    <a:pt x="1889983" y="0"/>
                  </a:lnTo>
                  <a:cubicBezTo>
                    <a:pt x="1895381" y="0"/>
                    <a:pt x="1900557" y="2144"/>
                    <a:pt x="1904373" y="5960"/>
                  </a:cubicBezTo>
                  <a:cubicBezTo>
                    <a:pt x="1908189" y="9777"/>
                    <a:pt x="1910333" y="14953"/>
                    <a:pt x="1910333" y="20350"/>
                  </a:cubicBezTo>
                  <a:lnTo>
                    <a:pt x="1910333" y="334303"/>
                  </a:lnTo>
                  <a:cubicBezTo>
                    <a:pt x="1910333" y="339700"/>
                    <a:pt x="1908189" y="344876"/>
                    <a:pt x="1904373" y="348692"/>
                  </a:cubicBezTo>
                  <a:cubicBezTo>
                    <a:pt x="1900557" y="352508"/>
                    <a:pt x="1895381" y="354653"/>
                    <a:pt x="1889983" y="354653"/>
                  </a:cubicBezTo>
                  <a:lnTo>
                    <a:pt x="20350" y="354653"/>
                  </a:lnTo>
                  <a:cubicBezTo>
                    <a:pt x="14953" y="354653"/>
                    <a:pt x="9777" y="352508"/>
                    <a:pt x="5960" y="348692"/>
                  </a:cubicBezTo>
                  <a:cubicBezTo>
                    <a:pt x="2144" y="344876"/>
                    <a:pt x="0" y="339700"/>
                    <a:pt x="0" y="334303"/>
                  </a:cubicBezTo>
                  <a:lnTo>
                    <a:pt x="0" y="20350"/>
                  </a:lnTo>
                  <a:cubicBezTo>
                    <a:pt x="0" y="14953"/>
                    <a:pt x="2144" y="9777"/>
                    <a:pt x="5960" y="5960"/>
                  </a:cubicBezTo>
                  <a:cubicBezTo>
                    <a:pt x="9777" y="2144"/>
                    <a:pt x="14953" y="0"/>
                    <a:pt x="20350" y="0"/>
                  </a:cubicBezTo>
                  <a:close/>
                </a:path>
              </a:pathLst>
            </a:custGeom>
            <a:solidFill>
              <a:srgbClr val="8AB7E2"/>
            </a:solidFill>
          </p:spPr>
        </p:sp>
        <p:sp>
          <p:nvSpPr>
            <p:cNvPr name="TextBox 7" id="7"/>
            <p:cNvSpPr txBox="true"/>
            <p:nvPr/>
          </p:nvSpPr>
          <p:spPr>
            <a:xfrm>
              <a:off x="0" y="123825"/>
              <a:ext cx="1910333" cy="230828"/>
            </a:xfrm>
            <a:prstGeom prst="rect">
              <a:avLst/>
            </a:prstGeom>
          </p:spPr>
          <p:txBody>
            <a:bodyPr anchor="ctr" rtlCol="false" tIns="50800" lIns="50800" bIns="50800" rIns="50800"/>
            <a:lstStyle/>
            <a:p>
              <a:pPr algn="ctr">
                <a:lnSpc>
                  <a:spcPts val="2463"/>
                </a:lnSpc>
              </a:pPr>
              <a:r>
                <a:rPr lang="en-US" b="true" sz="3199" spc="-262">
                  <a:solidFill>
                    <a:srgbClr val="100F0D"/>
                  </a:solidFill>
                  <a:latin typeface="Public Sans Bold"/>
                  <a:ea typeface="Public Sans Bold"/>
                  <a:cs typeface="Public Sans Bold"/>
                  <a:sym typeface="Public Sans Bold"/>
                </a:rPr>
                <a:t>Strengths</a:t>
              </a:r>
            </a:p>
          </p:txBody>
        </p:sp>
      </p:grpSp>
      <p:grpSp>
        <p:nvGrpSpPr>
          <p:cNvPr name="Group 8" id="8"/>
          <p:cNvGrpSpPr/>
          <p:nvPr/>
        </p:nvGrpSpPr>
        <p:grpSpPr>
          <a:xfrm rot="0">
            <a:off x="12737259" y="3357878"/>
            <a:ext cx="5550741" cy="1136474"/>
            <a:chOff x="0" y="0"/>
            <a:chExt cx="1858156" cy="380444"/>
          </a:xfrm>
        </p:grpSpPr>
        <p:sp>
          <p:nvSpPr>
            <p:cNvPr name="Freeform 9" id="9"/>
            <p:cNvSpPr/>
            <p:nvPr/>
          </p:nvSpPr>
          <p:spPr>
            <a:xfrm flipH="false" flipV="false" rot="0">
              <a:off x="0" y="0"/>
              <a:ext cx="1858156" cy="380444"/>
            </a:xfrm>
            <a:custGeom>
              <a:avLst/>
              <a:gdLst/>
              <a:ahLst/>
              <a:cxnLst/>
              <a:rect r="r" b="b" t="t" l="l"/>
              <a:pathLst>
                <a:path h="380444" w="1858156">
                  <a:moveTo>
                    <a:pt x="20921" y="0"/>
                  </a:moveTo>
                  <a:lnTo>
                    <a:pt x="1837235" y="0"/>
                  </a:lnTo>
                  <a:cubicBezTo>
                    <a:pt x="1842784" y="0"/>
                    <a:pt x="1848105" y="2204"/>
                    <a:pt x="1852029" y="6128"/>
                  </a:cubicBezTo>
                  <a:cubicBezTo>
                    <a:pt x="1855952" y="10051"/>
                    <a:pt x="1858156" y="15373"/>
                    <a:pt x="1858156" y="20921"/>
                  </a:cubicBezTo>
                  <a:lnTo>
                    <a:pt x="1858156" y="359523"/>
                  </a:lnTo>
                  <a:cubicBezTo>
                    <a:pt x="1858156" y="371077"/>
                    <a:pt x="1848789" y="380444"/>
                    <a:pt x="1837235" y="380444"/>
                  </a:cubicBezTo>
                  <a:lnTo>
                    <a:pt x="20921" y="380444"/>
                  </a:lnTo>
                  <a:cubicBezTo>
                    <a:pt x="9367" y="380444"/>
                    <a:pt x="0" y="371077"/>
                    <a:pt x="0" y="359523"/>
                  </a:cubicBezTo>
                  <a:lnTo>
                    <a:pt x="0" y="20921"/>
                  </a:lnTo>
                  <a:cubicBezTo>
                    <a:pt x="0" y="15373"/>
                    <a:pt x="2204" y="10051"/>
                    <a:pt x="6128" y="6128"/>
                  </a:cubicBezTo>
                  <a:cubicBezTo>
                    <a:pt x="10051" y="2204"/>
                    <a:pt x="15373" y="0"/>
                    <a:pt x="20921" y="0"/>
                  </a:cubicBezTo>
                  <a:close/>
                </a:path>
              </a:pathLst>
            </a:custGeom>
            <a:solidFill>
              <a:srgbClr val="8AB7E2"/>
            </a:solidFill>
          </p:spPr>
        </p:sp>
        <p:sp>
          <p:nvSpPr>
            <p:cNvPr name="TextBox 10" id="10"/>
            <p:cNvSpPr txBox="true"/>
            <p:nvPr/>
          </p:nvSpPr>
          <p:spPr>
            <a:xfrm>
              <a:off x="0" y="123825"/>
              <a:ext cx="1858156" cy="256619"/>
            </a:xfrm>
            <a:prstGeom prst="rect">
              <a:avLst/>
            </a:prstGeom>
          </p:spPr>
          <p:txBody>
            <a:bodyPr anchor="ctr" rtlCol="false" tIns="50800" lIns="50800" bIns="50800" rIns="50800"/>
            <a:lstStyle/>
            <a:p>
              <a:pPr algn="ctr">
                <a:lnSpc>
                  <a:spcPts val="2540"/>
                </a:lnSpc>
              </a:pPr>
              <a:r>
                <a:rPr lang="en-US" b="true" sz="3299" spc="-270">
                  <a:solidFill>
                    <a:srgbClr val="100F0D"/>
                  </a:solidFill>
                  <a:latin typeface="Public Sans Bold"/>
                  <a:ea typeface="Public Sans Bold"/>
                  <a:cs typeface="Public Sans Bold"/>
                  <a:sym typeface="Public Sans Bold"/>
                </a:rPr>
                <a:t>Key Metric (F1-Score)</a:t>
              </a:r>
            </a:p>
          </p:txBody>
        </p:sp>
      </p:grpSp>
      <p:sp>
        <p:nvSpPr>
          <p:cNvPr name="Freeform 11" id="11"/>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5" id="15"/>
          <p:cNvGrpSpPr/>
          <p:nvPr/>
        </p:nvGrpSpPr>
        <p:grpSpPr>
          <a:xfrm rot="0">
            <a:off x="3567076" y="223316"/>
            <a:ext cx="9398152" cy="1311082"/>
            <a:chOff x="0" y="0"/>
            <a:chExt cx="3146109" cy="438895"/>
          </a:xfrm>
        </p:grpSpPr>
        <p:sp>
          <p:nvSpPr>
            <p:cNvPr name="Freeform 16" id="16"/>
            <p:cNvSpPr/>
            <p:nvPr/>
          </p:nvSpPr>
          <p:spPr>
            <a:xfrm flipH="false" flipV="false" rot="0">
              <a:off x="0" y="0"/>
              <a:ext cx="3146109" cy="438895"/>
            </a:xfrm>
            <a:custGeom>
              <a:avLst/>
              <a:gdLst/>
              <a:ahLst/>
              <a:cxnLst/>
              <a:rect r="r" b="b" t="t" l="l"/>
              <a:pathLst>
                <a:path h="438895" w="3146109">
                  <a:moveTo>
                    <a:pt x="12357" y="0"/>
                  </a:moveTo>
                  <a:lnTo>
                    <a:pt x="3133752" y="0"/>
                  </a:lnTo>
                  <a:cubicBezTo>
                    <a:pt x="3137029" y="0"/>
                    <a:pt x="3140172" y="1302"/>
                    <a:pt x="3142490" y="3619"/>
                  </a:cubicBezTo>
                  <a:cubicBezTo>
                    <a:pt x="3144807" y="5936"/>
                    <a:pt x="3146109" y="9079"/>
                    <a:pt x="3146109" y="12357"/>
                  </a:cubicBezTo>
                  <a:lnTo>
                    <a:pt x="3146109" y="426539"/>
                  </a:lnTo>
                  <a:cubicBezTo>
                    <a:pt x="3146109" y="433363"/>
                    <a:pt x="3140577" y="438895"/>
                    <a:pt x="3133752" y="438895"/>
                  </a:cubicBezTo>
                  <a:lnTo>
                    <a:pt x="12357" y="438895"/>
                  </a:lnTo>
                  <a:cubicBezTo>
                    <a:pt x="5532" y="438895"/>
                    <a:pt x="0" y="433363"/>
                    <a:pt x="0" y="426539"/>
                  </a:cubicBezTo>
                  <a:lnTo>
                    <a:pt x="0" y="12357"/>
                  </a:lnTo>
                  <a:cubicBezTo>
                    <a:pt x="0" y="5532"/>
                    <a:pt x="5532" y="0"/>
                    <a:pt x="12357" y="0"/>
                  </a:cubicBezTo>
                  <a:close/>
                </a:path>
              </a:pathLst>
            </a:custGeom>
            <a:solidFill>
              <a:srgbClr val="8AB7E2"/>
            </a:solidFill>
          </p:spPr>
        </p:sp>
        <p:sp>
          <p:nvSpPr>
            <p:cNvPr name="TextBox 17" id="17"/>
            <p:cNvSpPr txBox="true"/>
            <p:nvPr/>
          </p:nvSpPr>
          <p:spPr>
            <a:xfrm>
              <a:off x="0" y="161925"/>
              <a:ext cx="3146109" cy="276970"/>
            </a:xfrm>
            <a:prstGeom prst="rect">
              <a:avLst/>
            </a:prstGeom>
          </p:spPr>
          <p:txBody>
            <a:bodyPr anchor="ctr" rtlCol="false" tIns="50800" lIns="50800" bIns="50800" rIns="50800"/>
            <a:lstStyle/>
            <a:p>
              <a:pPr algn="ctr">
                <a:lnSpc>
                  <a:spcPts val="3156"/>
                </a:lnSpc>
              </a:pPr>
              <a:r>
                <a:rPr lang="en-US" b="true" sz="4099" spc="-336">
                  <a:solidFill>
                    <a:srgbClr val="100F0D"/>
                  </a:solidFill>
                  <a:latin typeface="Public Sans Bold"/>
                  <a:ea typeface="Public Sans Bold"/>
                  <a:cs typeface="Public Sans Bold"/>
                  <a:sym typeface="Public Sans Bold"/>
                </a:rPr>
                <a:t>Machine Learning Models</a:t>
              </a:r>
            </a:p>
            <a:p>
              <a:pPr algn="ctr">
                <a:lnSpc>
                  <a:spcPts val="3156"/>
                </a:lnSpc>
              </a:pPr>
            </a:p>
          </p:txBody>
        </p:sp>
      </p:grpSp>
      <p:sp>
        <p:nvSpPr>
          <p:cNvPr name="TextBox 18" id="18"/>
          <p:cNvSpPr txBox="true"/>
          <p:nvPr/>
        </p:nvSpPr>
        <p:spPr>
          <a:xfrm rot="0">
            <a:off x="6427668" y="5841175"/>
            <a:ext cx="6105103" cy="3228340"/>
          </a:xfrm>
          <a:prstGeom prst="rect">
            <a:avLst/>
          </a:prstGeom>
        </p:spPr>
        <p:txBody>
          <a:bodyPr anchor="t" rtlCol="false" tIns="0" lIns="0" bIns="0" rIns="0">
            <a:spAutoFit/>
          </a:bodyPr>
          <a:lstStyle/>
          <a:p>
            <a:pPr algn="ctr">
              <a:lnSpc>
                <a:spcPts val="3605"/>
              </a:lnSpc>
              <a:spcBef>
                <a:spcPct val="0"/>
              </a:spcBef>
            </a:pPr>
            <a:r>
              <a:rPr lang="en-US" b="true" sz="3500">
                <a:solidFill>
                  <a:srgbClr val="000000"/>
                </a:solidFill>
                <a:latin typeface="DM Sans Bold"/>
                <a:ea typeface="DM Sans Bold"/>
                <a:cs typeface="DM Sans Bold"/>
                <a:sym typeface="DM Sans Bold"/>
              </a:rPr>
              <a:t>B</a:t>
            </a:r>
            <a:r>
              <a:rPr lang="en-US" b="true" sz="3500">
                <a:solidFill>
                  <a:srgbClr val="000000"/>
                </a:solidFill>
                <a:latin typeface="DM Sans Bold"/>
                <a:ea typeface="DM Sans Bold"/>
                <a:cs typeface="DM Sans Bold"/>
                <a:sym typeface="DM Sans Bold"/>
              </a:rPr>
              <a:t>aseline, Interpretable</a:t>
            </a:r>
          </a:p>
          <a:p>
            <a:pPr algn="ctr">
              <a:lnSpc>
                <a:spcPts val="3605"/>
              </a:lnSpc>
              <a:spcBef>
                <a:spcPct val="0"/>
              </a:spcBef>
            </a:pPr>
          </a:p>
          <a:p>
            <a:pPr algn="ctr">
              <a:lnSpc>
                <a:spcPts val="3605"/>
              </a:lnSpc>
              <a:spcBef>
                <a:spcPct val="0"/>
              </a:spcBef>
            </a:pPr>
            <a:r>
              <a:rPr lang="en-US" b="true" sz="3500">
                <a:solidFill>
                  <a:srgbClr val="000000"/>
                </a:solidFill>
                <a:latin typeface="DM Sans Bold"/>
                <a:ea typeface="DM Sans Bold"/>
                <a:cs typeface="DM Sans Bold"/>
                <a:sym typeface="DM Sans Bold"/>
              </a:rPr>
              <a:t>Handles non-linearity, Feature Importance</a:t>
            </a:r>
          </a:p>
          <a:p>
            <a:pPr algn="ctr">
              <a:lnSpc>
                <a:spcPts val="3605"/>
              </a:lnSpc>
              <a:spcBef>
                <a:spcPct val="0"/>
              </a:spcBef>
            </a:pPr>
          </a:p>
          <a:p>
            <a:pPr algn="ctr">
              <a:lnSpc>
                <a:spcPts val="3605"/>
              </a:lnSpc>
              <a:spcBef>
                <a:spcPct val="0"/>
              </a:spcBef>
            </a:pPr>
            <a:r>
              <a:rPr lang="en-US" b="true" sz="3500">
                <a:solidFill>
                  <a:srgbClr val="000000"/>
                </a:solidFill>
                <a:latin typeface="DM Sans Bold"/>
                <a:ea typeface="DM Sans Bold"/>
                <a:cs typeface="DM Sans Bold"/>
                <a:sym typeface="DM Sans Bold"/>
              </a:rPr>
              <a:t>Best Performance, Gradient Boosting</a:t>
            </a:r>
          </a:p>
        </p:txBody>
      </p:sp>
      <p:sp>
        <p:nvSpPr>
          <p:cNvPr name="TextBox 19" id="19"/>
          <p:cNvSpPr txBox="true"/>
          <p:nvPr/>
        </p:nvSpPr>
        <p:spPr>
          <a:xfrm rot="0">
            <a:off x="633436" y="5578475"/>
            <a:ext cx="4976622" cy="3754375"/>
          </a:xfrm>
          <a:prstGeom prst="rect">
            <a:avLst/>
          </a:prstGeom>
        </p:spPr>
        <p:txBody>
          <a:bodyPr anchor="t" rtlCol="false" tIns="0" lIns="0" bIns="0" rIns="0">
            <a:spAutoFit/>
          </a:bodyPr>
          <a:lstStyle/>
          <a:p>
            <a:pPr algn="ctr">
              <a:lnSpc>
                <a:spcPts val="3708"/>
              </a:lnSpc>
              <a:spcBef>
                <a:spcPct val="0"/>
              </a:spcBef>
            </a:pPr>
            <a:r>
              <a:rPr lang="en-US" b="true" sz="3600">
                <a:solidFill>
                  <a:srgbClr val="000000"/>
                </a:solidFill>
                <a:latin typeface="DM Sans Bold"/>
                <a:ea typeface="DM Sans Bold"/>
                <a:cs typeface="DM Sans Bold"/>
                <a:sym typeface="DM Sans Bold"/>
              </a:rPr>
              <a:t>L</a:t>
            </a:r>
            <a:r>
              <a:rPr lang="en-US" b="true" sz="3600">
                <a:solidFill>
                  <a:srgbClr val="000000"/>
                </a:solidFill>
                <a:latin typeface="DM Sans Bold"/>
                <a:ea typeface="DM Sans Bold"/>
                <a:cs typeface="DM Sans Bold"/>
                <a:sym typeface="DM Sans Bold"/>
              </a:rPr>
              <a:t>ogistic Regression</a:t>
            </a:r>
          </a:p>
          <a:p>
            <a:pPr algn="ctr">
              <a:lnSpc>
                <a:spcPts val="3708"/>
              </a:lnSpc>
              <a:spcBef>
                <a:spcPct val="0"/>
              </a:spcBef>
            </a:pPr>
          </a:p>
          <a:p>
            <a:pPr algn="ctr">
              <a:lnSpc>
                <a:spcPts val="3708"/>
              </a:lnSpc>
              <a:spcBef>
                <a:spcPct val="0"/>
              </a:spcBef>
            </a:pPr>
          </a:p>
          <a:p>
            <a:pPr algn="ctr">
              <a:lnSpc>
                <a:spcPts val="3708"/>
              </a:lnSpc>
              <a:spcBef>
                <a:spcPct val="0"/>
              </a:spcBef>
            </a:pPr>
            <a:r>
              <a:rPr lang="en-US" b="true" sz="3600">
                <a:solidFill>
                  <a:srgbClr val="000000"/>
                </a:solidFill>
                <a:latin typeface="DM Sans Bold"/>
                <a:ea typeface="DM Sans Bold"/>
                <a:cs typeface="DM Sans Bold"/>
                <a:sym typeface="DM Sans Bold"/>
              </a:rPr>
              <a:t>Random Forest</a:t>
            </a:r>
          </a:p>
          <a:p>
            <a:pPr algn="ctr">
              <a:lnSpc>
                <a:spcPts val="3708"/>
              </a:lnSpc>
              <a:spcBef>
                <a:spcPct val="0"/>
              </a:spcBef>
            </a:pPr>
          </a:p>
          <a:p>
            <a:pPr algn="ctr">
              <a:lnSpc>
                <a:spcPts val="3708"/>
              </a:lnSpc>
              <a:spcBef>
                <a:spcPct val="0"/>
              </a:spcBef>
            </a:pPr>
          </a:p>
          <a:p>
            <a:pPr algn="ctr">
              <a:lnSpc>
                <a:spcPts val="3708"/>
              </a:lnSpc>
              <a:spcBef>
                <a:spcPct val="0"/>
              </a:spcBef>
            </a:pPr>
          </a:p>
          <a:p>
            <a:pPr algn="ctr">
              <a:lnSpc>
                <a:spcPts val="3708"/>
              </a:lnSpc>
              <a:spcBef>
                <a:spcPct val="0"/>
              </a:spcBef>
            </a:pPr>
            <a:r>
              <a:rPr lang="en-US" b="true" sz="3600">
                <a:solidFill>
                  <a:srgbClr val="000000"/>
                </a:solidFill>
                <a:latin typeface="DM Sans Bold"/>
                <a:ea typeface="DM Sans Bold"/>
                <a:cs typeface="DM Sans Bold"/>
                <a:sym typeface="DM Sans Bold"/>
              </a:rPr>
              <a:t>XGBoost</a:t>
            </a:r>
          </a:p>
        </p:txBody>
      </p:sp>
      <p:sp>
        <p:nvSpPr>
          <p:cNvPr name="TextBox 20" id="20"/>
          <p:cNvSpPr txBox="true"/>
          <p:nvPr/>
        </p:nvSpPr>
        <p:spPr>
          <a:xfrm rot="0">
            <a:off x="13117783" y="5860225"/>
            <a:ext cx="5170217" cy="2935606"/>
          </a:xfrm>
          <a:prstGeom prst="rect">
            <a:avLst/>
          </a:prstGeom>
        </p:spPr>
        <p:txBody>
          <a:bodyPr anchor="t" rtlCol="false" tIns="0" lIns="0" bIns="0" rIns="0">
            <a:spAutoFit/>
          </a:bodyPr>
          <a:lstStyle/>
          <a:p>
            <a:pPr algn="ctr">
              <a:lnSpc>
                <a:spcPts val="4635"/>
              </a:lnSpc>
            </a:pPr>
            <a:r>
              <a:rPr lang="en-US" sz="4500" b="true">
                <a:solidFill>
                  <a:srgbClr val="000000"/>
                </a:solidFill>
                <a:latin typeface="DM Sans Bold"/>
                <a:ea typeface="DM Sans Bold"/>
                <a:cs typeface="DM Sans Bold"/>
                <a:sym typeface="DM Sans Bold"/>
              </a:rPr>
              <a:t>0.55</a:t>
            </a:r>
          </a:p>
          <a:p>
            <a:pPr algn="ctr">
              <a:lnSpc>
                <a:spcPts val="4635"/>
              </a:lnSpc>
            </a:pPr>
          </a:p>
          <a:p>
            <a:pPr algn="ctr">
              <a:lnSpc>
                <a:spcPts val="4635"/>
              </a:lnSpc>
            </a:pPr>
            <a:r>
              <a:rPr lang="en-US" sz="4500" b="true">
                <a:solidFill>
                  <a:srgbClr val="000000"/>
                </a:solidFill>
                <a:latin typeface="DM Sans Bold"/>
                <a:ea typeface="DM Sans Bold"/>
                <a:cs typeface="DM Sans Bold"/>
                <a:sym typeface="DM Sans Bold"/>
              </a:rPr>
              <a:t>0.63</a:t>
            </a:r>
          </a:p>
          <a:p>
            <a:pPr algn="ctr">
              <a:lnSpc>
                <a:spcPts val="4635"/>
              </a:lnSpc>
            </a:pPr>
          </a:p>
          <a:p>
            <a:pPr algn="ctr">
              <a:lnSpc>
                <a:spcPts val="4635"/>
              </a:lnSpc>
              <a:spcBef>
                <a:spcPct val="0"/>
              </a:spcBef>
            </a:pPr>
            <a:r>
              <a:rPr lang="en-US" b="true" sz="4500">
                <a:solidFill>
                  <a:srgbClr val="000000"/>
                </a:solidFill>
                <a:latin typeface="DM Sans Bold"/>
                <a:ea typeface="DM Sans Bold"/>
                <a:cs typeface="DM Sans Bold"/>
                <a:sym typeface="DM Sans Bold"/>
              </a:rPr>
              <a:t>0.66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4136549" y="4901250"/>
            <a:ext cx="10014901" cy="176657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Real Implementation:</a:t>
            </a:r>
          </a:p>
          <a:p>
            <a:pPr algn="ctr">
              <a:lnSpc>
                <a:spcPts val="6789"/>
              </a:lnSpc>
            </a:pPr>
            <a:r>
              <a:rPr lang="en-US" sz="6999" b="true">
                <a:solidFill>
                  <a:srgbClr val="000000"/>
                </a:solidFill>
                <a:latin typeface="DM Sans Bold"/>
                <a:ea typeface="DM Sans Bold"/>
                <a:cs typeface="DM Sans Bold"/>
                <a:sym typeface="DM Sans Bold"/>
              </a:rPr>
              <a:t>Neural network</a:t>
            </a:r>
          </a:p>
        </p:txBody>
      </p:sp>
      <p:sp>
        <p:nvSpPr>
          <p:cNvPr name="TextBox 3" id="3"/>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AI</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280812" y="2371030"/>
            <a:ext cx="7863188" cy="6168536"/>
          </a:xfrm>
          <a:custGeom>
            <a:avLst/>
            <a:gdLst/>
            <a:ahLst/>
            <a:cxnLst/>
            <a:rect r="r" b="b" t="t" l="l"/>
            <a:pathLst>
              <a:path h="6168536" w="7863188">
                <a:moveTo>
                  <a:pt x="0" y="0"/>
                </a:moveTo>
                <a:lnTo>
                  <a:pt x="7863188" y="0"/>
                </a:lnTo>
                <a:lnTo>
                  <a:pt x="7863188" y="6168535"/>
                </a:lnTo>
                <a:lnTo>
                  <a:pt x="0" y="6168535"/>
                </a:lnTo>
                <a:lnTo>
                  <a:pt x="0" y="0"/>
                </a:lnTo>
                <a:close/>
              </a:path>
            </a:pathLst>
          </a:custGeom>
          <a:blipFill>
            <a:blip r:embed="rId28"/>
            <a:stretch>
              <a:fillRect l="0" t="0" r="0" b="0"/>
            </a:stretch>
          </a:blipFill>
        </p:spPr>
      </p:sp>
      <p:sp>
        <p:nvSpPr>
          <p:cNvPr name="Freeform 16" id="16"/>
          <p:cNvSpPr/>
          <p:nvPr/>
        </p:nvSpPr>
        <p:spPr>
          <a:xfrm flipH="false" flipV="false" rot="0">
            <a:off x="9959510" y="2316859"/>
            <a:ext cx="7299790" cy="6286944"/>
          </a:xfrm>
          <a:custGeom>
            <a:avLst/>
            <a:gdLst/>
            <a:ahLst/>
            <a:cxnLst/>
            <a:rect r="r" b="b" t="t" l="l"/>
            <a:pathLst>
              <a:path h="6286944" w="7299790">
                <a:moveTo>
                  <a:pt x="0" y="0"/>
                </a:moveTo>
                <a:lnTo>
                  <a:pt x="7299790" y="0"/>
                </a:lnTo>
                <a:lnTo>
                  <a:pt x="7299790" y="6286944"/>
                </a:lnTo>
                <a:lnTo>
                  <a:pt x="0" y="6286944"/>
                </a:lnTo>
                <a:lnTo>
                  <a:pt x="0" y="0"/>
                </a:lnTo>
                <a:close/>
              </a:path>
            </a:pathLst>
          </a:custGeom>
          <a:blipFill>
            <a:blip r:embed="rId29"/>
            <a:stretch>
              <a:fillRect l="0" t="0" r="0" b="0"/>
            </a:stretch>
          </a:blipFill>
        </p:spPr>
      </p:sp>
      <p:sp>
        <p:nvSpPr>
          <p:cNvPr name="TextBox 17" id="17"/>
          <p:cNvSpPr txBox="true"/>
          <p:nvPr/>
        </p:nvSpPr>
        <p:spPr>
          <a:xfrm rot="0">
            <a:off x="4221977" y="1155836"/>
            <a:ext cx="10014901"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Output/Result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DAGonEkwMRg</dc:identifier>
  <dcterms:modified xsi:type="dcterms:W3CDTF">2011-08-01T06:04:30Z</dcterms:modified>
  <cp:revision>1</cp:revision>
  <dc:title>EMPLOYEE ATTRITION PREDICTION</dc:title>
</cp:coreProperties>
</file>