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67" r:id="rId14"/>
    <p:sldId id="269" r:id="rId15"/>
    <p:sldId id="270" r:id="rId16"/>
  </p:sldIdLst>
  <p:sldSz cx="18288000" cy="10287000"/>
  <p:notesSz cx="6858000" cy="9144000"/>
  <p:embeddedFontLst>
    <p:embeddedFont>
      <p:font typeface="Libre Baskerville" panose="02000000000000000000" pitchFamily="2" charset="0"/>
      <p:regular r:id="rId17"/>
    </p:embeddedFont>
    <p:embeddedFont>
      <p:font typeface="Libre Baskerville Bold" panose="02000000000000000000" charset="0"/>
      <p:regular r:id="rId18"/>
    </p:embeddedFont>
    <p:embeddedFont>
      <p:font typeface="Lilita One" panose="020B0604020202020204" charset="0"/>
      <p:regular r:id="rId19"/>
    </p:embeddedFont>
    <p:embeddedFont>
      <p:font typeface="Yeseva One"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31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D9D9"/>
        </a:solidFill>
        <a:effectLst/>
      </p:bgPr>
    </p:bg>
    <p:spTree>
      <p:nvGrpSpPr>
        <p:cNvPr id="1" name=""/>
        <p:cNvGrpSpPr/>
        <p:nvPr/>
      </p:nvGrpSpPr>
      <p:grpSpPr>
        <a:xfrm>
          <a:off x="0" y="0"/>
          <a:ext cx="0" cy="0"/>
          <a:chOff x="0" y="0"/>
          <a:chExt cx="0" cy="0"/>
        </a:xfrm>
      </p:grpSpPr>
      <p:sp>
        <p:nvSpPr>
          <p:cNvPr id="2" name="TextBox 2"/>
          <p:cNvSpPr txBox="1"/>
          <p:nvPr/>
        </p:nvSpPr>
        <p:spPr>
          <a:xfrm>
            <a:off x="2040356" y="2017060"/>
            <a:ext cx="14207289" cy="1698658"/>
          </a:xfrm>
          <a:prstGeom prst="rect">
            <a:avLst/>
          </a:prstGeom>
        </p:spPr>
        <p:txBody>
          <a:bodyPr lIns="0" tIns="0" rIns="0" bIns="0" rtlCol="0" anchor="t">
            <a:spAutoFit/>
          </a:bodyPr>
          <a:lstStyle/>
          <a:p>
            <a:pPr algn="ctr">
              <a:lnSpc>
                <a:spcPts val="6501"/>
              </a:lnSpc>
            </a:pPr>
            <a:r>
              <a:rPr lang="en-US" sz="6501">
                <a:solidFill>
                  <a:srgbClr val="000000"/>
                </a:solidFill>
                <a:latin typeface="Lilita One"/>
                <a:ea typeface="Lilita One"/>
                <a:cs typeface="Lilita One"/>
                <a:sym typeface="Lilita One"/>
              </a:rPr>
              <a:t>IMPACT OF CLIMATE CHANGE ON BIRDS</a:t>
            </a:r>
          </a:p>
        </p:txBody>
      </p:sp>
      <p:sp>
        <p:nvSpPr>
          <p:cNvPr id="3" name="Freeform 3"/>
          <p:cNvSpPr/>
          <p:nvPr/>
        </p:nvSpPr>
        <p:spPr>
          <a:xfrm rot="-1266137">
            <a:off x="-1576684" y="6299264"/>
            <a:ext cx="5210769" cy="6721137"/>
          </a:xfrm>
          <a:custGeom>
            <a:avLst/>
            <a:gdLst/>
            <a:ahLst/>
            <a:cxnLst/>
            <a:rect l="l" t="t" r="r" b="b"/>
            <a:pathLst>
              <a:path w="5210769" h="6721137">
                <a:moveTo>
                  <a:pt x="0" y="0"/>
                </a:moveTo>
                <a:lnTo>
                  <a:pt x="5210768" y="0"/>
                </a:lnTo>
                <a:lnTo>
                  <a:pt x="5210768" y="6721137"/>
                </a:lnTo>
                <a:lnTo>
                  <a:pt x="0" y="6721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3283182" y="8116782"/>
            <a:ext cx="11721636" cy="1543050"/>
          </a:xfrm>
          <a:prstGeom prst="rect">
            <a:avLst/>
          </a:prstGeom>
        </p:spPr>
        <p:txBody>
          <a:bodyPr lIns="0" tIns="0" rIns="0" bIns="0" rtlCol="0" anchor="t">
            <a:spAutoFit/>
          </a:bodyPr>
          <a:lstStyle/>
          <a:p>
            <a:pPr algn="ctr">
              <a:lnSpc>
                <a:spcPts val="3000"/>
              </a:lnSpc>
            </a:pPr>
            <a:r>
              <a:rPr lang="en-US" sz="3000" b="1">
                <a:solidFill>
                  <a:srgbClr val="000000"/>
                </a:solidFill>
                <a:latin typeface="Libre Baskerville Bold"/>
                <a:ea typeface="Libre Baskerville Bold"/>
                <a:cs typeface="Libre Baskerville Bold"/>
                <a:sym typeface="Libre Baskerville Bold"/>
              </a:rPr>
              <a:t>Under the Guidance of - Prof. Meghana Bandivadekar</a:t>
            </a:r>
          </a:p>
          <a:p>
            <a:pPr algn="ctr">
              <a:lnSpc>
                <a:spcPts val="3000"/>
              </a:lnSpc>
            </a:pPr>
            <a:endParaRPr lang="en-US" sz="3000" b="1">
              <a:solidFill>
                <a:srgbClr val="000000"/>
              </a:solidFill>
              <a:latin typeface="Libre Baskerville Bold"/>
              <a:ea typeface="Libre Baskerville Bold"/>
              <a:cs typeface="Libre Baskerville Bold"/>
              <a:sym typeface="Libre Baskerville Bold"/>
            </a:endParaRPr>
          </a:p>
          <a:p>
            <a:pPr algn="ctr">
              <a:lnSpc>
                <a:spcPts val="3000"/>
              </a:lnSpc>
            </a:pPr>
            <a:r>
              <a:rPr lang="en-US" sz="3000">
                <a:solidFill>
                  <a:srgbClr val="000000"/>
                </a:solidFill>
                <a:latin typeface="Libre Baskerville"/>
                <a:ea typeface="Libre Baskerville"/>
                <a:cs typeface="Libre Baskerville"/>
                <a:sym typeface="Libre Baskerville"/>
              </a:rPr>
              <a:t>DY Patil College of Engineering and Technology, Kolhapur</a:t>
            </a:r>
          </a:p>
          <a:p>
            <a:pPr algn="ctr">
              <a:lnSpc>
                <a:spcPts val="3000"/>
              </a:lnSpc>
            </a:pPr>
            <a:r>
              <a:rPr lang="en-US" sz="3000">
                <a:solidFill>
                  <a:srgbClr val="000000"/>
                </a:solidFill>
                <a:latin typeface="Libre Baskerville"/>
                <a:ea typeface="Libre Baskerville"/>
                <a:cs typeface="Libre Baskerville"/>
                <a:sym typeface="Libre Baskerville"/>
              </a:rPr>
              <a:t>Academic Year- 2024-25</a:t>
            </a:r>
          </a:p>
        </p:txBody>
      </p:sp>
      <p:sp>
        <p:nvSpPr>
          <p:cNvPr id="6" name="Freeform 6"/>
          <p:cNvSpPr/>
          <p:nvPr/>
        </p:nvSpPr>
        <p:spPr>
          <a:xfrm rot="-3755510">
            <a:off x="16239973" y="6355391"/>
            <a:ext cx="4096053" cy="7060062"/>
          </a:xfrm>
          <a:custGeom>
            <a:avLst/>
            <a:gdLst/>
            <a:ahLst/>
            <a:cxnLst/>
            <a:rect l="l" t="t" r="r" b="b"/>
            <a:pathLst>
              <a:path w="4096053" h="7060062">
                <a:moveTo>
                  <a:pt x="0" y="0"/>
                </a:moveTo>
                <a:lnTo>
                  <a:pt x="4096054" y="0"/>
                </a:lnTo>
                <a:lnTo>
                  <a:pt x="4096054" y="7060062"/>
                </a:lnTo>
                <a:lnTo>
                  <a:pt x="0" y="706006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5615901" y="0"/>
            <a:ext cx="7056199" cy="2154326"/>
          </a:xfrm>
          <a:custGeom>
            <a:avLst/>
            <a:gdLst/>
            <a:ahLst/>
            <a:cxnLst/>
            <a:rect l="l" t="t" r="r" b="b"/>
            <a:pathLst>
              <a:path w="7056199" h="2154326">
                <a:moveTo>
                  <a:pt x="0" y="0"/>
                </a:moveTo>
                <a:lnTo>
                  <a:pt x="7056198" y="0"/>
                </a:lnTo>
                <a:lnTo>
                  <a:pt x="7056198" y="2154326"/>
                </a:lnTo>
                <a:lnTo>
                  <a:pt x="0" y="2154326"/>
                </a:lnTo>
                <a:lnTo>
                  <a:pt x="0" y="0"/>
                </a:lnTo>
                <a:close/>
              </a:path>
            </a:pathLst>
          </a:custGeom>
          <a:blipFill>
            <a:blip r:embed="rId6"/>
            <a:stretch>
              <a:fillRect/>
            </a:stretch>
          </a:blipFill>
        </p:spPr>
      </p:sp>
      <p:sp>
        <p:nvSpPr>
          <p:cNvPr id="8" name="Freeform 8"/>
          <p:cNvSpPr/>
          <p:nvPr/>
        </p:nvSpPr>
        <p:spPr>
          <a:xfrm>
            <a:off x="4990839" y="3820493"/>
            <a:ext cx="8306321" cy="4132395"/>
          </a:xfrm>
          <a:custGeom>
            <a:avLst/>
            <a:gdLst/>
            <a:ahLst/>
            <a:cxnLst/>
            <a:rect l="l" t="t" r="r" b="b"/>
            <a:pathLst>
              <a:path w="8306321" h="4132395">
                <a:moveTo>
                  <a:pt x="0" y="0"/>
                </a:moveTo>
                <a:lnTo>
                  <a:pt x="8306322" y="0"/>
                </a:lnTo>
                <a:lnTo>
                  <a:pt x="8306322" y="4132394"/>
                </a:lnTo>
                <a:lnTo>
                  <a:pt x="0" y="4132394"/>
                </a:lnTo>
                <a:lnTo>
                  <a:pt x="0" y="0"/>
                </a:lnTo>
                <a:close/>
              </a:path>
            </a:pathLst>
          </a:custGeom>
          <a:blipFill>
            <a:blip r:embed="rId7"/>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Snapshots</a:t>
            </a:r>
          </a:p>
        </p:txBody>
      </p:sp>
      <p:pic>
        <p:nvPicPr>
          <p:cNvPr id="9" name="Picture 8">
            <a:extLst>
              <a:ext uri="{FF2B5EF4-FFF2-40B4-BE49-F238E27FC236}">
                <a16:creationId xmlns:a16="http://schemas.microsoft.com/office/drawing/2014/main" id="{E3C906C6-9BDF-FEF7-9F3E-F021C19C5E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2943" y="2520111"/>
            <a:ext cx="14322113" cy="720956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Snapshots</a:t>
            </a:r>
          </a:p>
        </p:txBody>
      </p:sp>
      <p:pic>
        <p:nvPicPr>
          <p:cNvPr id="7" name="Picture 6">
            <a:extLst>
              <a:ext uri="{FF2B5EF4-FFF2-40B4-BE49-F238E27FC236}">
                <a16:creationId xmlns:a16="http://schemas.microsoft.com/office/drawing/2014/main" id="{2F28BE47-4E18-B202-A3A2-5BE6EE8142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90700" y="2530347"/>
            <a:ext cx="14706600" cy="741844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Snapshots</a:t>
            </a:r>
          </a:p>
        </p:txBody>
      </p:sp>
      <p:pic>
        <p:nvPicPr>
          <p:cNvPr id="7" name="Picture 6">
            <a:extLst>
              <a:ext uri="{FF2B5EF4-FFF2-40B4-BE49-F238E27FC236}">
                <a16:creationId xmlns:a16="http://schemas.microsoft.com/office/drawing/2014/main" id="{3432732B-0E0F-E540-A864-F1502B8BE0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9143" y="2705100"/>
            <a:ext cx="14169713" cy="712546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Snapshots</a:t>
            </a:r>
          </a:p>
        </p:txBody>
      </p:sp>
      <p:pic>
        <p:nvPicPr>
          <p:cNvPr id="7" name="Picture 6">
            <a:extLst>
              <a:ext uri="{FF2B5EF4-FFF2-40B4-BE49-F238E27FC236}">
                <a16:creationId xmlns:a16="http://schemas.microsoft.com/office/drawing/2014/main" id="{BE01E472-3459-B68D-31F4-726A3AEA4D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49643" y="2729583"/>
            <a:ext cx="13788713" cy="69554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Conclusion</a:t>
            </a:r>
          </a:p>
        </p:txBody>
      </p:sp>
      <p:sp>
        <p:nvSpPr>
          <p:cNvPr id="5" name="TextBox 5"/>
          <p:cNvSpPr txBox="1"/>
          <p:nvPr/>
        </p:nvSpPr>
        <p:spPr>
          <a:xfrm>
            <a:off x="962758" y="3939438"/>
            <a:ext cx="16362485" cy="2707767"/>
          </a:xfrm>
          <a:prstGeom prst="rect">
            <a:avLst/>
          </a:prstGeom>
        </p:spPr>
        <p:txBody>
          <a:bodyPr lIns="0" tIns="0" rIns="0" bIns="0" rtlCol="0" anchor="t">
            <a:spAutoFit/>
          </a:bodyPr>
          <a:lstStyle/>
          <a:p>
            <a:pPr algn="l">
              <a:lnSpc>
                <a:spcPts val="4283"/>
              </a:lnSpc>
            </a:pPr>
            <a:r>
              <a:rPr lang="en-US" sz="3399">
                <a:solidFill>
                  <a:srgbClr val="000000"/>
                </a:solidFill>
                <a:latin typeface="Libre Baskerville"/>
                <a:ea typeface="Libre Baskerville"/>
                <a:cs typeface="Libre Baskerville"/>
                <a:sym typeface="Libre Baskerville"/>
              </a:rPr>
              <a:t>We conclude that developing a system to analyze climate change's impact on bird populations is essential for effective ecological monitoring. Utilizing advanced visualization and modeling techniques can provide valuable insights to guide biodiversity conservation efforts.</a:t>
            </a:r>
          </a:p>
          <a:p>
            <a:pPr algn="l">
              <a:lnSpc>
                <a:spcPts val="4283"/>
              </a:lnSpc>
            </a:pPr>
            <a:endParaRPr lang="en-US" sz="33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3283182" y="3632200"/>
            <a:ext cx="11721636" cy="3251201"/>
          </a:xfrm>
          <a:prstGeom prst="rect">
            <a:avLst/>
          </a:prstGeom>
        </p:spPr>
        <p:txBody>
          <a:bodyPr lIns="0" tIns="0" rIns="0" bIns="0" rtlCol="0" anchor="t">
            <a:spAutoFit/>
          </a:bodyPr>
          <a:lstStyle/>
          <a:p>
            <a:pPr algn="ctr">
              <a:lnSpc>
                <a:spcPts val="12500"/>
              </a:lnSpc>
            </a:pPr>
            <a:r>
              <a:rPr lang="en-US" sz="12500">
                <a:solidFill>
                  <a:srgbClr val="000000"/>
                </a:solidFill>
                <a:latin typeface="Yeseva One"/>
                <a:ea typeface="Yeseva One"/>
                <a:cs typeface="Yeseva One"/>
                <a:sym typeface="Yeseva One"/>
              </a:rPr>
              <a:t>Thank</a:t>
            </a:r>
          </a:p>
          <a:p>
            <a:pPr algn="ctr">
              <a:lnSpc>
                <a:spcPts val="12500"/>
              </a:lnSpc>
            </a:pPr>
            <a:r>
              <a:rPr lang="en-US" sz="12500">
                <a:solidFill>
                  <a:srgbClr val="000000"/>
                </a:solidFill>
                <a:latin typeface="Yeseva One"/>
                <a:ea typeface="Yeseva One"/>
                <a:cs typeface="Yeseva One"/>
                <a:sym typeface="Yeseva One"/>
              </a:rPr>
              <a:t>You</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TextBox 2"/>
          <p:cNvSpPr txBox="1"/>
          <p:nvPr/>
        </p:nvSpPr>
        <p:spPr>
          <a:xfrm>
            <a:off x="4895648" y="1422400"/>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Contents</a:t>
            </a:r>
          </a:p>
        </p:txBody>
      </p:sp>
      <p:sp>
        <p:nvSpPr>
          <p:cNvPr id="3" name="Freeform 3"/>
          <p:cNvSpPr/>
          <p:nvPr/>
        </p:nvSpPr>
        <p:spPr>
          <a:xfrm>
            <a:off x="12610204" y="-571500"/>
            <a:ext cx="6626483" cy="5715000"/>
          </a:xfrm>
          <a:custGeom>
            <a:avLst/>
            <a:gdLst/>
            <a:ahLst/>
            <a:cxnLst/>
            <a:rect l="l" t="t" r="r" b="b"/>
            <a:pathLst>
              <a:path w="6626483" h="5715000">
                <a:moveTo>
                  <a:pt x="0" y="0"/>
                </a:moveTo>
                <a:lnTo>
                  <a:pt x="6626483" y="0"/>
                </a:lnTo>
                <a:lnTo>
                  <a:pt x="6626483" y="5715000"/>
                </a:lnTo>
                <a:lnTo>
                  <a:pt x="0" y="5715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1266137">
            <a:off x="-1277219" y="5897732"/>
            <a:ext cx="5210769" cy="6721137"/>
          </a:xfrm>
          <a:custGeom>
            <a:avLst/>
            <a:gdLst/>
            <a:ahLst/>
            <a:cxnLst/>
            <a:rect l="l" t="t" r="r" b="b"/>
            <a:pathLst>
              <a:path w="5210769" h="6721137">
                <a:moveTo>
                  <a:pt x="0" y="0"/>
                </a:moveTo>
                <a:lnTo>
                  <a:pt x="5210769" y="0"/>
                </a:lnTo>
                <a:lnTo>
                  <a:pt x="5210769" y="6721136"/>
                </a:lnTo>
                <a:lnTo>
                  <a:pt x="0" y="67211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TextBox 7"/>
          <p:cNvSpPr txBox="1"/>
          <p:nvPr/>
        </p:nvSpPr>
        <p:spPr>
          <a:xfrm>
            <a:off x="3988223" y="2654364"/>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Introduction</a:t>
            </a:r>
          </a:p>
        </p:txBody>
      </p:sp>
      <p:sp>
        <p:nvSpPr>
          <p:cNvPr id="8" name="TextBox 8"/>
          <p:cNvSpPr txBox="1"/>
          <p:nvPr/>
        </p:nvSpPr>
        <p:spPr>
          <a:xfrm>
            <a:off x="3988223" y="3423351"/>
            <a:ext cx="3944646"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Problem Statement</a:t>
            </a:r>
          </a:p>
        </p:txBody>
      </p:sp>
      <p:sp>
        <p:nvSpPr>
          <p:cNvPr id="9" name="TextBox 9"/>
          <p:cNvSpPr txBox="1"/>
          <p:nvPr/>
        </p:nvSpPr>
        <p:spPr>
          <a:xfrm>
            <a:off x="3988223" y="4166301"/>
            <a:ext cx="3379147"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Need Of Work</a:t>
            </a:r>
          </a:p>
        </p:txBody>
      </p:sp>
      <p:sp>
        <p:nvSpPr>
          <p:cNvPr id="10" name="TextBox 10"/>
          <p:cNvSpPr txBox="1"/>
          <p:nvPr/>
        </p:nvSpPr>
        <p:spPr>
          <a:xfrm>
            <a:off x="3988223" y="4909251"/>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Objectives</a:t>
            </a:r>
          </a:p>
        </p:txBody>
      </p:sp>
      <p:sp>
        <p:nvSpPr>
          <p:cNvPr id="11" name="TextBox 11"/>
          <p:cNvSpPr txBox="1"/>
          <p:nvPr/>
        </p:nvSpPr>
        <p:spPr>
          <a:xfrm>
            <a:off x="2857234" y="2619439"/>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1</a:t>
            </a:r>
          </a:p>
        </p:txBody>
      </p:sp>
      <p:sp>
        <p:nvSpPr>
          <p:cNvPr id="12" name="TextBox 12"/>
          <p:cNvSpPr txBox="1"/>
          <p:nvPr/>
        </p:nvSpPr>
        <p:spPr>
          <a:xfrm>
            <a:off x="2857234" y="3359850"/>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2</a:t>
            </a:r>
          </a:p>
        </p:txBody>
      </p:sp>
      <p:sp>
        <p:nvSpPr>
          <p:cNvPr id="13" name="TextBox 13"/>
          <p:cNvSpPr txBox="1"/>
          <p:nvPr/>
        </p:nvSpPr>
        <p:spPr>
          <a:xfrm>
            <a:off x="2857234" y="4102800"/>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3</a:t>
            </a:r>
          </a:p>
        </p:txBody>
      </p:sp>
      <p:sp>
        <p:nvSpPr>
          <p:cNvPr id="14" name="TextBox 14"/>
          <p:cNvSpPr txBox="1"/>
          <p:nvPr/>
        </p:nvSpPr>
        <p:spPr>
          <a:xfrm>
            <a:off x="2857234" y="4839400"/>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4</a:t>
            </a:r>
          </a:p>
        </p:txBody>
      </p:sp>
      <p:sp>
        <p:nvSpPr>
          <p:cNvPr id="15" name="TextBox 15"/>
          <p:cNvSpPr txBox="1"/>
          <p:nvPr/>
        </p:nvSpPr>
        <p:spPr>
          <a:xfrm>
            <a:off x="3988223" y="5610926"/>
            <a:ext cx="4111306"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System Architecture</a:t>
            </a:r>
          </a:p>
        </p:txBody>
      </p:sp>
      <p:sp>
        <p:nvSpPr>
          <p:cNvPr id="16" name="TextBox 16"/>
          <p:cNvSpPr txBox="1"/>
          <p:nvPr/>
        </p:nvSpPr>
        <p:spPr>
          <a:xfrm>
            <a:off x="2857234" y="5576001"/>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5</a:t>
            </a:r>
          </a:p>
        </p:txBody>
      </p:sp>
      <p:sp>
        <p:nvSpPr>
          <p:cNvPr id="17" name="TextBox 17"/>
          <p:cNvSpPr txBox="1"/>
          <p:nvPr/>
        </p:nvSpPr>
        <p:spPr>
          <a:xfrm>
            <a:off x="3988223" y="6347526"/>
            <a:ext cx="3777199"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Modules</a:t>
            </a:r>
          </a:p>
        </p:txBody>
      </p:sp>
      <p:sp>
        <p:nvSpPr>
          <p:cNvPr id="18" name="TextBox 18"/>
          <p:cNvSpPr txBox="1"/>
          <p:nvPr/>
        </p:nvSpPr>
        <p:spPr>
          <a:xfrm>
            <a:off x="2857234" y="6312601"/>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6</a:t>
            </a:r>
          </a:p>
        </p:txBody>
      </p:sp>
      <p:sp>
        <p:nvSpPr>
          <p:cNvPr id="19" name="TextBox 19"/>
          <p:cNvSpPr txBox="1"/>
          <p:nvPr/>
        </p:nvSpPr>
        <p:spPr>
          <a:xfrm>
            <a:off x="3988223" y="7112701"/>
            <a:ext cx="3379147" cy="400050"/>
          </a:xfrm>
          <a:prstGeom prst="rect">
            <a:avLst/>
          </a:prstGeom>
        </p:spPr>
        <p:txBody>
          <a:bodyPr lIns="0" tIns="0" rIns="0" bIns="0" rtlCol="0" anchor="t">
            <a:spAutoFit/>
          </a:bodyPr>
          <a:lstStyle/>
          <a:p>
            <a:pPr algn="l">
              <a:lnSpc>
                <a:spcPts val="3000"/>
              </a:lnSpc>
            </a:pPr>
            <a:r>
              <a:rPr lang="en-US" sz="3000" dirty="0">
                <a:solidFill>
                  <a:srgbClr val="000000"/>
                </a:solidFill>
                <a:latin typeface="Libre Baskerville"/>
                <a:ea typeface="Libre Baskerville"/>
                <a:cs typeface="Libre Baskerville"/>
                <a:sym typeface="Libre Baskerville"/>
              </a:rPr>
              <a:t>Snapshots</a:t>
            </a:r>
          </a:p>
        </p:txBody>
      </p:sp>
      <p:sp>
        <p:nvSpPr>
          <p:cNvPr id="20" name="TextBox 20"/>
          <p:cNvSpPr txBox="1"/>
          <p:nvPr/>
        </p:nvSpPr>
        <p:spPr>
          <a:xfrm>
            <a:off x="2857234" y="7049201"/>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7</a:t>
            </a:r>
          </a:p>
        </p:txBody>
      </p:sp>
      <p:sp>
        <p:nvSpPr>
          <p:cNvPr id="21" name="TextBox 21"/>
          <p:cNvSpPr txBox="1"/>
          <p:nvPr/>
        </p:nvSpPr>
        <p:spPr>
          <a:xfrm>
            <a:off x="3953298" y="7849301"/>
            <a:ext cx="4585847" cy="400050"/>
          </a:xfrm>
          <a:prstGeom prst="rect">
            <a:avLst/>
          </a:prstGeom>
        </p:spPr>
        <p:txBody>
          <a:bodyPr lIns="0" tIns="0" rIns="0" bIns="0" rtlCol="0" anchor="t">
            <a:spAutoFit/>
          </a:bodyPr>
          <a:lstStyle/>
          <a:p>
            <a:pPr algn="l">
              <a:lnSpc>
                <a:spcPts val="3000"/>
              </a:lnSpc>
            </a:pPr>
            <a:r>
              <a:rPr lang="en-US" sz="3000">
                <a:solidFill>
                  <a:srgbClr val="000000"/>
                </a:solidFill>
                <a:latin typeface="Libre Baskerville"/>
                <a:ea typeface="Libre Baskerville"/>
                <a:cs typeface="Libre Baskerville"/>
                <a:sym typeface="Libre Baskerville"/>
              </a:rPr>
              <a:t>System Requirements</a:t>
            </a:r>
          </a:p>
        </p:txBody>
      </p:sp>
      <p:sp>
        <p:nvSpPr>
          <p:cNvPr id="22" name="TextBox 22"/>
          <p:cNvSpPr txBox="1"/>
          <p:nvPr/>
        </p:nvSpPr>
        <p:spPr>
          <a:xfrm>
            <a:off x="2822309" y="7785801"/>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8</a:t>
            </a:r>
          </a:p>
        </p:txBody>
      </p:sp>
      <p:sp>
        <p:nvSpPr>
          <p:cNvPr id="23" name="TextBox 23"/>
          <p:cNvSpPr txBox="1"/>
          <p:nvPr/>
        </p:nvSpPr>
        <p:spPr>
          <a:xfrm>
            <a:off x="3988223" y="8514979"/>
            <a:ext cx="3379147" cy="400050"/>
          </a:xfrm>
          <a:prstGeom prst="rect">
            <a:avLst/>
          </a:prstGeom>
        </p:spPr>
        <p:txBody>
          <a:bodyPr lIns="0" tIns="0" rIns="0" bIns="0" rtlCol="0" anchor="t">
            <a:spAutoFit/>
          </a:bodyPr>
          <a:lstStyle/>
          <a:p>
            <a:pPr algn="l">
              <a:lnSpc>
                <a:spcPts val="3000"/>
              </a:lnSpc>
            </a:pPr>
            <a:r>
              <a:rPr lang="en-US" sz="3000" dirty="0">
                <a:solidFill>
                  <a:srgbClr val="000000"/>
                </a:solidFill>
                <a:latin typeface="Libre Baskerville"/>
                <a:ea typeface="Libre Baskerville"/>
                <a:cs typeface="Libre Baskerville"/>
                <a:sym typeface="Libre Baskerville"/>
              </a:rPr>
              <a:t>Conclusion</a:t>
            </a:r>
          </a:p>
        </p:txBody>
      </p:sp>
      <p:sp>
        <p:nvSpPr>
          <p:cNvPr id="24" name="TextBox 24"/>
          <p:cNvSpPr txBox="1"/>
          <p:nvPr/>
        </p:nvSpPr>
        <p:spPr>
          <a:xfrm>
            <a:off x="2857234" y="8451479"/>
            <a:ext cx="848458" cy="469900"/>
          </a:xfrm>
          <a:prstGeom prst="rect">
            <a:avLst/>
          </a:prstGeom>
        </p:spPr>
        <p:txBody>
          <a:bodyPr lIns="0" tIns="0" rIns="0" bIns="0" rtlCol="0" anchor="t">
            <a:spAutoFit/>
          </a:bodyPr>
          <a:lstStyle/>
          <a:p>
            <a:pPr algn="ctr">
              <a:lnSpc>
                <a:spcPts val="3500"/>
              </a:lnSpc>
            </a:pPr>
            <a:r>
              <a:rPr lang="en-US" sz="3500">
                <a:solidFill>
                  <a:srgbClr val="000000"/>
                </a:solidFill>
                <a:latin typeface="Yeseva One"/>
                <a:ea typeface="Yeseva One"/>
                <a:cs typeface="Yeseva One"/>
                <a:sym typeface="Yeseva One"/>
              </a:rPr>
              <a:t>9</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Introduction</a:t>
            </a:r>
          </a:p>
        </p:txBody>
      </p:sp>
      <p:sp>
        <p:nvSpPr>
          <p:cNvPr id="5" name="TextBox 5"/>
          <p:cNvSpPr txBox="1"/>
          <p:nvPr/>
        </p:nvSpPr>
        <p:spPr>
          <a:xfrm>
            <a:off x="962758" y="3677134"/>
            <a:ext cx="16362485" cy="5143500"/>
          </a:xfrm>
          <a:prstGeom prst="rect">
            <a:avLst/>
          </a:prstGeom>
        </p:spPr>
        <p:txBody>
          <a:bodyPr lIns="0" tIns="0" rIns="0" bIns="0" rtlCol="0" anchor="t">
            <a:spAutoFit/>
          </a:bodyPr>
          <a:lstStyle/>
          <a:p>
            <a:pPr algn="l">
              <a:lnSpc>
                <a:spcPts val="4079"/>
              </a:lnSpc>
            </a:pPr>
            <a:r>
              <a:rPr lang="en-US" sz="3399">
                <a:solidFill>
                  <a:srgbClr val="000000"/>
                </a:solidFill>
                <a:latin typeface="Libre Baskerville"/>
                <a:ea typeface="Libre Baskerville"/>
                <a:cs typeface="Libre Baskerville"/>
                <a:sym typeface="Libre Baskerville"/>
              </a:rPr>
              <a:t>The project predicts future habitat suitability for a vulnerable species by integrating climate data and species occurrence records.</a:t>
            </a:r>
          </a:p>
          <a:p>
            <a:pPr algn="l">
              <a:lnSpc>
                <a:spcPts val="4079"/>
              </a:lnSpc>
            </a:pPr>
            <a:endParaRPr lang="en-US" sz="3399">
              <a:solidFill>
                <a:srgbClr val="000000"/>
              </a:solidFill>
              <a:latin typeface="Libre Baskerville"/>
              <a:ea typeface="Libre Baskerville"/>
              <a:cs typeface="Libre Baskerville"/>
              <a:sym typeface="Libre Baskerville"/>
            </a:endParaRPr>
          </a:p>
          <a:p>
            <a:pPr algn="l">
              <a:lnSpc>
                <a:spcPts val="4079"/>
              </a:lnSpc>
            </a:pPr>
            <a:endParaRPr lang="en-US" sz="3399">
              <a:solidFill>
                <a:srgbClr val="000000"/>
              </a:solidFill>
              <a:latin typeface="Libre Baskerville"/>
              <a:ea typeface="Libre Baskerville"/>
              <a:cs typeface="Libre Baskerville"/>
              <a:sym typeface="Libre Baskerville"/>
            </a:endParaRPr>
          </a:p>
          <a:p>
            <a:pPr algn="l">
              <a:lnSpc>
                <a:spcPts val="4079"/>
              </a:lnSpc>
            </a:pPr>
            <a:r>
              <a:rPr lang="en-US" sz="3399">
                <a:solidFill>
                  <a:srgbClr val="000000"/>
                </a:solidFill>
                <a:latin typeface="Libre Baskerville"/>
                <a:ea typeface="Libre Baskerville"/>
                <a:cs typeface="Libre Baskerville"/>
                <a:sym typeface="Libre Baskerville"/>
              </a:rPr>
              <a:t>Using machine learning techniques, the model analyzes how changes in climate variables affect the distribution of the birds, providing actionable insights for conservation strategies to mitigate the impacts of climate change.</a:t>
            </a:r>
          </a:p>
          <a:p>
            <a:pPr algn="l">
              <a:lnSpc>
                <a:spcPts val="4079"/>
              </a:lnSpc>
            </a:pPr>
            <a:endParaRPr lang="en-US" sz="3399">
              <a:solidFill>
                <a:srgbClr val="000000"/>
              </a:solidFill>
              <a:latin typeface="Libre Baskerville"/>
              <a:ea typeface="Libre Baskerville"/>
              <a:cs typeface="Libre Baskerville"/>
              <a:sym typeface="Libre Baskerville"/>
            </a:endParaRPr>
          </a:p>
          <a:p>
            <a:pPr algn="l">
              <a:lnSpc>
                <a:spcPts val="4079"/>
              </a:lnSpc>
            </a:pPr>
            <a:endParaRPr lang="en-US" sz="33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321825" y="1422400"/>
            <a:ext cx="1164435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Problem Statement</a:t>
            </a:r>
          </a:p>
        </p:txBody>
      </p:sp>
      <p:sp>
        <p:nvSpPr>
          <p:cNvPr id="5" name="TextBox 5"/>
          <p:cNvSpPr txBox="1"/>
          <p:nvPr/>
        </p:nvSpPr>
        <p:spPr>
          <a:xfrm>
            <a:off x="962758" y="4398103"/>
            <a:ext cx="16362485" cy="2057400"/>
          </a:xfrm>
          <a:prstGeom prst="rect">
            <a:avLst/>
          </a:prstGeom>
        </p:spPr>
        <p:txBody>
          <a:bodyPr lIns="0" tIns="0" rIns="0" bIns="0" rtlCol="0" anchor="t">
            <a:spAutoFit/>
          </a:bodyPr>
          <a:lstStyle/>
          <a:p>
            <a:pPr algn="l">
              <a:lnSpc>
                <a:spcPts val="4079"/>
              </a:lnSpc>
            </a:pPr>
            <a:r>
              <a:rPr lang="en-US" sz="3399">
                <a:solidFill>
                  <a:srgbClr val="000000"/>
                </a:solidFill>
                <a:latin typeface="Libre Baskerville"/>
                <a:ea typeface="Libre Baskerville"/>
                <a:cs typeface="Libre Baskerville"/>
                <a:sym typeface="Libre Baskerville"/>
              </a:rPr>
              <a:t>To develop an advanced web application that shifts in birds population due to climate change, accurate modeling of their complex ecological interactions is crucial for effective conservation efforts.</a:t>
            </a:r>
          </a:p>
          <a:p>
            <a:pPr algn="l">
              <a:lnSpc>
                <a:spcPts val="4079"/>
              </a:lnSpc>
            </a:pPr>
            <a:endParaRPr lang="en-US" sz="33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3321825" y="1422400"/>
            <a:ext cx="11644351"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Need Of work</a:t>
            </a:r>
          </a:p>
        </p:txBody>
      </p:sp>
      <p:sp>
        <p:nvSpPr>
          <p:cNvPr id="5" name="TextBox 5"/>
          <p:cNvSpPr txBox="1"/>
          <p:nvPr/>
        </p:nvSpPr>
        <p:spPr>
          <a:xfrm>
            <a:off x="1579064" y="3546803"/>
            <a:ext cx="9750669" cy="4734560"/>
          </a:xfrm>
          <a:prstGeom prst="rect">
            <a:avLst/>
          </a:prstGeom>
        </p:spPr>
        <p:txBody>
          <a:bodyPr lIns="0" tIns="0" rIns="0" bIns="0" rtlCol="0" anchor="t">
            <a:spAutoFit/>
          </a:bodyPr>
          <a:lstStyle/>
          <a:p>
            <a:pPr algn="l">
              <a:lnSpc>
                <a:spcPts val="3399"/>
              </a:lnSpc>
            </a:pPr>
            <a:r>
              <a:rPr lang="en-US" sz="3399">
                <a:solidFill>
                  <a:srgbClr val="000000"/>
                </a:solidFill>
                <a:latin typeface="Libre Baskerville"/>
                <a:ea typeface="Libre Baskerville"/>
                <a:cs typeface="Libre Baskerville"/>
                <a:sym typeface="Libre Baskerville"/>
              </a:rPr>
              <a:t>• Effective Conservation Planning</a:t>
            </a:r>
          </a:p>
          <a:p>
            <a:pPr algn="l">
              <a:lnSpc>
                <a:spcPts val="3399"/>
              </a:lnSpc>
            </a:pPr>
            <a:endParaRPr lang="en-US" sz="3399">
              <a:solidFill>
                <a:srgbClr val="000000"/>
              </a:solidFill>
              <a:latin typeface="Libre Baskerville"/>
              <a:ea typeface="Libre Baskerville"/>
              <a:cs typeface="Libre Baskerville"/>
              <a:sym typeface="Libre Baskerville"/>
            </a:endParaRPr>
          </a:p>
          <a:p>
            <a:pPr algn="l">
              <a:lnSpc>
                <a:spcPts val="3399"/>
              </a:lnSpc>
            </a:pPr>
            <a:r>
              <a:rPr lang="en-US" sz="3399">
                <a:solidFill>
                  <a:srgbClr val="000000"/>
                </a:solidFill>
                <a:latin typeface="Libre Baskerville"/>
                <a:ea typeface="Libre Baskerville"/>
                <a:cs typeface="Libre Baskerville"/>
                <a:sym typeface="Libre Baskerville"/>
              </a:rPr>
              <a:t>• Understanding Climate Impacts</a:t>
            </a:r>
          </a:p>
          <a:p>
            <a:pPr algn="l">
              <a:lnSpc>
                <a:spcPts val="3399"/>
              </a:lnSpc>
            </a:pPr>
            <a:endParaRPr lang="en-US" sz="3399">
              <a:solidFill>
                <a:srgbClr val="000000"/>
              </a:solidFill>
              <a:latin typeface="Libre Baskerville"/>
              <a:ea typeface="Libre Baskerville"/>
              <a:cs typeface="Libre Baskerville"/>
              <a:sym typeface="Libre Baskerville"/>
            </a:endParaRPr>
          </a:p>
          <a:p>
            <a:pPr algn="l">
              <a:lnSpc>
                <a:spcPts val="3399"/>
              </a:lnSpc>
            </a:pPr>
            <a:r>
              <a:rPr lang="en-US" sz="3399">
                <a:solidFill>
                  <a:srgbClr val="000000"/>
                </a:solidFill>
                <a:latin typeface="Libre Baskerville"/>
                <a:ea typeface="Libre Baskerville"/>
                <a:cs typeface="Libre Baskerville"/>
                <a:sym typeface="Libre Baskerville"/>
              </a:rPr>
              <a:t>• Advancing Methodological Approaches</a:t>
            </a:r>
          </a:p>
          <a:p>
            <a:pPr algn="l">
              <a:lnSpc>
                <a:spcPts val="3399"/>
              </a:lnSpc>
            </a:pPr>
            <a:endParaRPr lang="en-US" sz="3399">
              <a:solidFill>
                <a:srgbClr val="000000"/>
              </a:solidFill>
              <a:latin typeface="Libre Baskerville"/>
              <a:ea typeface="Libre Baskerville"/>
              <a:cs typeface="Libre Baskerville"/>
              <a:sym typeface="Libre Baskerville"/>
            </a:endParaRPr>
          </a:p>
          <a:p>
            <a:pPr algn="l">
              <a:lnSpc>
                <a:spcPts val="3399"/>
              </a:lnSpc>
            </a:pPr>
            <a:r>
              <a:rPr lang="en-US" sz="3399">
                <a:solidFill>
                  <a:srgbClr val="000000"/>
                </a:solidFill>
                <a:latin typeface="Libre Baskerville"/>
                <a:ea typeface="Libre Baskerville"/>
                <a:cs typeface="Libre Baskerville"/>
                <a:sym typeface="Libre Baskerville"/>
              </a:rPr>
              <a:t>• Integrating Diverse Data Sources</a:t>
            </a:r>
          </a:p>
          <a:p>
            <a:pPr algn="l">
              <a:lnSpc>
                <a:spcPts val="3399"/>
              </a:lnSpc>
            </a:pPr>
            <a:endParaRPr lang="en-US" sz="3399">
              <a:solidFill>
                <a:srgbClr val="000000"/>
              </a:solidFill>
              <a:latin typeface="Libre Baskerville"/>
              <a:ea typeface="Libre Baskerville"/>
              <a:cs typeface="Libre Baskerville"/>
              <a:sym typeface="Libre Baskerville"/>
            </a:endParaRPr>
          </a:p>
          <a:p>
            <a:pPr algn="l">
              <a:lnSpc>
                <a:spcPts val="3399"/>
              </a:lnSpc>
            </a:pPr>
            <a:r>
              <a:rPr lang="en-US" sz="3399">
                <a:solidFill>
                  <a:srgbClr val="000000"/>
                </a:solidFill>
                <a:latin typeface="Libre Baskerville"/>
                <a:ea typeface="Libre Baskerville"/>
                <a:cs typeface="Libre Baskerville"/>
                <a:sym typeface="Libre Baskerville"/>
              </a:rPr>
              <a:t>• Visualizing and Communicating Results</a:t>
            </a:r>
          </a:p>
          <a:p>
            <a:pPr algn="l">
              <a:lnSpc>
                <a:spcPts val="3399"/>
              </a:lnSpc>
            </a:pPr>
            <a:endParaRPr lang="en-US" sz="3399">
              <a:solidFill>
                <a:srgbClr val="000000"/>
              </a:solidFill>
              <a:latin typeface="Libre Baskerville"/>
              <a:ea typeface="Libre Baskerville"/>
              <a:cs typeface="Libre Baskerville"/>
              <a:sym typeface="Libre Baskerville"/>
            </a:endParaRPr>
          </a:p>
          <a:p>
            <a:pPr algn="l">
              <a:lnSpc>
                <a:spcPts val="3399"/>
              </a:lnSpc>
            </a:pPr>
            <a:endParaRPr lang="en-US" sz="3399">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Objectives</a:t>
            </a:r>
          </a:p>
        </p:txBody>
      </p:sp>
      <p:sp>
        <p:nvSpPr>
          <p:cNvPr id="5" name="TextBox 5"/>
          <p:cNvSpPr txBox="1"/>
          <p:nvPr/>
        </p:nvSpPr>
        <p:spPr>
          <a:xfrm>
            <a:off x="1028700" y="3237865"/>
            <a:ext cx="16362485" cy="4801058"/>
          </a:xfrm>
          <a:prstGeom prst="rect">
            <a:avLst/>
          </a:prstGeom>
        </p:spPr>
        <p:txBody>
          <a:bodyPr lIns="0" tIns="0" rIns="0" bIns="0" rtlCol="0" anchor="t">
            <a:spAutoFit/>
          </a:bodyPr>
          <a:lstStyle/>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To combine historical climate data and species occurrence  records to create a unified dataset.</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To build a model to predict where the birds might live in the future.</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To create maps to show how the bird habitat might change over time.</a:t>
            </a:r>
          </a:p>
          <a:p>
            <a:pPr marL="734058" lvl="1" indent="-367029" algn="l">
              <a:lnSpc>
                <a:spcPts val="3399"/>
              </a:lnSpc>
              <a:buFont typeface="Arial"/>
              <a:buChar char="•"/>
            </a:pPr>
            <a:endParaRPr lang="en-US" sz="3399" dirty="0">
              <a:solidFill>
                <a:srgbClr val="000000"/>
              </a:solidFill>
              <a:latin typeface="Libre Baskerville"/>
              <a:ea typeface="Libre Baskerville"/>
              <a:cs typeface="Libre Baskerville"/>
              <a:sym typeface="Libre Baskerville"/>
            </a:endParaRPr>
          </a:p>
          <a:p>
            <a:pPr marL="734058" lvl="1" indent="-367029">
              <a:lnSpc>
                <a:spcPts val="3399"/>
              </a:lnSpc>
              <a:buFont typeface="Arial"/>
              <a:buChar char="•"/>
            </a:pPr>
            <a:r>
              <a:rPr lang="en-US" sz="3399" dirty="0">
                <a:solidFill>
                  <a:srgbClr val="000000"/>
                </a:solidFill>
                <a:latin typeface="Libre Baskerville"/>
                <a:ea typeface="Libre Baskerville"/>
                <a:cs typeface="Libre Baskerville"/>
                <a:sym typeface="Libre Baskerville"/>
              </a:rPr>
              <a:t>To use the information to help protect the birds and analyze the influence of specific climate variables such as temperature etc.</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algn="l">
              <a:lnSpc>
                <a:spcPts val="3399"/>
              </a:lnSpc>
            </a:pPr>
            <a:endParaRPr lang="en-US" sz="3399" dirty="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2133161" y="2079975"/>
            <a:ext cx="14021679" cy="7764505"/>
          </a:xfrm>
          <a:custGeom>
            <a:avLst/>
            <a:gdLst/>
            <a:ahLst/>
            <a:cxnLst/>
            <a:rect l="l" t="t" r="r" b="b"/>
            <a:pathLst>
              <a:path w="14021679" h="7764505">
                <a:moveTo>
                  <a:pt x="0" y="0"/>
                </a:moveTo>
                <a:lnTo>
                  <a:pt x="14021678" y="0"/>
                </a:lnTo>
                <a:lnTo>
                  <a:pt x="14021678" y="7764504"/>
                </a:lnTo>
                <a:lnTo>
                  <a:pt x="0" y="7764504"/>
                </a:lnTo>
                <a:lnTo>
                  <a:pt x="0" y="0"/>
                </a:lnTo>
                <a:close/>
              </a:path>
            </a:pathLst>
          </a:custGeom>
          <a:blipFill>
            <a:blip r:embed="rId4"/>
            <a:stretch>
              <a:fillRect l="-54" r="-54"/>
            </a:stretch>
          </a:blipFill>
        </p:spPr>
      </p:sp>
      <p:sp>
        <p:nvSpPr>
          <p:cNvPr id="5" name="TextBox 5"/>
          <p:cNvSpPr txBox="1"/>
          <p:nvPr/>
        </p:nvSpPr>
        <p:spPr>
          <a:xfrm>
            <a:off x="2896232" y="734259"/>
            <a:ext cx="12495537"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System Architecture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4895648" y="1304048"/>
            <a:ext cx="84967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Modules</a:t>
            </a:r>
          </a:p>
        </p:txBody>
      </p:sp>
      <p:sp>
        <p:nvSpPr>
          <p:cNvPr id="5" name="TextBox 5"/>
          <p:cNvSpPr txBox="1"/>
          <p:nvPr/>
        </p:nvSpPr>
        <p:spPr>
          <a:xfrm>
            <a:off x="1028700" y="3273034"/>
            <a:ext cx="16362485" cy="3493008"/>
          </a:xfrm>
          <a:prstGeom prst="rect">
            <a:avLst/>
          </a:prstGeom>
        </p:spPr>
        <p:txBody>
          <a:bodyPr lIns="0" tIns="0" rIns="0" bIns="0" rtlCol="0" anchor="t">
            <a:spAutoFit/>
          </a:bodyPr>
          <a:lstStyle/>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Data Collection and Preprocessing</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a:solidFill>
                  <a:srgbClr val="000000"/>
                </a:solidFill>
                <a:latin typeface="Libre Baskerville"/>
                <a:ea typeface="Libre Baskerville"/>
                <a:cs typeface="Libre Baskerville"/>
                <a:sym typeface="Libre Baskerville"/>
              </a:rPr>
              <a:t>Data Analysis</a:t>
            </a:r>
            <a:endParaRPr lang="en-US" sz="3399" dirty="0">
              <a:solidFill>
                <a:srgbClr val="000000"/>
              </a:solidFill>
              <a:latin typeface="Libre Baskerville"/>
              <a:ea typeface="Libre Baskerville"/>
              <a:cs typeface="Libre Baskerville"/>
              <a:sym typeface="Libre Baskerville"/>
            </a:endParaRP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Evaluation </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Prediction and Forecasting</a:t>
            </a:r>
          </a:p>
          <a:p>
            <a:pPr algn="l">
              <a:lnSpc>
                <a:spcPts val="3399"/>
              </a:lnSpc>
            </a:pPr>
            <a:endParaRPr lang="en-US" sz="3399" dirty="0">
              <a:solidFill>
                <a:srgbClr val="000000"/>
              </a:solidFill>
              <a:latin typeface="Libre Baskerville"/>
              <a:ea typeface="Libre Baskerville"/>
              <a:cs typeface="Libre Baskerville"/>
              <a:sym typeface="Libre Baskerville"/>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AD5D1"/>
        </a:solidFill>
        <a:effectLst/>
      </p:bgPr>
    </p:bg>
    <p:spTree>
      <p:nvGrpSpPr>
        <p:cNvPr id="1" name=""/>
        <p:cNvGrpSpPr/>
        <p:nvPr/>
      </p:nvGrpSpPr>
      <p:grpSpPr>
        <a:xfrm>
          <a:off x="0" y="0"/>
          <a:ext cx="0" cy="0"/>
          <a:chOff x="0" y="0"/>
          <a:chExt cx="0" cy="0"/>
        </a:xfrm>
      </p:grpSpPr>
      <p:sp>
        <p:nvSpPr>
          <p:cNvPr id="2" name="Freeform 2"/>
          <p:cNvSpPr/>
          <p:nvPr/>
        </p:nvSpPr>
        <p:spPr>
          <a:xfrm rot="-5569636">
            <a:off x="779619" y="-2269556"/>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3755510">
            <a:off x="14637629" y="5499669"/>
            <a:ext cx="4096053" cy="7060062"/>
          </a:xfrm>
          <a:custGeom>
            <a:avLst/>
            <a:gdLst/>
            <a:ahLst/>
            <a:cxnLst/>
            <a:rect l="l" t="t" r="r" b="b"/>
            <a:pathLst>
              <a:path w="4096053" h="7060062">
                <a:moveTo>
                  <a:pt x="0" y="0"/>
                </a:moveTo>
                <a:lnTo>
                  <a:pt x="4096053" y="0"/>
                </a:lnTo>
                <a:lnTo>
                  <a:pt x="4096053" y="7060062"/>
                </a:lnTo>
                <a:lnTo>
                  <a:pt x="0" y="706006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266748" y="1422400"/>
            <a:ext cx="13754505" cy="1214357"/>
          </a:xfrm>
          <a:prstGeom prst="rect">
            <a:avLst/>
          </a:prstGeom>
        </p:spPr>
        <p:txBody>
          <a:bodyPr lIns="0" tIns="0" rIns="0" bIns="0" rtlCol="0" anchor="t">
            <a:spAutoFit/>
          </a:bodyPr>
          <a:lstStyle/>
          <a:p>
            <a:pPr algn="ctr">
              <a:lnSpc>
                <a:spcPts val="9060"/>
              </a:lnSpc>
            </a:pPr>
            <a:r>
              <a:rPr lang="en-US" sz="9060">
                <a:solidFill>
                  <a:srgbClr val="000000"/>
                </a:solidFill>
                <a:latin typeface="Yeseva One"/>
                <a:ea typeface="Yeseva One"/>
                <a:cs typeface="Yeseva One"/>
                <a:sym typeface="Yeseva One"/>
              </a:rPr>
              <a:t>System Requirements</a:t>
            </a:r>
          </a:p>
        </p:txBody>
      </p:sp>
      <p:sp>
        <p:nvSpPr>
          <p:cNvPr id="5" name="TextBox 5"/>
          <p:cNvSpPr txBox="1"/>
          <p:nvPr/>
        </p:nvSpPr>
        <p:spPr>
          <a:xfrm>
            <a:off x="1028700" y="3273034"/>
            <a:ext cx="16362485" cy="4801058"/>
          </a:xfrm>
          <a:prstGeom prst="rect">
            <a:avLst/>
          </a:prstGeom>
        </p:spPr>
        <p:txBody>
          <a:bodyPr lIns="0" tIns="0" rIns="0" bIns="0" rtlCol="0" anchor="t">
            <a:spAutoFit/>
          </a:bodyPr>
          <a:lstStyle/>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Processor: Intel i5, i7, or equivalent (e.g., AMD Ryzen 5/7).</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RAM: Minimum 16GB or higher for efficient performance.</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Data Collection Devices: GPS devices for location-based data tracking.</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Storage Solutions:</a:t>
            </a:r>
          </a:p>
          <a:p>
            <a:pPr algn="l">
              <a:lnSpc>
                <a:spcPts val="3399"/>
              </a:lnSpc>
            </a:pPr>
            <a:endParaRPr lang="en-US" sz="3399" dirty="0">
              <a:solidFill>
                <a:srgbClr val="000000"/>
              </a:solidFill>
              <a:latin typeface="Libre Baskerville"/>
              <a:ea typeface="Libre Baskerville"/>
              <a:cs typeface="Libre Baskerville"/>
              <a:sym typeface="Libre Baskerville"/>
            </a:endParaRPr>
          </a:p>
          <a:p>
            <a:pPr marL="734058" lvl="1" indent="-367029" algn="l">
              <a:lnSpc>
                <a:spcPts val="3399"/>
              </a:lnSpc>
              <a:buFont typeface="Arial"/>
              <a:buChar char="•"/>
            </a:pPr>
            <a:r>
              <a:rPr lang="en-US" sz="3399" dirty="0">
                <a:solidFill>
                  <a:srgbClr val="000000"/>
                </a:solidFill>
                <a:latin typeface="Libre Baskerville"/>
                <a:ea typeface="Libre Baskerville"/>
                <a:cs typeface="Libre Baskerville"/>
                <a:sym typeface="Libre Baskerville"/>
              </a:rPr>
              <a:t>Physical: External Hard Drives or Network Attached Storage (NAS) for secure data backup.</a:t>
            </a:r>
          </a:p>
          <a:p>
            <a:pPr algn="l">
              <a:lnSpc>
                <a:spcPts val="3399"/>
              </a:lnSpc>
            </a:pPr>
            <a:endParaRPr lang="en-US" sz="3399" dirty="0">
              <a:solidFill>
                <a:srgbClr val="000000"/>
              </a:solidFill>
              <a:latin typeface="Libre Baskerville"/>
              <a:ea typeface="Libre Baskerville"/>
              <a:cs typeface="Libre Baskerville"/>
              <a:sym typeface="Libre Baskerville"/>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823</TotalTime>
  <Words>347</Words>
  <Application>Microsoft Office PowerPoint</Application>
  <PresentationFormat>Custom</PresentationFormat>
  <Paragraphs>76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Calibri</vt:lpstr>
      <vt:lpstr>Yeseva One</vt:lpstr>
      <vt:lpstr>Lilita One</vt:lpstr>
      <vt:lpstr>Libre Baskerville Bold</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IMPACT OF CLIMATE CHANGE ON BIRDS</dc:title>
  <dc:creator>PRATHMESH</dc:creator>
  <cp:lastModifiedBy>Prathmesh Patil</cp:lastModifiedBy>
  <cp:revision>12</cp:revision>
  <dcterms:created xsi:type="dcterms:W3CDTF">2006-08-16T00:00:00Z</dcterms:created>
  <dcterms:modified xsi:type="dcterms:W3CDTF">2025-05-19T07:24:04Z</dcterms:modified>
  <dc:identifier>DAGXeTQ5m58</dc:identifier>
</cp:coreProperties>
</file>