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24"/>
  </p:notesMasterIdLst>
  <p:sldIdLst>
    <p:sldId id="256" r:id="rId2"/>
    <p:sldId id="257" r:id="rId3"/>
    <p:sldId id="265" r:id="rId4"/>
    <p:sldId id="258" r:id="rId5"/>
    <p:sldId id="266" r:id="rId6"/>
    <p:sldId id="270" r:id="rId7"/>
    <p:sldId id="259" r:id="rId8"/>
    <p:sldId id="272" r:id="rId9"/>
    <p:sldId id="268" r:id="rId10"/>
    <p:sldId id="269" r:id="rId11"/>
    <p:sldId id="277" r:id="rId12"/>
    <p:sldId id="267" r:id="rId13"/>
    <p:sldId id="260" r:id="rId14"/>
    <p:sldId id="275" r:id="rId15"/>
    <p:sldId id="261" r:id="rId16"/>
    <p:sldId id="273" r:id="rId17"/>
    <p:sldId id="271" r:id="rId18"/>
    <p:sldId id="274" r:id="rId19"/>
    <p:sldId id="276" r:id="rId20"/>
    <p:sldId id="262" r:id="rId21"/>
    <p:sldId id="263" r:id="rId22"/>
    <p:sldId id="264" r:id="rId23"/>
  </p:sldIdLst>
  <p:sldSz cx="9144000" cy="5143500" type="screen16x9"/>
  <p:notesSz cx="6858000" cy="9144000"/>
  <p:embeddedFontLst>
    <p:embeddedFont>
      <p:font typeface="Georgia" panose="02040502050405020303" pitchFamily="18"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B1F25B-CA27-475C-A8CC-ED120958604E}" v="3" dt="2024-11-30T10:16:42.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Maurya" userId="5d81bb1ff8f23f93" providerId="LiveId" clId="{D7B1F25B-CA27-475C-A8CC-ED120958604E}"/>
    <pc:docChg chg="undo custSel addSld modSld">
      <pc:chgData name="Sachin Maurya" userId="5d81bb1ff8f23f93" providerId="LiveId" clId="{D7B1F25B-CA27-475C-A8CC-ED120958604E}" dt="2024-11-30T12:06:23.380" v="46" actId="680"/>
      <pc:docMkLst>
        <pc:docMk/>
      </pc:docMkLst>
      <pc:sldChg chg="modSp mod">
        <pc:chgData name="Sachin Maurya" userId="5d81bb1ff8f23f93" providerId="LiveId" clId="{D7B1F25B-CA27-475C-A8CC-ED120958604E}" dt="2024-11-30T10:20:17.295" v="43" actId="20577"/>
        <pc:sldMkLst>
          <pc:docMk/>
          <pc:sldMk cId="0" sldId="256"/>
        </pc:sldMkLst>
        <pc:spChg chg="mod">
          <ac:chgData name="Sachin Maurya" userId="5d81bb1ff8f23f93" providerId="LiveId" clId="{D7B1F25B-CA27-475C-A8CC-ED120958604E}" dt="2024-11-30T10:20:17.295" v="43" actId="20577"/>
          <ac:spMkLst>
            <pc:docMk/>
            <pc:sldMk cId="0" sldId="256"/>
            <ac:spMk id="168" creationId="{00000000-0000-0000-0000-000000000000}"/>
          </ac:spMkLst>
        </pc:spChg>
      </pc:sldChg>
      <pc:sldChg chg="modSp mod">
        <pc:chgData name="Sachin Maurya" userId="5d81bb1ff8f23f93" providerId="LiveId" clId="{D7B1F25B-CA27-475C-A8CC-ED120958604E}" dt="2024-11-30T09:14:13.105" v="22" actId="20577"/>
        <pc:sldMkLst>
          <pc:docMk/>
          <pc:sldMk cId="0" sldId="262"/>
        </pc:sldMkLst>
        <pc:spChg chg="mod">
          <ac:chgData name="Sachin Maurya" userId="5d81bb1ff8f23f93" providerId="LiveId" clId="{D7B1F25B-CA27-475C-A8CC-ED120958604E}" dt="2024-11-30T09:14:13.105" v="22" actId="20577"/>
          <ac:spMkLst>
            <pc:docMk/>
            <pc:sldMk cId="0" sldId="262"/>
            <ac:spMk id="210" creationId="{00000000-0000-0000-0000-000000000000}"/>
          </ac:spMkLst>
        </pc:spChg>
      </pc:sldChg>
      <pc:sldChg chg="modSp mod">
        <pc:chgData name="Sachin Maurya" userId="5d81bb1ff8f23f93" providerId="LiveId" clId="{D7B1F25B-CA27-475C-A8CC-ED120958604E}" dt="2024-11-30T09:12:26.717" v="11" actId="20577"/>
        <pc:sldMkLst>
          <pc:docMk/>
          <pc:sldMk cId="0" sldId="263"/>
        </pc:sldMkLst>
        <pc:spChg chg="mod">
          <ac:chgData name="Sachin Maurya" userId="5d81bb1ff8f23f93" providerId="LiveId" clId="{D7B1F25B-CA27-475C-A8CC-ED120958604E}" dt="2024-11-30T09:12:26.717" v="11" actId="20577"/>
          <ac:spMkLst>
            <pc:docMk/>
            <pc:sldMk cId="0" sldId="263"/>
            <ac:spMk id="217" creationId="{00000000-0000-0000-0000-000000000000}"/>
          </ac:spMkLst>
        </pc:spChg>
      </pc:sldChg>
      <pc:sldChg chg="modSp mod">
        <pc:chgData name="Sachin Maurya" userId="5d81bb1ff8f23f93" providerId="LiveId" clId="{D7B1F25B-CA27-475C-A8CC-ED120958604E}" dt="2024-11-30T10:30:18.220" v="45" actId="1076"/>
        <pc:sldMkLst>
          <pc:docMk/>
          <pc:sldMk cId="668774218" sldId="269"/>
        </pc:sldMkLst>
        <pc:spChg chg="mod">
          <ac:chgData name="Sachin Maurya" userId="5d81bb1ff8f23f93" providerId="LiveId" clId="{D7B1F25B-CA27-475C-A8CC-ED120958604E}" dt="2024-11-30T10:30:18.220" v="45" actId="1076"/>
          <ac:spMkLst>
            <pc:docMk/>
            <pc:sldMk cId="668774218" sldId="269"/>
            <ac:spMk id="9" creationId="{50EE6C47-024A-9B4A-01FB-75C822B78882}"/>
          </ac:spMkLst>
        </pc:spChg>
      </pc:sldChg>
      <pc:sldChg chg="addSp delSp modSp mod">
        <pc:chgData name="Sachin Maurya" userId="5d81bb1ff8f23f93" providerId="LiveId" clId="{D7B1F25B-CA27-475C-A8CC-ED120958604E}" dt="2024-11-30T10:16:57.217" v="35" actId="1076"/>
        <pc:sldMkLst>
          <pc:docMk/>
          <pc:sldMk cId="2087252284" sldId="276"/>
        </pc:sldMkLst>
        <pc:picChg chg="add del mod">
          <ac:chgData name="Sachin Maurya" userId="5d81bb1ff8f23f93" providerId="LiveId" clId="{D7B1F25B-CA27-475C-A8CC-ED120958604E}" dt="2024-11-30T10:16:40.888" v="28" actId="478"/>
          <ac:picMkLst>
            <pc:docMk/>
            <pc:sldMk cId="2087252284" sldId="276"/>
            <ac:picMk id="5" creationId="{725675A3-A3E1-6370-D915-F37E88B536BF}"/>
          </ac:picMkLst>
        </pc:picChg>
        <pc:picChg chg="del">
          <ac:chgData name="Sachin Maurya" userId="5d81bb1ff8f23f93" providerId="LiveId" clId="{D7B1F25B-CA27-475C-A8CC-ED120958604E}" dt="2024-11-30T10:15:42.243" v="23" actId="478"/>
          <ac:picMkLst>
            <pc:docMk/>
            <pc:sldMk cId="2087252284" sldId="276"/>
            <ac:picMk id="9" creationId="{339D9A47-3F48-79B4-7513-19F8FB8E9179}"/>
          </ac:picMkLst>
        </pc:picChg>
        <pc:picChg chg="add mod">
          <ac:chgData name="Sachin Maurya" userId="5d81bb1ff8f23f93" providerId="LiveId" clId="{D7B1F25B-CA27-475C-A8CC-ED120958604E}" dt="2024-11-30T10:16:57.217" v="35" actId="1076"/>
          <ac:picMkLst>
            <pc:docMk/>
            <pc:sldMk cId="2087252284" sldId="276"/>
            <ac:picMk id="10" creationId="{F425E845-A16A-8F85-63F5-37AA93808411}"/>
          </ac:picMkLst>
        </pc:picChg>
      </pc:sldChg>
      <pc:sldChg chg="new">
        <pc:chgData name="Sachin Maurya" userId="5d81bb1ff8f23f93" providerId="LiveId" clId="{D7B1F25B-CA27-475C-A8CC-ED120958604E}" dt="2024-11-30T12:06:23.380" v="46" actId="680"/>
        <pc:sldMkLst>
          <pc:docMk/>
          <pc:sldMk cId="2184683170"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f871285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f87128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fefa4c2cc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fefa4c2cc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fefa4c2cc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fefa4c2cc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35271474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35271474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2fc9c8c0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2fc9c8c0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fefa4c2cc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fefa4c2cc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fefa4c2cc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fefa4c2cc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fefa4c2cc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fefa4c2cc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0DCB9DE4-B1B3-E768-1A8A-15BFB98BF88E}"/>
            </a:ext>
          </a:extLst>
        </p:cNvPr>
        <p:cNvGrpSpPr/>
        <p:nvPr/>
      </p:nvGrpSpPr>
      <p:grpSpPr>
        <a:xfrm>
          <a:off x="0" y="0"/>
          <a:ext cx="0" cy="0"/>
          <a:chOff x="0" y="0"/>
          <a:chExt cx="0" cy="0"/>
        </a:xfrm>
      </p:grpSpPr>
      <p:sp>
        <p:nvSpPr>
          <p:cNvPr id="192" name="Google Shape;192;g2fefa4c2cc1_0_8:notes">
            <a:extLst>
              <a:ext uri="{FF2B5EF4-FFF2-40B4-BE49-F238E27FC236}">
                <a16:creationId xmlns:a16="http://schemas.microsoft.com/office/drawing/2014/main" id="{79D2EC54-91D9-5D82-5770-BA5AA08181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fefa4c2cc1_0_8:notes">
            <a:extLst>
              <a:ext uri="{FF2B5EF4-FFF2-40B4-BE49-F238E27FC236}">
                <a16:creationId xmlns:a16="http://schemas.microsoft.com/office/drawing/2014/main" id="{241FA5EE-861A-2CCC-3B93-D674D9D6AA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21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fefa4c2cc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fefa4c2cc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BDF7D482-A348-E01E-2C8D-E63F4C7572E0}"/>
            </a:ext>
          </a:extLst>
        </p:cNvPr>
        <p:cNvGrpSpPr/>
        <p:nvPr/>
      </p:nvGrpSpPr>
      <p:grpSpPr>
        <a:xfrm>
          <a:off x="0" y="0"/>
          <a:ext cx="0" cy="0"/>
          <a:chOff x="0" y="0"/>
          <a:chExt cx="0" cy="0"/>
        </a:xfrm>
      </p:grpSpPr>
      <p:sp>
        <p:nvSpPr>
          <p:cNvPr id="199" name="Google Shape;199;g2fefa4c2cc1_0_13:notes">
            <a:extLst>
              <a:ext uri="{FF2B5EF4-FFF2-40B4-BE49-F238E27FC236}">
                <a16:creationId xmlns:a16="http://schemas.microsoft.com/office/drawing/2014/main" id="{E85FC1E0-716E-24E2-5508-9C3CA240A6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fefa4c2cc1_0_13:notes">
            <a:extLst>
              <a:ext uri="{FF2B5EF4-FFF2-40B4-BE49-F238E27FC236}">
                <a16:creationId xmlns:a16="http://schemas.microsoft.com/office/drawing/2014/main" id="{A886394D-713C-124D-DAAA-2334D6E56A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207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30293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7286625" y="3562350"/>
            <a:ext cx="1857374" cy="1581152"/>
          </a:xfrm>
          <a:prstGeom prst="rect">
            <a:avLst/>
          </a:prstGeom>
          <a:noFill/>
          <a:ln>
            <a:noFill/>
          </a:ln>
        </p:spPr>
      </p:pic>
      <p:sp>
        <p:nvSpPr>
          <p:cNvPr id="13" name="Google Shape;13;p2"/>
          <p:cNvSpPr txBox="1">
            <a:spLocks noGrp="1"/>
          </p:cNvSpPr>
          <p:nvPr>
            <p:ph type="ctrTitle"/>
          </p:nvPr>
        </p:nvSpPr>
        <p:spPr>
          <a:xfrm>
            <a:off x="1143000" y="797753"/>
            <a:ext cx="7315200" cy="1406400"/>
          </a:xfrm>
          <a:prstGeom prst="rect">
            <a:avLst/>
          </a:prstGeom>
          <a:noFill/>
          <a:ln>
            <a:noFill/>
          </a:ln>
        </p:spPr>
        <p:txBody>
          <a:bodyPr spcFirstLastPara="1" wrap="square" lIns="68575" tIns="34275" rIns="68575" bIns="34275" anchor="b" anchorCtr="0">
            <a:noAutofit/>
          </a:bodyPr>
          <a:lstStyle>
            <a:lvl1pPr lvl="0" algn="r" rtl="0">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 name="Google Shape;14;p2"/>
          <p:cNvSpPr txBox="1">
            <a:spLocks noGrp="1"/>
          </p:cNvSpPr>
          <p:nvPr>
            <p:ph type="subTitle" idx="1"/>
          </p:nvPr>
        </p:nvSpPr>
        <p:spPr>
          <a:xfrm>
            <a:off x="4114800" y="2430433"/>
            <a:ext cx="4343400" cy="15321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800"/>
              </a:spcBef>
              <a:spcAft>
                <a:spcPts val="0"/>
              </a:spcAft>
              <a:buClr>
                <a:srgbClr val="E9F7F6"/>
              </a:buClr>
              <a:buSzPts val="1800"/>
              <a:buNone/>
              <a:defRPr sz="1800">
                <a:solidFill>
                  <a:srgbClr val="E9F7F6"/>
                </a:solidFill>
              </a:defRPr>
            </a:lvl1pPr>
            <a:lvl2pPr lvl="1" algn="ctr" rtl="0">
              <a:lnSpc>
                <a:spcPct val="90000"/>
              </a:lnSpc>
              <a:spcBef>
                <a:spcPts val="400"/>
              </a:spcBef>
              <a:spcAft>
                <a:spcPts val="0"/>
              </a:spcAft>
              <a:buClr>
                <a:schemeClr val="dk1"/>
              </a:buClr>
              <a:buSzPts val="2100"/>
              <a:buNone/>
              <a:defRPr sz="2100"/>
            </a:lvl2pPr>
            <a:lvl3pPr lvl="2" algn="ctr" rtl="0">
              <a:lnSpc>
                <a:spcPct val="90000"/>
              </a:lnSpc>
              <a:spcBef>
                <a:spcPts val="400"/>
              </a:spcBef>
              <a:spcAft>
                <a:spcPts val="0"/>
              </a:spcAft>
              <a:buClr>
                <a:schemeClr val="dk1"/>
              </a:buClr>
              <a:buSzPts val="1800"/>
              <a:buNone/>
              <a:defRPr sz="1800"/>
            </a:lvl3pPr>
            <a:lvl4pPr lvl="3" algn="ctr" rtl="0">
              <a:lnSpc>
                <a:spcPct val="90000"/>
              </a:lnSpc>
              <a:spcBef>
                <a:spcPts val="400"/>
              </a:spcBef>
              <a:spcAft>
                <a:spcPts val="0"/>
              </a:spcAft>
              <a:buClr>
                <a:schemeClr val="dk1"/>
              </a:buClr>
              <a:buSzPts val="1500"/>
              <a:buNone/>
              <a:defRPr sz="1500"/>
            </a:lvl4pPr>
            <a:lvl5pPr lvl="4" algn="ctr" rtl="0">
              <a:lnSpc>
                <a:spcPct val="90000"/>
              </a:lnSpc>
              <a:spcBef>
                <a:spcPts val="400"/>
              </a:spcBef>
              <a:spcAft>
                <a:spcPts val="0"/>
              </a:spcAft>
              <a:buClr>
                <a:schemeClr val="dk1"/>
              </a:buClr>
              <a:buSzPts val="1500"/>
              <a:buNone/>
              <a:defRPr sz="1500"/>
            </a:lvl5pPr>
            <a:lvl6pPr lvl="5" algn="ctr" rtl="0">
              <a:spcBef>
                <a:spcPts val="300"/>
              </a:spcBef>
              <a:spcAft>
                <a:spcPts val="0"/>
              </a:spcAft>
              <a:buClr>
                <a:schemeClr val="dk1"/>
              </a:buClr>
              <a:buSzPts val="1500"/>
              <a:buNone/>
              <a:defRPr sz="1500"/>
            </a:lvl6pPr>
            <a:lvl7pPr lvl="6" algn="ctr" rtl="0">
              <a:spcBef>
                <a:spcPts val="300"/>
              </a:spcBef>
              <a:spcAft>
                <a:spcPts val="0"/>
              </a:spcAft>
              <a:buClr>
                <a:schemeClr val="dk1"/>
              </a:buClr>
              <a:buSzPts val="1500"/>
              <a:buNone/>
              <a:defRPr sz="1500"/>
            </a:lvl7pPr>
            <a:lvl8pPr lvl="7" algn="ctr" rtl="0">
              <a:spcBef>
                <a:spcPts val="300"/>
              </a:spcBef>
              <a:spcAft>
                <a:spcPts val="0"/>
              </a:spcAft>
              <a:buClr>
                <a:schemeClr val="dk1"/>
              </a:buClr>
              <a:buSzPts val="1500"/>
              <a:buNone/>
              <a:defRPr sz="1500"/>
            </a:lvl8pPr>
            <a:lvl9pPr lvl="8" algn="ctr" rtl="0">
              <a:spcBef>
                <a:spcPts val="300"/>
              </a:spcBef>
              <a:spcAft>
                <a:spcPts val="0"/>
              </a:spcAft>
              <a:buClr>
                <a:schemeClr val="dk1"/>
              </a:buClr>
              <a:buSzPts val="1500"/>
              <a:buNone/>
              <a:defRPr sz="1500"/>
            </a:lvl9pPr>
          </a:lstStyle>
          <a:p>
            <a:endParaRPr/>
          </a:p>
        </p:txBody>
      </p:sp>
      <p:sp>
        <p:nvSpPr>
          <p:cNvPr id="15" name="Google Shape;15;p2"/>
          <p:cNvSpPr txBox="1">
            <a:spLocks noGrp="1"/>
          </p:cNvSpPr>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91" name="Google Shape;91;p11"/>
          <p:cNvSpPr txBox="1">
            <a:spLocks noGrp="1"/>
          </p:cNvSpPr>
          <p:nvPr>
            <p:ph type="body" idx="1"/>
          </p:nvPr>
        </p:nvSpPr>
        <p:spPr>
          <a:xfrm rot="5400000">
            <a:off x="2777496" y="-1107763"/>
            <a:ext cx="3599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92" name="Google Shape;9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96" name="Google Shape;96;p1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0" name="Google Shape;100;p12"/>
          <p:cNvSpPr txBox="1">
            <a:spLocks noGrp="1"/>
          </p:cNvSpPr>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1" name="Google Shape;101;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07" name="Google Shape;107;p13"/>
          <p:cNvSpPr txBox="1">
            <a:spLocks noGrp="1"/>
          </p:cNvSpPr>
          <p:nvPr>
            <p:ph type="body" idx="1"/>
          </p:nvPr>
        </p:nvSpPr>
        <p:spPr>
          <a:xfrm>
            <a:off x="685799" y="1035886"/>
            <a:ext cx="38343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8" name="Google Shape;108;p13"/>
          <p:cNvSpPr txBox="1">
            <a:spLocks noGrp="1"/>
          </p:cNvSpPr>
          <p:nvPr>
            <p:ph type="body" idx="2"/>
          </p:nvPr>
        </p:nvSpPr>
        <p:spPr>
          <a:xfrm>
            <a:off x="4683577" y="1035886"/>
            <a:ext cx="38289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9" name="Google Shape;10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1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13" name="Google Shape;113;p1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17" name="Google Shape;117;p14"/>
          <p:cNvSpPr txBox="1">
            <a:spLocks noGrp="1"/>
          </p:cNvSpPr>
          <p:nvPr>
            <p:ph type="body" idx="1"/>
          </p:nvPr>
        </p:nvSpPr>
        <p:spPr>
          <a:xfrm>
            <a:off x="685799" y="946718"/>
            <a:ext cx="38151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118" name="Google Shape;118;p14"/>
          <p:cNvSpPr txBox="1">
            <a:spLocks noGrp="1"/>
          </p:cNvSpPr>
          <p:nvPr>
            <p:ph type="body" idx="2"/>
          </p:nvPr>
        </p:nvSpPr>
        <p:spPr>
          <a:xfrm>
            <a:off x="685799" y="1616168"/>
            <a:ext cx="3815100" cy="3024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19" name="Google Shape;119;p14"/>
          <p:cNvSpPr txBox="1">
            <a:spLocks noGrp="1"/>
          </p:cNvSpPr>
          <p:nvPr>
            <p:ph type="body" idx="3"/>
          </p:nvPr>
        </p:nvSpPr>
        <p:spPr>
          <a:xfrm>
            <a:off x="4672693" y="946716"/>
            <a:ext cx="38289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120" name="Google Shape;120;p14"/>
          <p:cNvSpPr txBox="1">
            <a:spLocks noGrp="1"/>
          </p:cNvSpPr>
          <p:nvPr>
            <p:ph type="body" idx="4"/>
          </p:nvPr>
        </p:nvSpPr>
        <p:spPr>
          <a:xfrm>
            <a:off x="4672693" y="1616168"/>
            <a:ext cx="3828900" cy="3024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21" name="Google Shape;12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2" name="Google Shape;12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1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1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25" name="Google Shape;125;p1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29" name="Google Shape;12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1" name="Google Shape;131;p1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1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33" name="Google Shape;133;p1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37" name="Google Shape;137;p16"/>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spcBef>
                <a:spcPts val="300"/>
              </a:spcBef>
              <a:spcAft>
                <a:spcPts val="0"/>
              </a:spcAft>
              <a:buClr>
                <a:schemeClr val="dk1"/>
              </a:buClr>
              <a:buSzPts val="1500"/>
              <a:buChar char="⚫"/>
              <a:defRPr sz="1500"/>
            </a:lvl6pPr>
            <a:lvl7pPr marL="3200400" lvl="6" indent="-323850" algn="l" rtl="0">
              <a:spcBef>
                <a:spcPts val="300"/>
              </a:spcBef>
              <a:spcAft>
                <a:spcPts val="0"/>
              </a:spcAft>
              <a:buClr>
                <a:schemeClr val="dk1"/>
              </a:buClr>
              <a:buSzPts val="1500"/>
              <a:buChar char="⚫"/>
              <a:defRPr sz="1500"/>
            </a:lvl7pPr>
            <a:lvl8pPr marL="3657600" lvl="7" indent="-323850" algn="l" rtl="0">
              <a:spcBef>
                <a:spcPts val="300"/>
              </a:spcBef>
              <a:spcAft>
                <a:spcPts val="0"/>
              </a:spcAft>
              <a:buClr>
                <a:schemeClr val="dk1"/>
              </a:buClr>
              <a:buSzPts val="1500"/>
              <a:buChar char="⚫"/>
              <a:defRPr sz="1500"/>
            </a:lvl8pPr>
            <a:lvl9pPr marL="4114800" lvl="8" indent="-323850" algn="l" rtl="0">
              <a:spcBef>
                <a:spcPts val="300"/>
              </a:spcBef>
              <a:spcAft>
                <a:spcPts val="0"/>
              </a:spcAft>
              <a:buClr>
                <a:schemeClr val="dk1"/>
              </a:buClr>
              <a:buSzPts val="1500"/>
              <a:buChar char="⚫"/>
              <a:defRPr sz="1500"/>
            </a:lvl9pPr>
          </a:lstStyle>
          <a:p>
            <a:endParaRPr/>
          </a:p>
        </p:txBody>
      </p:sp>
      <p:sp>
        <p:nvSpPr>
          <p:cNvPr id="138" name="Google Shape;138;p16"/>
          <p:cNvSpPr txBox="1">
            <a:spLocks noGrp="1"/>
          </p:cNvSpPr>
          <p:nvPr>
            <p:ph type="body" idx="2"/>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139" name="Google Shape;13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1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16"/>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43" name="Google Shape;143;p16"/>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47" name="Google Shape;147;p17"/>
          <p:cNvSpPr>
            <a:spLocks noGrp="1"/>
          </p:cNvSpPr>
          <p:nvPr>
            <p:ph type="pic" idx="2"/>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Noto Sans Symbols"/>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9pPr>
          </a:lstStyle>
          <a:p>
            <a:endParaRPr/>
          </a:p>
        </p:txBody>
      </p:sp>
      <p:sp>
        <p:nvSpPr>
          <p:cNvPr id="148" name="Google Shape;14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9" name="Google Shape;14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0" name="Google Shape;150;p1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1" name="Google Shape;151;p17"/>
          <p:cNvSpPr txBox="1">
            <a:spLocks noGrp="1"/>
          </p:cNvSpPr>
          <p:nvPr>
            <p:ph type="body" idx="1"/>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152" name="Google Shape;152;p17"/>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53" name="Google Shape;153;p17"/>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57" name="Google Shape;157;p18"/>
          <p:cNvSpPr txBox="1">
            <a:spLocks noGrp="1"/>
          </p:cNvSpPr>
          <p:nvPr>
            <p:ph type="body" idx="1"/>
          </p:nvPr>
        </p:nvSpPr>
        <p:spPr>
          <a:xfrm rot="5400000">
            <a:off x="2786946" y="-1122314"/>
            <a:ext cx="3575400" cy="7891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58" name="Google Shape;158;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0" name="Google Shape;160;p1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1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62" name="Google Shape;162;p18"/>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21" name="Google Shape;21;p3"/>
          <p:cNvSpPr txBox="1">
            <a:spLocks noGrp="1"/>
          </p:cNvSpPr>
          <p:nvPr>
            <p:ph type="body" idx="1"/>
          </p:nvPr>
        </p:nvSpPr>
        <p:spPr>
          <a:xfrm>
            <a:off x="633845" y="1035886"/>
            <a:ext cx="38670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22" name="Google Shape;22;p3"/>
          <p:cNvSpPr txBox="1">
            <a:spLocks noGrp="1"/>
          </p:cNvSpPr>
          <p:nvPr>
            <p:ph type="body" idx="2"/>
          </p:nvPr>
        </p:nvSpPr>
        <p:spPr>
          <a:xfrm>
            <a:off x="633845" y="1655160"/>
            <a:ext cx="3867000" cy="2985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3" name="Google Shape;23;p3"/>
          <p:cNvSpPr txBox="1">
            <a:spLocks noGrp="1"/>
          </p:cNvSpPr>
          <p:nvPr>
            <p:ph type="body" idx="3"/>
          </p:nvPr>
        </p:nvSpPr>
        <p:spPr>
          <a:xfrm>
            <a:off x="4629150" y="1035887"/>
            <a:ext cx="38862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24" name="Google Shape;24;p3"/>
          <p:cNvSpPr txBox="1">
            <a:spLocks noGrp="1"/>
          </p:cNvSpPr>
          <p:nvPr>
            <p:ph type="body" idx="4"/>
          </p:nvPr>
        </p:nvSpPr>
        <p:spPr>
          <a:xfrm>
            <a:off x="4629150" y="1655160"/>
            <a:ext cx="3886200" cy="2985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5" name="Google Shape;25;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 name="Google Shape;26;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7" name="Google Shape;27;p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29" name="Google Shape;29;p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30" name="Google Shape;30;p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33" name="Google Shape;33;p4"/>
          <p:cNvSpPr txBox="1">
            <a:spLocks noGrp="1"/>
          </p:cNvSpPr>
          <p:nvPr>
            <p:ph type="title"/>
          </p:nvPr>
        </p:nvSpPr>
        <p:spPr>
          <a:xfrm>
            <a:off x="623888" y="1284317"/>
            <a:ext cx="7886700" cy="21384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4500"/>
              <a:buFont typeface="Quattrocento Sans"/>
              <a:buNone/>
              <a:defRPr sz="45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4" name="Google Shape;34;p4"/>
          <p:cNvSpPr txBox="1">
            <a:spLocks noGrp="1"/>
          </p:cNvSpPr>
          <p:nvPr>
            <p:ph type="body" idx="1"/>
          </p:nvPr>
        </p:nvSpPr>
        <p:spPr>
          <a:xfrm>
            <a:off x="623888" y="3414475"/>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3F3F3F"/>
              </a:buClr>
              <a:buSzPts val="1800"/>
              <a:buNone/>
              <a:defRPr sz="1800">
                <a:solidFill>
                  <a:srgbClr val="3F3F3F"/>
                </a:solidFill>
              </a:defRPr>
            </a:lvl1pPr>
            <a:lvl2pPr marL="914400" lvl="1" indent="-228600" algn="l" rtl="0">
              <a:lnSpc>
                <a:spcPct val="90000"/>
              </a:lnSpc>
              <a:spcBef>
                <a:spcPts val="400"/>
              </a:spcBef>
              <a:spcAft>
                <a:spcPts val="0"/>
              </a:spcAft>
              <a:buClr>
                <a:srgbClr val="888888"/>
              </a:buClr>
              <a:buSzPts val="1400"/>
              <a:buNone/>
              <a:defRPr sz="1400">
                <a:solidFill>
                  <a:srgbClr val="888888"/>
                </a:solidFill>
              </a:defRPr>
            </a:lvl2pPr>
            <a:lvl3pPr marL="1371600" lvl="2" indent="-228600" algn="l" rtl="0">
              <a:lnSpc>
                <a:spcPct val="90000"/>
              </a:lnSpc>
              <a:spcBef>
                <a:spcPts val="400"/>
              </a:spcBef>
              <a:spcAft>
                <a:spcPts val="0"/>
              </a:spcAft>
              <a:buClr>
                <a:srgbClr val="888888"/>
              </a:buClr>
              <a:buSzPts val="1200"/>
              <a:buNone/>
              <a:defRPr sz="1200">
                <a:solidFill>
                  <a:srgbClr val="888888"/>
                </a:solidFill>
              </a:defRPr>
            </a:lvl3pPr>
            <a:lvl4pPr marL="1828800" lvl="3" indent="-228600" algn="l" rtl="0">
              <a:lnSpc>
                <a:spcPct val="90000"/>
              </a:lnSpc>
              <a:spcBef>
                <a:spcPts val="400"/>
              </a:spcBef>
              <a:spcAft>
                <a:spcPts val="0"/>
              </a:spcAft>
              <a:buClr>
                <a:srgbClr val="888888"/>
              </a:buClr>
              <a:buSzPts val="1100"/>
              <a:buNone/>
              <a:defRPr sz="1100">
                <a:solidFill>
                  <a:srgbClr val="888888"/>
                </a:solidFill>
              </a:defRPr>
            </a:lvl4pPr>
            <a:lvl5pPr marL="2286000" lvl="4" indent="-228600" algn="l" rtl="0">
              <a:lnSpc>
                <a:spcPct val="90000"/>
              </a:lnSpc>
              <a:spcBef>
                <a:spcPts val="400"/>
              </a:spcBef>
              <a:spcAft>
                <a:spcPts val="0"/>
              </a:spcAft>
              <a:buClr>
                <a:srgbClr val="888888"/>
              </a:buClr>
              <a:buSzPts val="1100"/>
              <a:buNone/>
              <a:defRPr sz="1100">
                <a:solidFill>
                  <a:srgbClr val="888888"/>
                </a:solidFill>
              </a:defRPr>
            </a:lvl5pPr>
            <a:lvl6pPr marL="2743200" lvl="5" indent="-228600" algn="l" rtl="0">
              <a:spcBef>
                <a:spcPts val="200"/>
              </a:spcBef>
              <a:spcAft>
                <a:spcPts val="0"/>
              </a:spcAft>
              <a:buClr>
                <a:srgbClr val="888888"/>
              </a:buClr>
              <a:buSzPts val="1100"/>
              <a:buNone/>
              <a:defRPr sz="1100">
                <a:solidFill>
                  <a:srgbClr val="888888"/>
                </a:solidFill>
              </a:defRPr>
            </a:lvl6pPr>
            <a:lvl7pPr marL="3200400" lvl="6" indent="-228600" algn="l" rtl="0">
              <a:spcBef>
                <a:spcPts val="200"/>
              </a:spcBef>
              <a:spcAft>
                <a:spcPts val="0"/>
              </a:spcAft>
              <a:buClr>
                <a:srgbClr val="888888"/>
              </a:buClr>
              <a:buSzPts val="1100"/>
              <a:buNone/>
              <a:defRPr sz="1100">
                <a:solidFill>
                  <a:srgbClr val="888888"/>
                </a:solidFill>
              </a:defRPr>
            </a:lvl7pPr>
            <a:lvl8pPr marL="3657600" lvl="7" indent="-228600" algn="l" rtl="0">
              <a:spcBef>
                <a:spcPts val="200"/>
              </a:spcBef>
              <a:spcAft>
                <a:spcPts val="0"/>
              </a:spcAft>
              <a:buClr>
                <a:srgbClr val="888888"/>
              </a:buClr>
              <a:buSzPts val="1100"/>
              <a:buNone/>
              <a:defRPr sz="1100">
                <a:solidFill>
                  <a:srgbClr val="888888"/>
                </a:solidFill>
              </a:defRPr>
            </a:lvl8pPr>
            <a:lvl9pPr marL="4114800" lvl="8" indent="-228600" algn="l" rtl="0">
              <a:spcBef>
                <a:spcPts val="200"/>
              </a:spcBef>
              <a:spcAft>
                <a:spcPts val="0"/>
              </a:spcAft>
              <a:buClr>
                <a:srgbClr val="888888"/>
              </a:buClr>
              <a:buSzPts val="1100"/>
              <a:buNone/>
              <a:defRPr sz="1100">
                <a:solidFill>
                  <a:srgbClr val="888888"/>
                </a:solidFill>
              </a:defRPr>
            </a:lvl9pPr>
          </a:lstStyle>
          <a:p>
            <a:endParaRPr/>
          </a:p>
        </p:txBody>
      </p:sp>
      <p:sp>
        <p:nvSpPr>
          <p:cNvPr id="35" name="Google Shape;3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 name="Google Shape;36;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 name="Google Shape;37;p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0" name="Google Shape;40;p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1" name="Google Shape;41;p5"/>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42" name="Google Shape;42;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3" name="Google Shape;43;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4" name="Google Shape;44;p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45" name="Google Shape;45;p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46" name="Google Shape;46;p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9" name="Google Shape;49;p6"/>
          <p:cNvSpPr txBox="1">
            <a:spLocks noGrp="1"/>
          </p:cNvSpPr>
          <p:nvPr>
            <p:ph type="body" idx="1"/>
          </p:nvPr>
        </p:nvSpPr>
        <p:spPr>
          <a:xfrm>
            <a:off x="633845"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50" name="Google Shape;50;p6"/>
          <p:cNvSpPr txBox="1">
            <a:spLocks noGrp="1"/>
          </p:cNvSpPr>
          <p:nvPr>
            <p:ph type="body" idx="2"/>
          </p:nvPr>
        </p:nvSpPr>
        <p:spPr>
          <a:xfrm>
            <a:off x="4629150"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51" name="Google Shape;5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2" name="Google Shape;5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3" name="Google Shape;53;p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55" name="Google Shape;55;p6"/>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59" name="Google Shape;59;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63" name="Google Shape;63;p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4" name="Google Shape;64;p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71" name="Google Shape;71;p9"/>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9"/>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spcBef>
                <a:spcPts val="300"/>
              </a:spcBef>
              <a:spcAft>
                <a:spcPts val="0"/>
              </a:spcAft>
              <a:buClr>
                <a:schemeClr val="dk1"/>
              </a:buClr>
              <a:buSzPts val="1500"/>
              <a:buChar char="⚫"/>
              <a:defRPr sz="1500"/>
            </a:lvl6pPr>
            <a:lvl7pPr marL="3200400" lvl="6" indent="-323850" algn="l" rtl="0">
              <a:spcBef>
                <a:spcPts val="300"/>
              </a:spcBef>
              <a:spcAft>
                <a:spcPts val="0"/>
              </a:spcAft>
              <a:buClr>
                <a:schemeClr val="dk1"/>
              </a:buClr>
              <a:buSzPts val="1500"/>
              <a:buChar char="⚫"/>
              <a:defRPr sz="1500"/>
            </a:lvl7pPr>
            <a:lvl8pPr marL="3657600" lvl="7" indent="-323850" algn="l" rtl="0">
              <a:spcBef>
                <a:spcPts val="300"/>
              </a:spcBef>
              <a:spcAft>
                <a:spcPts val="0"/>
              </a:spcAft>
              <a:buClr>
                <a:schemeClr val="dk1"/>
              </a:buClr>
              <a:buSzPts val="1500"/>
              <a:buChar char="⚫"/>
              <a:defRPr sz="1500"/>
            </a:lvl8pPr>
            <a:lvl9pPr marL="4114800" lvl="8" indent="-323850" algn="l" rtl="0">
              <a:spcBef>
                <a:spcPts val="300"/>
              </a:spcBef>
              <a:spcAft>
                <a:spcPts val="0"/>
              </a:spcAft>
              <a:buClr>
                <a:schemeClr val="dk1"/>
              </a:buClr>
              <a:buSzPts val="1500"/>
              <a:buChar char="⚫"/>
              <a:defRPr sz="1500"/>
            </a:lvl9pPr>
          </a:lstStyle>
          <a:p>
            <a:endParaRPr/>
          </a:p>
        </p:txBody>
      </p:sp>
      <p:sp>
        <p:nvSpPr>
          <p:cNvPr id="73" name="Google Shape;73;p9"/>
          <p:cNvSpPr txBox="1">
            <a:spLocks noGrp="1"/>
          </p:cNvSpPr>
          <p:nvPr>
            <p:ph type="body" idx="2"/>
          </p:nvPr>
        </p:nvSpPr>
        <p:spPr>
          <a:xfrm>
            <a:off x="630936" y="1543049"/>
            <a:ext cx="2948700" cy="28575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81" name="Google Shape;81;p10"/>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0"/>
          <p:cNvSpPr>
            <a:spLocks noGrp="1"/>
          </p:cNvSpPr>
          <p:nvPr>
            <p:ph type="pic" idx="2"/>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Noto Sans Symbols"/>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630936" y="1543050"/>
            <a:ext cx="2948700" cy="28575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84" name="Google Shape;84;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3845" y="274320"/>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3EADA7"/>
              </a:buClr>
              <a:buSzPts val="3300"/>
              <a:buFont typeface="Quattrocento Sans"/>
              <a:buNone/>
              <a:defRPr sz="3300" b="0" i="0" u="none" strike="noStrike" cap="non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33845" y="1371600"/>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Calibri"/>
                <a:ea typeface="Calibri"/>
                <a:cs typeface="Calibri"/>
                <a:sym typeface="Calibri"/>
              </a:defRPr>
            </a:lvl1pPr>
            <a:lvl2pPr marL="0" marR="0" lvl="1" indent="0" algn="r" rtl="0">
              <a:spcBef>
                <a:spcPts val="0"/>
              </a:spcBef>
              <a:buNone/>
              <a:defRPr sz="800" b="0" i="0" u="none" strike="noStrike" cap="none">
                <a:solidFill>
                  <a:srgbClr val="888888"/>
                </a:solidFill>
                <a:latin typeface="Calibri"/>
                <a:ea typeface="Calibri"/>
                <a:cs typeface="Calibri"/>
                <a:sym typeface="Calibri"/>
              </a:defRPr>
            </a:lvl2pPr>
            <a:lvl3pPr marL="0" marR="0" lvl="2" indent="0" algn="r" rtl="0">
              <a:spcBef>
                <a:spcPts val="0"/>
              </a:spcBef>
              <a:buNone/>
              <a:defRPr sz="800" b="0" i="0" u="none" strike="noStrike" cap="none">
                <a:solidFill>
                  <a:srgbClr val="888888"/>
                </a:solidFill>
                <a:latin typeface="Calibri"/>
                <a:ea typeface="Calibri"/>
                <a:cs typeface="Calibri"/>
                <a:sym typeface="Calibri"/>
              </a:defRPr>
            </a:lvl3pPr>
            <a:lvl4pPr marL="0" marR="0" lvl="3" indent="0" algn="r" rtl="0">
              <a:spcBef>
                <a:spcPts val="0"/>
              </a:spcBef>
              <a:buNone/>
              <a:defRPr sz="800" b="0" i="0" u="none" strike="noStrike" cap="none">
                <a:solidFill>
                  <a:srgbClr val="888888"/>
                </a:solidFill>
                <a:latin typeface="Calibri"/>
                <a:ea typeface="Calibri"/>
                <a:cs typeface="Calibri"/>
                <a:sym typeface="Calibri"/>
              </a:defRPr>
            </a:lvl4pPr>
            <a:lvl5pPr marL="0" marR="0" lvl="4" indent="0" algn="r" rtl="0">
              <a:spcBef>
                <a:spcPts val="0"/>
              </a:spcBef>
              <a:buNone/>
              <a:defRPr sz="800" b="0" i="0" u="none" strike="noStrike" cap="none">
                <a:solidFill>
                  <a:srgbClr val="888888"/>
                </a:solidFill>
                <a:latin typeface="Calibri"/>
                <a:ea typeface="Calibri"/>
                <a:cs typeface="Calibri"/>
                <a:sym typeface="Calibri"/>
              </a:defRPr>
            </a:lvl5pPr>
            <a:lvl6pPr marL="0" marR="0" lvl="5" indent="0" algn="r" rtl="0">
              <a:spcBef>
                <a:spcPts val="0"/>
              </a:spcBef>
              <a:buNone/>
              <a:defRPr sz="800" b="0" i="0" u="none" strike="noStrike" cap="none">
                <a:solidFill>
                  <a:srgbClr val="888888"/>
                </a:solidFill>
                <a:latin typeface="Calibri"/>
                <a:ea typeface="Calibri"/>
                <a:cs typeface="Calibri"/>
                <a:sym typeface="Calibri"/>
              </a:defRPr>
            </a:lvl6pPr>
            <a:lvl7pPr marL="0" marR="0" lvl="6" indent="0" algn="r" rtl="0">
              <a:spcBef>
                <a:spcPts val="0"/>
              </a:spcBef>
              <a:buNone/>
              <a:defRPr sz="800" b="0" i="0" u="none" strike="noStrike" cap="none">
                <a:solidFill>
                  <a:srgbClr val="888888"/>
                </a:solidFill>
                <a:latin typeface="Calibri"/>
                <a:ea typeface="Calibri"/>
                <a:cs typeface="Calibri"/>
                <a:sym typeface="Calibri"/>
              </a:defRPr>
            </a:lvl7pPr>
            <a:lvl8pPr marL="0" marR="0" lvl="7" indent="0" algn="r" rtl="0">
              <a:spcBef>
                <a:spcPts val="0"/>
              </a:spcBef>
              <a:buNone/>
              <a:defRPr sz="800" b="0" i="0" u="none" strike="noStrike" cap="none">
                <a:solidFill>
                  <a:srgbClr val="888888"/>
                </a:solidFill>
                <a:latin typeface="Calibri"/>
                <a:ea typeface="Calibri"/>
                <a:cs typeface="Calibri"/>
                <a:sym typeface="Calibri"/>
              </a:defRPr>
            </a:lvl8pPr>
            <a:lvl9pPr marL="0" marR="0" lvl="8" indent="0" algn="r" rtl="0">
              <a:spcBef>
                <a:spcPts val="0"/>
              </a:spcBef>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subTitle" idx="1"/>
          </p:nvPr>
        </p:nvSpPr>
        <p:spPr>
          <a:xfrm>
            <a:off x="2862146" y="2330133"/>
            <a:ext cx="5793654" cy="1532100"/>
          </a:xfrm>
          <a:prstGeom prst="rect">
            <a:avLst/>
          </a:prstGeom>
        </p:spPr>
        <p:txBody>
          <a:bodyPr spcFirstLastPara="1" wrap="square" lIns="68575" tIns="34275" rIns="68575" bIns="34275" anchor="t" anchorCtr="0">
            <a:noAutofit/>
          </a:bodyPr>
          <a:lstStyle/>
          <a:p>
            <a:pPr marL="0" lvl="0" indent="0" algn="r" rtl="0">
              <a:spcBef>
                <a:spcPts val="800"/>
              </a:spcBef>
              <a:spcAft>
                <a:spcPts val="0"/>
              </a:spcAft>
              <a:buNone/>
            </a:pPr>
            <a:r>
              <a:rPr lang="en" dirty="0">
                <a:latin typeface="Georgia"/>
                <a:ea typeface="Georgia"/>
                <a:cs typeface="Georgia"/>
                <a:sym typeface="Georgia"/>
              </a:rPr>
              <a:t>Niteen Kumar, Pratham Mittal, Sachin Maurya, Satyam  </a:t>
            </a:r>
          </a:p>
          <a:p>
            <a:pPr marL="0" lvl="0" indent="0" algn="r" rtl="0">
              <a:spcBef>
                <a:spcPts val="800"/>
              </a:spcBef>
              <a:spcAft>
                <a:spcPts val="0"/>
              </a:spcAft>
              <a:buNone/>
            </a:pPr>
            <a:r>
              <a:rPr lang="en" dirty="0">
                <a:latin typeface="Georgia"/>
                <a:ea typeface="Georgia"/>
                <a:cs typeface="Georgia"/>
                <a:sym typeface="Georgia"/>
              </a:rPr>
              <a:t>Group no. : 41</a:t>
            </a:r>
            <a:endParaRPr dirty="0">
              <a:latin typeface="Georgia"/>
              <a:ea typeface="Georgia"/>
              <a:cs typeface="Georgia"/>
              <a:sym typeface="Georgia"/>
            </a:endParaRPr>
          </a:p>
          <a:p>
            <a:pPr marL="0" lvl="0" indent="0" algn="r" rtl="0">
              <a:spcBef>
                <a:spcPts val="800"/>
              </a:spcBef>
              <a:spcAft>
                <a:spcPts val="0"/>
              </a:spcAft>
              <a:buNone/>
            </a:pPr>
            <a:r>
              <a:rPr lang="en" dirty="0">
                <a:latin typeface="Georgia"/>
                <a:ea typeface="Georgia"/>
                <a:cs typeface="Georgia"/>
                <a:sym typeface="Georgia"/>
              </a:rPr>
              <a:t>ML - end sem project</a:t>
            </a:r>
            <a:endParaRPr dirty="0">
              <a:latin typeface="Georgia"/>
              <a:ea typeface="Georgia"/>
              <a:cs typeface="Georgia"/>
              <a:sym typeface="Georgia"/>
            </a:endParaRPr>
          </a:p>
        </p:txBody>
      </p:sp>
      <p:sp>
        <p:nvSpPr>
          <p:cNvPr id="169" name="Google Shape;169;p19"/>
          <p:cNvSpPr txBox="1">
            <a:spLocks noGrp="1"/>
          </p:cNvSpPr>
          <p:nvPr>
            <p:ph type="ctrTitle"/>
          </p:nvPr>
        </p:nvSpPr>
        <p:spPr>
          <a:xfrm>
            <a:off x="342900" y="747300"/>
            <a:ext cx="8458200" cy="14064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chemeClr val="dk1"/>
              </a:buClr>
              <a:buSzPts val="1100"/>
              <a:buFont typeface="Arial"/>
              <a:buNone/>
            </a:pPr>
            <a:r>
              <a:rPr lang="en-IN" sz="3200" dirty="0">
                <a:latin typeface="Georgia"/>
                <a:ea typeface="Georgia"/>
                <a:cs typeface="Georgia"/>
                <a:sym typeface="Georgia"/>
              </a:rPr>
              <a:t>CrimeCast: Forecasting Crime Categories</a:t>
            </a:r>
            <a:endParaRPr sz="3200" dirty="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E3E1-3D29-AEFA-5F7C-BE703ABDE113}"/>
              </a:ext>
            </a:extLst>
          </p:cNvPr>
          <p:cNvSpPr>
            <a:spLocks noGrp="1"/>
          </p:cNvSpPr>
          <p:nvPr>
            <p:ph type="title"/>
          </p:nvPr>
        </p:nvSpPr>
        <p:spPr/>
        <p:txBody>
          <a:bodyPr/>
          <a:lstStyle/>
          <a:p>
            <a:r>
              <a:rPr lang="en-IN" dirty="0"/>
              <a:t>Visualization of Data</a:t>
            </a:r>
          </a:p>
        </p:txBody>
      </p:sp>
      <p:sp>
        <p:nvSpPr>
          <p:cNvPr id="4" name="Slide Number Placeholder 3">
            <a:extLst>
              <a:ext uri="{FF2B5EF4-FFF2-40B4-BE49-F238E27FC236}">
                <a16:creationId xmlns:a16="http://schemas.microsoft.com/office/drawing/2014/main" id="{E6F0B646-86BE-9ABA-7287-CAA85F57EA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44F0CD54-63D5-0CBC-8FCF-3C9C56DF476D}"/>
              </a:ext>
            </a:extLst>
          </p:cNvPr>
          <p:cNvPicPr>
            <a:picLocks noChangeAspect="1"/>
          </p:cNvPicPr>
          <p:nvPr/>
        </p:nvPicPr>
        <p:blipFill>
          <a:blip r:embed="rId2"/>
          <a:stretch>
            <a:fillRect/>
          </a:stretch>
        </p:blipFill>
        <p:spPr>
          <a:xfrm>
            <a:off x="390671" y="2827020"/>
            <a:ext cx="2088871" cy="2316480"/>
          </a:xfrm>
          <a:prstGeom prst="rect">
            <a:avLst/>
          </a:prstGeom>
        </p:spPr>
      </p:pic>
      <p:sp>
        <p:nvSpPr>
          <p:cNvPr id="9" name="Google Shape;189;p22">
            <a:extLst>
              <a:ext uri="{FF2B5EF4-FFF2-40B4-BE49-F238E27FC236}">
                <a16:creationId xmlns:a16="http://schemas.microsoft.com/office/drawing/2014/main" id="{50EE6C47-024A-9B4A-01FB-75C822B78882}"/>
              </a:ext>
            </a:extLst>
          </p:cNvPr>
          <p:cNvSpPr txBox="1">
            <a:spLocks/>
          </p:cNvSpPr>
          <p:nvPr/>
        </p:nvSpPr>
        <p:spPr>
          <a:xfrm>
            <a:off x="2874389" y="3089333"/>
            <a:ext cx="5436914" cy="160185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Noto Sans Symbols"/>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pPr marL="285750" indent="-285750" algn="just">
              <a:lnSpc>
                <a:spcPct val="150000"/>
              </a:lnSpc>
              <a:spcBef>
                <a:spcPts val="0"/>
              </a:spcBef>
              <a:spcAft>
                <a:spcPts val="1200"/>
              </a:spcAft>
              <a:buFont typeface="Wingdings" panose="05000000000000000000" pitchFamily="2" charset="2"/>
              <a:buChar char="§"/>
            </a:pPr>
            <a:r>
              <a:rPr lang="en-GB" sz="1400" dirty="0"/>
              <a:t>Property-related offenses are the most prevalent.</a:t>
            </a:r>
          </a:p>
          <a:p>
            <a:pPr marL="285750" indent="-285750" algn="just">
              <a:lnSpc>
                <a:spcPct val="150000"/>
              </a:lnSpc>
              <a:spcBef>
                <a:spcPts val="0"/>
              </a:spcBef>
              <a:spcAft>
                <a:spcPts val="1200"/>
              </a:spcAft>
              <a:buFont typeface="Wingdings" panose="05000000000000000000" pitchFamily="2" charset="2"/>
              <a:buChar char="§"/>
            </a:pPr>
            <a:r>
              <a:rPr lang="en-GB" sz="1400" dirty="0"/>
              <a:t>Personal safety is a concern, with notable violent crime rates.</a:t>
            </a:r>
          </a:p>
          <a:p>
            <a:pPr marL="285750" indent="-285750" algn="just">
              <a:lnSpc>
                <a:spcPct val="150000"/>
              </a:lnSpc>
              <a:spcBef>
                <a:spcPts val="0"/>
              </a:spcBef>
              <a:spcAft>
                <a:spcPts val="1200"/>
              </a:spcAft>
              <a:buFont typeface="Wingdings" panose="05000000000000000000" pitchFamily="2" charset="2"/>
              <a:buChar char="§"/>
            </a:pPr>
            <a:r>
              <a:rPr lang="en-GB" sz="1400" dirty="0"/>
              <a:t>Financial crimes and public order disruptions are significant but less frequent.</a:t>
            </a:r>
            <a:endParaRPr lang="en-GB" sz="1400" dirty="0">
              <a:solidFill>
                <a:srgbClr val="434343"/>
              </a:solidFill>
              <a:latin typeface="Roboto"/>
              <a:ea typeface="Roboto"/>
              <a:cs typeface="Roboto"/>
              <a:sym typeface="Roboto"/>
            </a:endParaRPr>
          </a:p>
        </p:txBody>
      </p:sp>
      <p:pic>
        <p:nvPicPr>
          <p:cNvPr id="13" name="Picture 12">
            <a:extLst>
              <a:ext uri="{FF2B5EF4-FFF2-40B4-BE49-F238E27FC236}">
                <a16:creationId xmlns:a16="http://schemas.microsoft.com/office/drawing/2014/main" id="{3496E457-720B-276E-F7D3-608310FBC270}"/>
              </a:ext>
            </a:extLst>
          </p:cNvPr>
          <p:cNvPicPr>
            <a:picLocks noChangeAspect="1"/>
          </p:cNvPicPr>
          <p:nvPr/>
        </p:nvPicPr>
        <p:blipFill>
          <a:blip r:embed="rId3"/>
          <a:stretch>
            <a:fillRect/>
          </a:stretch>
        </p:blipFill>
        <p:spPr>
          <a:xfrm>
            <a:off x="390671" y="935625"/>
            <a:ext cx="2352529" cy="1636125"/>
          </a:xfrm>
          <a:prstGeom prst="rect">
            <a:avLst/>
          </a:prstGeom>
        </p:spPr>
      </p:pic>
      <p:sp>
        <p:nvSpPr>
          <p:cNvPr id="14" name="Google Shape;189;p22">
            <a:extLst>
              <a:ext uri="{FF2B5EF4-FFF2-40B4-BE49-F238E27FC236}">
                <a16:creationId xmlns:a16="http://schemas.microsoft.com/office/drawing/2014/main" id="{70D72A67-00EC-3B4C-1F64-D895CD420FF2}"/>
              </a:ext>
            </a:extLst>
          </p:cNvPr>
          <p:cNvSpPr txBox="1">
            <a:spLocks/>
          </p:cNvSpPr>
          <p:nvPr/>
        </p:nvSpPr>
        <p:spPr>
          <a:xfrm>
            <a:off x="2917061" y="969900"/>
            <a:ext cx="5436914" cy="160185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Noto Sans Symbols"/>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pPr marL="285750" indent="-285750" algn="just">
              <a:lnSpc>
                <a:spcPct val="150000"/>
              </a:lnSpc>
              <a:spcBef>
                <a:spcPts val="0"/>
              </a:spcBef>
              <a:spcAft>
                <a:spcPts val="1200"/>
              </a:spcAft>
              <a:buFont typeface="Wingdings" panose="05000000000000000000" pitchFamily="2" charset="2"/>
              <a:buChar char="§"/>
            </a:pPr>
            <a:r>
              <a:rPr lang="en-GB" sz="1400" dirty="0"/>
              <a:t>Notable patterns emerge regarding the time of occurrence.</a:t>
            </a:r>
          </a:p>
          <a:p>
            <a:pPr marL="285750" indent="-285750" algn="just">
              <a:lnSpc>
                <a:spcPct val="150000"/>
              </a:lnSpc>
              <a:spcBef>
                <a:spcPts val="0"/>
              </a:spcBef>
              <a:spcAft>
                <a:spcPts val="1200"/>
              </a:spcAft>
              <a:buFont typeface="Wingdings" panose="05000000000000000000" pitchFamily="2" charset="2"/>
              <a:buChar char="§"/>
            </a:pPr>
            <a:r>
              <a:rPr lang="en-GB" sz="1400" dirty="0"/>
              <a:t>Crime occurrence shows correlation with specific age groups, highlighting vulnerable demographics.</a:t>
            </a:r>
          </a:p>
          <a:p>
            <a:pPr marL="285750" indent="-285750" algn="just">
              <a:lnSpc>
                <a:spcPct val="150000"/>
              </a:lnSpc>
              <a:spcBef>
                <a:spcPts val="0"/>
              </a:spcBef>
              <a:spcAft>
                <a:spcPts val="1200"/>
              </a:spcAft>
              <a:buFont typeface="Wingdings" panose="05000000000000000000" pitchFamily="2" charset="2"/>
              <a:buChar char="§"/>
            </a:pPr>
            <a:r>
              <a:rPr lang="en-GB" sz="1400" dirty="0"/>
              <a:t>Certain premises (e.g., streets, residential areas) have higher crime incidences.</a:t>
            </a:r>
            <a:endParaRPr lang="en-GB" sz="1400" dirty="0">
              <a:solidFill>
                <a:srgbClr val="434343"/>
              </a:solidFill>
              <a:latin typeface="Roboto"/>
              <a:ea typeface="Roboto"/>
              <a:cs typeface="Roboto"/>
              <a:sym typeface="Roboto"/>
            </a:endParaRPr>
          </a:p>
        </p:txBody>
      </p:sp>
    </p:spTree>
    <p:extLst>
      <p:ext uri="{BB962C8B-B14F-4D97-AF65-F5344CB8AC3E}">
        <p14:creationId xmlns:p14="http://schemas.microsoft.com/office/powerpoint/2010/main" val="66877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370E-402A-5867-1FFD-5D12D64ACFC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257C8D8-022E-1B1F-C90B-9F061EC3189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1B690C9-66BC-4966-7596-4F6B1DFFA3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18468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C60F-8B32-674B-43BC-B213E8BC3DCA}"/>
              </a:ext>
            </a:extLst>
          </p:cNvPr>
          <p:cNvSpPr>
            <a:spLocks noGrp="1"/>
          </p:cNvSpPr>
          <p:nvPr>
            <p:ph type="title"/>
          </p:nvPr>
        </p:nvSpPr>
        <p:spPr/>
        <p:txBody>
          <a:bodyPr/>
          <a:lstStyle/>
          <a:p>
            <a:r>
              <a:rPr lang="en-IN" dirty="0"/>
              <a:t>Pre Processing on Data</a:t>
            </a:r>
          </a:p>
        </p:txBody>
      </p:sp>
      <p:sp>
        <p:nvSpPr>
          <p:cNvPr id="3" name="Text Placeholder 2">
            <a:extLst>
              <a:ext uri="{FF2B5EF4-FFF2-40B4-BE49-F238E27FC236}">
                <a16:creationId xmlns:a16="http://schemas.microsoft.com/office/drawing/2014/main" id="{A6F63482-0980-FE0C-0A9B-FC432A281B3E}"/>
              </a:ext>
            </a:extLst>
          </p:cNvPr>
          <p:cNvSpPr>
            <a:spLocks noGrp="1"/>
          </p:cNvSpPr>
          <p:nvPr>
            <p:ph type="body" idx="1"/>
          </p:nvPr>
        </p:nvSpPr>
        <p:spPr/>
        <p:txBody>
          <a:bodyPr/>
          <a:lstStyle/>
          <a:p>
            <a:pPr>
              <a:buFont typeface="Wingdings" panose="05000000000000000000" pitchFamily="2" charset="2"/>
              <a:buChar char="§"/>
            </a:pPr>
            <a:r>
              <a:rPr lang="en-GB" sz="1600" b="1" dirty="0"/>
              <a:t>Feature Selection: </a:t>
            </a:r>
            <a:r>
              <a:rPr lang="en-GB" sz="1600" dirty="0"/>
              <a:t>To enhance model performance and interpretability by selecting the most relevant features while removing unnecessary columns (e.g. Cross_Street)</a:t>
            </a:r>
          </a:p>
          <a:p>
            <a:pPr>
              <a:buFont typeface="Wingdings" panose="05000000000000000000" pitchFamily="2" charset="2"/>
              <a:buChar char="§"/>
            </a:pPr>
            <a:r>
              <a:rPr lang="en-GB" sz="1600" b="1" dirty="0"/>
              <a:t>Removing Outliers : </a:t>
            </a:r>
            <a:r>
              <a:rPr lang="en-GB" sz="1600" dirty="0"/>
              <a:t>Eliminated outliers when determined to be errors or extreme cases that skew the analysis (e.g. Victim_Age and Latitude/Longitude of Crime place)</a:t>
            </a:r>
          </a:p>
          <a:p>
            <a:pPr>
              <a:buFont typeface="Wingdings" panose="05000000000000000000" pitchFamily="2" charset="2"/>
              <a:buChar char="§"/>
            </a:pPr>
            <a:r>
              <a:rPr lang="en-GB" sz="1600" b="1" dirty="0"/>
              <a:t>Missing Values:</a:t>
            </a:r>
            <a:r>
              <a:rPr lang="en-GB" sz="1600" dirty="0"/>
              <a:t> Identified and addressed missing entries in critical fields (e.g., Victim Age, Weapon Used) using techniques like imputation or removal.</a:t>
            </a:r>
          </a:p>
          <a:p>
            <a:pPr>
              <a:buFont typeface="Wingdings" panose="05000000000000000000" pitchFamily="2" charset="2"/>
              <a:buChar char="§"/>
            </a:pPr>
            <a:r>
              <a:rPr lang="en-GB" sz="1600" b="1" dirty="0"/>
              <a:t>Encoding Categorical Variables:</a:t>
            </a:r>
            <a:r>
              <a:rPr lang="en-GB" sz="1600" dirty="0"/>
              <a:t> Converted categorical fields (e.g. Area_Name, Status) into numerical formats using one-hot encoding or label encoding to facilitate model training.</a:t>
            </a:r>
          </a:p>
          <a:p>
            <a:pPr>
              <a:buFont typeface="Wingdings" panose="05000000000000000000" pitchFamily="2" charset="2"/>
              <a:buChar char="§"/>
            </a:pPr>
            <a:r>
              <a:rPr lang="en-GB" sz="1600" b="1" dirty="0"/>
              <a:t>Creation of New Features:</a:t>
            </a:r>
            <a:r>
              <a:rPr lang="en-GB" sz="1600" dirty="0"/>
              <a:t> Developed additional variables (e.g. Date_Reported) to enhance analysis depth and predictive modelling.</a:t>
            </a:r>
          </a:p>
          <a:p>
            <a:pPr>
              <a:buFont typeface="Wingdings" panose="05000000000000000000" pitchFamily="2" charset="2"/>
              <a:buChar char="§"/>
            </a:pPr>
            <a:r>
              <a:rPr lang="en-GB" sz="1600" b="1" dirty="0"/>
              <a:t>Training and Testing Sets:</a:t>
            </a:r>
            <a:r>
              <a:rPr lang="en-GB" sz="1600" dirty="0"/>
              <a:t> Divided the dataset into training and testing subsets (e.g., 80/20 split) to evaluate model performance effectively.</a:t>
            </a:r>
          </a:p>
          <a:p>
            <a:pPr>
              <a:buFont typeface="Wingdings" panose="05000000000000000000" pitchFamily="2" charset="2"/>
              <a:buChar char="§"/>
            </a:pPr>
            <a:endParaRPr lang="en-GB" sz="1600" dirty="0"/>
          </a:p>
        </p:txBody>
      </p:sp>
      <p:sp>
        <p:nvSpPr>
          <p:cNvPr id="4" name="Slide Number Placeholder 3">
            <a:extLst>
              <a:ext uri="{FF2B5EF4-FFF2-40B4-BE49-F238E27FC236}">
                <a16:creationId xmlns:a16="http://schemas.microsoft.com/office/drawing/2014/main" id="{EB53CB51-6753-D05B-06D1-553D66703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53478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196" name="Google Shape;196;p23"/>
          <p:cNvSpPr txBox="1">
            <a:spLocks noGrp="1"/>
          </p:cNvSpPr>
          <p:nvPr>
            <p:ph type="body" idx="1"/>
          </p:nvPr>
        </p:nvSpPr>
        <p:spPr>
          <a:xfrm>
            <a:off x="633850" y="1035875"/>
            <a:ext cx="8312030" cy="3599400"/>
          </a:xfrm>
          <a:prstGeom prst="rect">
            <a:avLst/>
          </a:prstGeom>
        </p:spPr>
        <p:txBody>
          <a:bodyPr spcFirstLastPara="1" wrap="square" lIns="68575" tIns="34275" rIns="68575" bIns="34275" anchor="t" anchorCtr="0">
            <a:noAutofit/>
          </a:bodyPr>
          <a:lstStyle/>
          <a:p>
            <a:pPr marL="285750" lvl="0" indent="-285750" algn="just" rtl="0">
              <a:lnSpc>
                <a:spcPct val="150000"/>
              </a:lnSpc>
              <a:spcBef>
                <a:spcPts val="0"/>
              </a:spcBef>
              <a:spcAft>
                <a:spcPts val="1200"/>
              </a:spcAft>
              <a:buFont typeface="Wingdings" panose="05000000000000000000" pitchFamily="2" charset="2"/>
              <a:buChar char="§"/>
            </a:pPr>
            <a:r>
              <a:rPr lang="en-IN" sz="1600" b="1" dirty="0"/>
              <a:t>Data Preprocessing</a:t>
            </a:r>
            <a:r>
              <a:rPr lang="en-IN" sz="1600" dirty="0"/>
              <a:t>: Includes data cleaning, outliers detection and handling and feature selection.</a:t>
            </a:r>
          </a:p>
          <a:p>
            <a:pPr marL="285750" lvl="0" indent="-285750" algn="just" rtl="0">
              <a:lnSpc>
                <a:spcPct val="150000"/>
              </a:lnSpc>
              <a:spcBef>
                <a:spcPts val="0"/>
              </a:spcBef>
              <a:spcAft>
                <a:spcPts val="1200"/>
              </a:spcAft>
              <a:buFont typeface="Wingdings" panose="05000000000000000000" pitchFamily="2" charset="2"/>
              <a:buChar char="§"/>
            </a:pPr>
            <a:r>
              <a:rPr lang="en-IN" sz="1600" b="1" dirty="0"/>
              <a:t>EDA:</a:t>
            </a:r>
            <a:r>
              <a:rPr lang="en-IN" sz="1600" dirty="0"/>
              <a:t> Using different plots like pair plot, box plot, count plot and heat map etc for data analysis.</a:t>
            </a:r>
          </a:p>
          <a:p>
            <a:pPr marL="285750" lvl="0" indent="-285750" algn="just" rtl="0">
              <a:lnSpc>
                <a:spcPct val="150000"/>
              </a:lnSpc>
              <a:spcBef>
                <a:spcPts val="0"/>
              </a:spcBef>
              <a:spcAft>
                <a:spcPts val="1200"/>
              </a:spcAft>
              <a:buFont typeface="Wingdings" panose="05000000000000000000" pitchFamily="2" charset="2"/>
              <a:buChar char="§"/>
            </a:pPr>
            <a:r>
              <a:rPr lang="en-IN" sz="1600" b="1" dirty="0"/>
              <a:t>Handling Categorical Data: </a:t>
            </a:r>
            <a:r>
              <a:rPr lang="en-IN" sz="1600" dirty="0"/>
              <a:t>Perform one hot encoding for all categorical feature and label encoding for target columns.</a:t>
            </a:r>
            <a:endParaRPr lang="en-IN" sz="1600" b="1" dirty="0"/>
          </a:p>
          <a:p>
            <a:pPr marL="285750" lvl="0" indent="-285750" algn="just" rtl="0">
              <a:lnSpc>
                <a:spcPct val="150000"/>
              </a:lnSpc>
              <a:spcBef>
                <a:spcPts val="0"/>
              </a:spcBef>
              <a:spcAft>
                <a:spcPts val="1200"/>
              </a:spcAft>
              <a:buFont typeface="Wingdings" panose="05000000000000000000" pitchFamily="2" charset="2"/>
              <a:buChar char="§"/>
            </a:pPr>
            <a:r>
              <a:rPr lang="en-GB" sz="1600" b="1" dirty="0"/>
              <a:t>Machine Learning Algorithms:</a:t>
            </a:r>
            <a:r>
              <a:rPr lang="en-GB" sz="1600" dirty="0"/>
              <a:t> Implemented machine learning models including Naive Bayes, Random Forest, XGBoost, SVM, and MLP to enhance predictive accuracy and classification performance.</a:t>
            </a:r>
          </a:p>
          <a:p>
            <a:pPr marL="0" lvl="0" indent="0" algn="just" rtl="0">
              <a:lnSpc>
                <a:spcPct val="150000"/>
              </a:lnSpc>
              <a:spcBef>
                <a:spcPts val="0"/>
              </a:spcBef>
              <a:spcAft>
                <a:spcPts val="1200"/>
              </a:spcAft>
              <a:buNone/>
            </a:pPr>
            <a:endParaRPr lang="en-GB" sz="1600" dirty="0">
              <a:solidFill>
                <a:srgbClr val="434343"/>
              </a:solidFill>
              <a:latin typeface="Roboto"/>
              <a:ea typeface="Roboto"/>
              <a:cs typeface="Roboto"/>
              <a:sym typeface="Roboto"/>
            </a:endParaRPr>
          </a:p>
        </p:txBody>
      </p:sp>
      <p:sp>
        <p:nvSpPr>
          <p:cNvPr id="197" name="Google Shape;197;p23"/>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4E900F87-75CE-1E50-9233-6A7B6CA02C55}"/>
            </a:ext>
          </a:extLst>
        </p:cNvPr>
        <p:cNvGrpSpPr/>
        <p:nvPr/>
      </p:nvGrpSpPr>
      <p:grpSpPr>
        <a:xfrm>
          <a:off x="0" y="0"/>
          <a:ext cx="0" cy="0"/>
          <a:chOff x="0" y="0"/>
          <a:chExt cx="0" cy="0"/>
        </a:xfrm>
      </p:grpSpPr>
      <p:sp>
        <p:nvSpPr>
          <p:cNvPr id="195" name="Google Shape;195;p23">
            <a:extLst>
              <a:ext uri="{FF2B5EF4-FFF2-40B4-BE49-F238E27FC236}">
                <a16:creationId xmlns:a16="http://schemas.microsoft.com/office/drawing/2014/main" id="{F89B4DB3-CAFE-19C4-9823-AD238C6C4D7F}"/>
              </a:ext>
            </a:extLst>
          </p:cNvPr>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196" name="Google Shape;196;p23">
            <a:extLst>
              <a:ext uri="{FF2B5EF4-FFF2-40B4-BE49-F238E27FC236}">
                <a16:creationId xmlns:a16="http://schemas.microsoft.com/office/drawing/2014/main" id="{90441D67-7F23-1E5B-843B-8FC7C2738414}"/>
              </a:ext>
            </a:extLst>
          </p:cNvPr>
          <p:cNvSpPr txBox="1">
            <a:spLocks noGrp="1"/>
          </p:cNvSpPr>
          <p:nvPr>
            <p:ph type="body" idx="1"/>
          </p:nvPr>
        </p:nvSpPr>
        <p:spPr>
          <a:xfrm>
            <a:off x="633850" y="1035875"/>
            <a:ext cx="8312030" cy="3599400"/>
          </a:xfrm>
          <a:prstGeom prst="rect">
            <a:avLst/>
          </a:prstGeom>
        </p:spPr>
        <p:txBody>
          <a:bodyPr spcFirstLastPara="1" wrap="square" lIns="68575" tIns="34275" rIns="68575" bIns="34275" anchor="t" anchorCtr="0">
            <a:noAutofit/>
          </a:bodyPr>
          <a:lstStyle/>
          <a:p>
            <a:pPr marL="285750" lvl="0" indent="-285750" algn="just" rtl="0">
              <a:lnSpc>
                <a:spcPct val="150000"/>
              </a:lnSpc>
              <a:spcBef>
                <a:spcPts val="0"/>
              </a:spcBef>
              <a:spcAft>
                <a:spcPts val="1200"/>
              </a:spcAft>
              <a:buFont typeface="Wingdings" panose="05000000000000000000" pitchFamily="2" charset="2"/>
              <a:buChar char="§"/>
            </a:pPr>
            <a:r>
              <a:rPr lang="en-GB" sz="1600" b="1" dirty="0">
                <a:latin typeface="Calibri" panose="020F0502020204030204" pitchFamily="34" charset="0"/>
                <a:ea typeface="Calibri" panose="020F0502020204030204" pitchFamily="34" charset="0"/>
                <a:cs typeface="Calibri" panose="020F0502020204030204" pitchFamily="34" charset="0"/>
              </a:rPr>
              <a:t>Metrics Used:</a:t>
            </a:r>
            <a:r>
              <a:rPr lang="en-GB" sz="1600" dirty="0">
                <a:latin typeface="Calibri" panose="020F0502020204030204" pitchFamily="34" charset="0"/>
                <a:ea typeface="Calibri" panose="020F0502020204030204" pitchFamily="34" charset="0"/>
                <a:cs typeface="Calibri" panose="020F0502020204030204" pitchFamily="34" charset="0"/>
              </a:rPr>
              <a:t> Accuracy, precision, recall, and F1-score to assess model performance.</a:t>
            </a:r>
          </a:p>
          <a:p>
            <a:pPr marL="285750" lvl="0" indent="-285750" algn="just" rtl="0">
              <a:lnSpc>
                <a:spcPct val="150000"/>
              </a:lnSpc>
              <a:spcBef>
                <a:spcPts val="0"/>
              </a:spcBef>
              <a:spcAft>
                <a:spcPts val="1200"/>
              </a:spcAft>
              <a:buFont typeface="Wingdings" panose="05000000000000000000" pitchFamily="2" charset="2"/>
              <a:buChar char="§"/>
            </a:pPr>
            <a:r>
              <a:rPr lang="en-GB" sz="1600" b="1" dirty="0">
                <a:latin typeface="Calibri" panose="020F0502020204030204" pitchFamily="34" charset="0"/>
                <a:ea typeface="Calibri" panose="020F0502020204030204" pitchFamily="34" charset="0"/>
                <a:cs typeface="Calibri" panose="020F0502020204030204" pitchFamily="34" charset="0"/>
              </a:rPr>
              <a:t>Cross-Validation:</a:t>
            </a:r>
            <a:r>
              <a:rPr lang="en-GB" sz="1600" dirty="0">
                <a:latin typeface="Calibri" panose="020F0502020204030204" pitchFamily="34" charset="0"/>
                <a:ea typeface="Calibri" panose="020F0502020204030204" pitchFamily="34" charset="0"/>
                <a:cs typeface="Calibri" panose="020F0502020204030204" pitchFamily="34" charset="0"/>
              </a:rPr>
              <a:t> Employed 10-fold cross-validation to ensure model robustness and prevent overfitting. </a:t>
            </a:r>
            <a:r>
              <a:rPr lang="en-GB" sz="1600" dirty="0"/>
              <a:t>This rigorous validation technique helped in selecting the most robust and generalizable model, ensuring that the results were not dependent on a particular train-test split.</a:t>
            </a:r>
            <a:endPar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just" rtl="0">
              <a:lnSpc>
                <a:spcPct val="150000"/>
              </a:lnSpc>
              <a:spcBef>
                <a:spcPts val="0"/>
              </a:spcBef>
              <a:spcAft>
                <a:spcPts val="1200"/>
              </a:spcAft>
              <a:buNone/>
            </a:pPr>
            <a:endPar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97" name="Google Shape;197;p23">
            <a:extLst>
              <a:ext uri="{FF2B5EF4-FFF2-40B4-BE49-F238E27FC236}">
                <a16:creationId xmlns:a16="http://schemas.microsoft.com/office/drawing/2014/main" id="{1D07BC22-9E3D-F3ED-D2A1-4F69A8B9A43F}"/>
              </a:ext>
            </a:extLst>
          </p:cNvPr>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14</a:t>
            </a:fld>
            <a:endParaRPr/>
          </a:p>
        </p:txBody>
      </p:sp>
      <p:pic>
        <p:nvPicPr>
          <p:cNvPr id="3" name="Picture 2">
            <a:extLst>
              <a:ext uri="{FF2B5EF4-FFF2-40B4-BE49-F238E27FC236}">
                <a16:creationId xmlns:a16="http://schemas.microsoft.com/office/drawing/2014/main" id="{4A2170A0-7817-F9D2-F8D5-AFC91FFFA35A}"/>
              </a:ext>
            </a:extLst>
          </p:cNvPr>
          <p:cNvPicPr>
            <a:picLocks noChangeAspect="1"/>
          </p:cNvPicPr>
          <p:nvPr/>
        </p:nvPicPr>
        <p:blipFill>
          <a:blip r:embed="rId3"/>
          <a:stretch>
            <a:fillRect/>
          </a:stretch>
        </p:blipFill>
        <p:spPr>
          <a:xfrm>
            <a:off x="6660995" y="2874563"/>
            <a:ext cx="2402244" cy="1902767"/>
          </a:xfrm>
          <a:prstGeom prst="rect">
            <a:avLst/>
          </a:prstGeom>
        </p:spPr>
      </p:pic>
    </p:spTree>
    <p:extLst>
      <p:ext uri="{BB962C8B-B14F-4D97-AF65-F5344CB8AC3E}">
        <p14:creationId xmlns:p14="http://schemas.microsoft.com/office/powerpoint/2010/main" val="1706784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Results</a:t>
            </a:r>
            <a:endParaRPr dirty="0"/>
          </a:p>
        </p:txBody>
      </p:sp>
      <p:sp>
        <p:nvSpPr>
          <p:cNvPr id="203" name="Google Shape;203;p24"/>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r>
              <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The k fold cross-validation results for the models indicate</a:t>
            </a:r>
            <a:r>
              <a:rPr lang="en-IN"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s for k=10 as:</a:t>
            </a:r>
          </a:p>
          <a:p>
            <a:pPr marL="285750" lvl="0" indent="-285750" algn="just" rtl="0">
              <a:lnSpc>
                <a:spcPct val="150000"/>
              </a:lnSpc>
              <a:spcBef>
                <a:spcPts val="0"/>
              </a:spcBef>
              <a:spcAft>
                <a:spcPts val="1200"/>
              </a:spcAft>
              <a:buFont typeface="Wingdings" panose="05000000000000000000" pitchFamily="2" charset="2"/>
              <a:buChar char="§"/>
            </a:pPr>
            <a:r>
              <a:rPr lang="en-IN"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Naive Bais: </a:t>
            </a:r>
            <a:r>
              <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significantly lower mean accuracy of 33.90%, with a mean precision of 79.00%, a mean recall of 34.00%, and a mean F1 score of 42.00%.</a:t>
            </a:r>
          </a:p>
          <a:p>
            <a:pPr marL="285750" lvl="0" indent="-285750" algn="just" rtl="0">
              <a:lnSpc>
                <a:spcPct val="150000"/>
              </a:lnSpc>
              <a:spcBef>
                <a:spcPts val="0"/>
              </a:spcBef>
              <a:spcAft>
                <a:spcPts val="1200"/>
              </a:spcAft>
              <a:buFont typeface="Wingdings" panose="05000000000000000000" pitchFamily="2" charset="2"/>
              <a:buChar char="§"/>
            </a:pPr>
            <a:r>
              <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Random Forest: </a:t>
            </a:r>
            <a:r>
              <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achieved a mean accuracy of 83.55%, with a mean precision of 83.12%, a mean recall of 84.34%, and a mean F1 score of 82.47%.</a:t>
            </a:r>
          </a:p>
          <a:p>
            <a:pPr marL="285750" lvl="0" indent="-285750" algn="just" rtl="0">
              <a:lnSpc>
                <a:spcPct val="150000"/>
              </a:lnSpc>
              <a:spcBef>
                <a:spcPts val="0"/>
              </a:spcBef>
              <a:spcAft>
                <a:spcPts val="1200"/>
              </a:spcAft>
              <a:buFont typeface="Wingdings" panose="05000000000000000000" pitchFamily="2" charset="2"/>
              <a:buChar char="§"/>
            </a:pPr>
            <a:r>
              <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XGBoost: </a:t>
            </a:r>
            <a:r>
              <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achieved a notable accuracy of 87.10%, with a mean precision of 87.00%, a mean recall of 85.32%, and a mean F1 score of 86.88%.</a:t>
            </a:r>
          </a:p>
          <a:p>
            <a:pPr marL="285750" lvl="0" indent="-285750" algn="just" rtl="0">
              <a:lnSpc>
                <a:spcPct val="150000"/>
              </a:lnSpc>
              <a:spcBef>
                <a:spcPts val="0"/>
              </a:spcBef>
              <a:spcAft>
                <a:spcPts val="1200"/>
              </a:spcAft>
              <a:buFont typeface="Wingdings" panose="05000000000000000000" pitchFamily="2" charset="2"/>
              <a:buChar char="§"/>
            </a:pPr>
            <a:endPar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just" rtl="0">
              <a:lnSpc>
                <a:spcPct val="150000"/>
              </a:lnSpc>
              <a:spcBef>
                <a:spcPts val="0"/>
              </a:spcBef>
              <a:spcAft>
                <a:spcPts val="1200"/>
              </a:spcAft>
              <a:buNone/>
            </a:pPr>
            <a:endPar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just" rtl="0">
              <a:lnSpc>
                <a:spcPct val="150000"/>
              </a:lnSpc>
              <a:spcBef>
                <a:spcPts val="0"/>
              </a:spcBef>
              <a:spcAft>
                <a:spcPts val="1200"/>
              </a:spcAft>
              <a:buNone/>
            </a:pPr>
            <a:endParaRPr lang="en-IN"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just" rtl="0">
              <a:lnSpc>
                <a:spcPct val="150000"/>
              </a:lnSpc>
              <a:spcBef>
                <a:spcPts val="0"/>
              </a:spcBef>
              <a:spcAft>
                <a:spcPts val="1200"/>
              </a:spcAft>
              <a:buNone/>
            </a:pPr>
            <a:endParaRPr lang="en-IN"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just" rtl="0">
              <a:lnSpc>
                <a:spcPct val="150000"/>
              </a:lnSpc>
              <a:spcBef>
                <a:spcPts val="0"/>
              </a:spcBef>
              <a:spcAft>
                <a:spcPts val="1200"/>
              </a:spcAft>
              <a:buNone/>
            </a:pPr>
            <a:endParaRPr lang="en-IN"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just" rtl="0">
              <a:lnSpc>
                <a:spcPct val="150000"/>
              </a:lnSpc>
              <a:spcBef>
                <a:spcPts val="0"/>
              </a:spcBef>
              <a:spcAft>
                <a:spcPts val="1200"/>
              </a:spcAft>
              <a:buNone/>
            </a:pPr>
            <a:endParaRPr lang="en-IN"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just" rtl="0">
              <a:lnSpc>
                <a:spcPct val="150000"/>
              </a:lnSpc>
              <a:spcBef>
                <a:spcPts val="0"/>
              </a:spcBef>
              <a:spcAft>
                <a:spcPts val="1200"/>
              </a:spcAft>
              <a:buNone/>
            </a:pPr>
            <a:endParaRPr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204" name="Google Shape;204;p24"/>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D0F287FC-30F5-54B0-FCC7-68BFA19EA9F8}"/>
            </a:ext>
          </a:extLst>
        </p:cNvPr>
        <p:cNvGrpSpPr/>
        <p:nvPr/>
      </p:nvGrpSpPr>
      <p:grpSpPr>
        <a:xfrm>
          <a:off x="0" y="0"/>
          <a:ext cx="0" cy="0"/>
          <a:chOff x="0" y="0"/>
          <a:chExt cx="0" cy="0"/>
        </a:xfrm>
      </p:grpSpPr>
      <p:sp>
        <p:nvSpPr>
          <p:cNvPr id="202" name="Google Shape;202;p24">
            <a:extLst>
              <a:ext uri="{FF2B5EF4-FFF2-40B4-BE49-F238E27FC236}">
                <a16:creationId xmlns:a16="http://schemas.microsoft.com/office/drawing/2014/main" id="{299C0617-82C9-727C-EA56-87C94DCDCC38}"/>
              </a:ext>
            </a:extLst>
          </p:cNvPr>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Results</a:t>
            </a:r>
            <a:endParaRPr dirty="0"/>
          </a:p>
        </p:txBody>
      </p:sp>
      <p:sp>
        <p:nvSpPr>
          <p:cNvPr id="203" name="Google Shape;203;p24">
            <a:extLst>
              <a:ext uri="{FF2B5EF4-FFF2-40B4-BE49-F238E27FC236}">
                <a16:creationId xmlns:a16="http://schemas.microsoft.com/office/drawing/2014/main" id="{3F039725-E971-086B-3C7F-61B0E6D8B156}"/>
              </a:ext>
            </a:extLst>
          </p:cNvPr>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285750" lvl="0" indent="-285750" algn="just" rtl="0">
              <a:lnSpc>
                <a:spcPct val="150000"/>
              </a:lnSpc>
              <a:spcBef>
                <a:spcPts val="0"/>
              </a:spcBef>
              <a:spcAft>
                <a:spcPts val="1200"/>
              </a:spcAft>
              <a:buFont typeface="Wingdings" panose="05000000000000000000" pitchFamily="2" charset="2"/>
              <a:buChar char="§"/>
            </a:pPr>
            <a:r>
              <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SVM: </a:t>
            </a:r>
            <a:r>
              <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achieved a mean accuracy of 86.18%, with a mean precision of 85.68%, a mean recall of 85.45%, and a mean F1 score of 72.60%.</a:t>
            </a:r>
          </a:p>
          <a:p>
            <a:pPr marL="285750" lvl="0" indent="-285750" algn="just" rtl="0">
              <a:lnSpc>
                <a:spcPct val="150000"/>
              </a:lnSpc>
              <a:spcBef>
                <a:spcPts val="0"/>
              </a:spcBef>
              <a:spcAft>
                <a:spcPts val="1200"/>
              </a:spcAft>
              <a:buFont typeface="Wingdings" panose="05000000000000000000" pitchFamily="2" charset="2"/>
              <a:buChar char="§"/>
            </a:pPr>
            <a:r>
              <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MLP: </a:t>
            </a:r>
            <a:r>
              <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achieved a mean accuracy of 86.10%, with a mean precision of 85.00%, a mean recall of 86.17%, and a mean F1 score of 86.00%.</a:t>
            </a:r>
          </a:p>
          <a:p>
            <a:pPr marL="0" lvl="0" indent="0" algn="just" rtl="0">
              <a:lnSpc>
                <a:spcPct val="150000"/>
              </a:lnSpc>
              <a:spcBef>
                <a:spcPts val="0"/>
              </a:spcBef>
              <a:spcAft>
                <a:spcPts val="1200"/>
              </a:spcAft>
              <a:buNone/>
            </a:pPr>
            <a:endPar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just" rtl="0">
              <a:lnSpc>
                <a:spcPct val="150000"/>
              </a:lnSpc>
              <a:spcBef>
                <a:spcPts val="0"/>
              </a:spcBef>
              <a:spcAft>
                <a:spcPts val="1200"/>
              </a:spcAft>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just" rtl="0">
              <a:lnSpc>
                <a:spcPct val="150000"/>
              </a:lnSpc>
              <a:spcBef>
                <a:spcPts val="0"/>
              </a:spcBef>
              <a:spcAft>
                <a:spcPts val="1200"/>
              </a:spcAft>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just" rtl="0">
              <a:lnSpc>
                <a:spcPct val="150000"/>
              </a:lnSpc>
              <a:spcBef>
                <a:spcPts val="0"/>
              </a:spcBef>
              <a:spcAft>
                <a:spcPts val="1200"/>
              </a:spcAft>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just" rtl="0">
              <a:lnSpc>
                <a:spcPct val="150000"/>
              </a:lnSpc>
              <a:spcBef>
                <a:spcPts val="0"/>
              </a:spcBef>
              <a:spcAft>
                <a:spcPts val="1200"/>
              </a:spcAft>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204" name="Google Shape;204;p24">
            <a:extLst>
              <a:ext uri="{FF2B5EF4-FFF2-40B4-BE49-F238E27FC236}">
                <a16:creationId xmlns:a16="http://schemas.microsoft.com/office/drawing/2014/main" id="{1FFF2257-F539-EF60-BAE0-610E87456E6E}"/>
              </a:ext>
            </a:extLst>
          </p:cNvPr>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16</a:t>
            </a:fld>
            <a:endParaRPr/>
          </a:p>
        </p:txBody>
      </p:sp>
    </p:spTree>
    <p:extLst>
      <p:ext uri="{BB962C8B-B14F-4D97-AF65-F5344CB8AC3E}">
        <p14:creationId xmlns:p14="http://schemas.microsoft.com/office/powerpoint/2010/main" val="3784402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B8BE-82A9-E0DF-29DA-210C8FCE1FE1}"/>
              </a:ext>
            </a:extLst>
          </p:cNvPr>
          <p:cNvSpPr>
            <a:spLocks noGrp="1"/>
          </p:cNvSpPr>
          <p:nvPr>
            <p:ph type="title"/>
          </p:nvPr>
        </p:nvSpPr>
        <p:spPr/>
        <p:txBody>
          <a:bodyPr/>
          <a:lstStyle/>
          <a:p>
            <a:r>
              <a:rPr lang="en-IN" dirty="0"/>
              <a:t>Results:</a:t>
            </a:r>
          </a:p>
        </p:txBody>
      </p:sp>
      <p:sp>
        <p:nvSpPr>
          <p:cNvPr id="4" name="Slide Number Placeholder 3">
            <a:extLst>
              <a:ext uri="{FF2B5EF4-FFF2-40B4-BE49-F238E27FC236}">
                <a16:creationId xmlns:a16="http://schemas.microsoft.com/office/drawing/2014/main" id="{A6F8FAC3-D838-23D7-85ED-636E79D8D4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7" name="Google Shape;203;p24">
            <a:extLst>
              <a:ext uri="{FF2B5EF4-FFF2-40B4-BE49-F238E27FC236}">
                <a16:creationId xmlns:a16="http://schemas.microsoft.com/office/drawing/2014/main" id="{3C8B1124-5872-EB8F-A336-D2410FB8C837}"/>
              </a:ext>
            </a:extLst>
          </p:cNvPr>
          <p:cNvSpPr txBox="1">
            <a:spLocks noGrp="1"/>
          </p:cNvSpPr>
          <p:nvPr>
            <p:ph type="body" idx="1"/>
          </p:nvPr>
        </p:nvSpPr>
        <p:spPr>
          <a:xfrm>
            <a:off x="633850" y="2571749"/>
            <a:ext cx="7962600" cy="2063525"/>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endParaRPr lang="en-IN" sz="1600"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lang="en-IN" sz="1600" b="1"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lang="en-IN" sz="1600" b="1"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lang="en-IN" sz="1600" b="1"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sz="1600" b="1" dirty="0">
              <a:solidFill>
                <a:srgbClr val="434343"/>
              </a:solidFill>
              <a:latin typeface="Roboto"/>
              <a:ea typeface="Roboto"/>
              <a:cs typeface="Roboto"/>
              <a:sym typeface="Roboto"/>
            </a:endParaRPr>
          </a:p>
        </p:txBody>
      </p:sp>
      <p:sp>
        <p:nvSpPr>
          <p:cNvPr id="8" name="Google Shape;203;p24">
            <a:extLst>
              <a:ext uri="{FF2B5EF4-FFF2-40B4-BE49-F238E27FC236}">
                <a16:creationId xmlns:a16="http://schemas.microsoft.com/office/drawing/2014/main" id="{1BF32058-1CEB-372E-99ED-3CF36B98ABF4}"/>
              </a:ext>
            </a:extLst>
          </p:cNvPr>
          <p:cNvSpPr txBox="1">
            <a:spLocks/>
          </p:cNvSpPr>
          <p:nvPr/>
        </p:nvSpPr>
        <p:spPr>
          <a:xfrm>
            <a:off x="633845" y="2658335"/>
            <a:ext cx="7962600" cy="224587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Noto Sans Symbols"/>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spcAft>
                <a:spcPts val="1200"/>
              </a:spcAft>
              <a:buFont typeface="Noto Sans Symbols"/>
              <a:buNone/>
            </a:pPr>
            <a:endParaRPr lang="en-GB" sz="1600" b="1" dirty="0"/>
          </a:p>
          <a:p>
            <a:pPr marL="0" indent="0" algn="just">
              <a:lnSpc>
                <a:spcPct val="150000"/>
              </a:lnSpc>
              <a:spcBef>
                <a:spcPts val="0"/>
              </a:spcBef>
              <a:spcAft>
                <a:spcPts val="1200"/>
              </a:spcAft>
              <a:buFont typeface="Noto Sans Symbols"/>
              <a:buNone/>
            </a:pPr>
            <a:r>
              <a:rPr lang="en-GB" sz="1600" b="1" dirty="0"/>
              <a:t>XGBoost</a:t>
            </a:r>
            <a:r>
              <a:rPr lang="en-GB" sz="1600" dirty="0"/>
              <a:t> demonstrated superior performance across all metrics, making it the most effective model for crime category.</a:t>
            </a:r>
            <a:endParaRPr lang="en-GB" sz="1600" dirty="0">
              <a:solidFill>
                <a:srgbClr val="434343"/>
              </a:solidFill>
              <a:latin typeface="Roboto"/>
              <a:ea typeface="Roboto"/>
              <a:cs typeface="Roboto"/>
              <a:sym typeface="Roboto"/>
            </a:endParaRPr>
          </a:p>
          <a:p>
            <a:pPr marL="0" indent="0" algn="just">
              <a:lnSpc>
                <a:spcPct val="150000"/>
              </a:lnSpc>
              <a:spcBef>
                <a:spcPts val="0"/>
              </a:spcBef>
              <a:spcAft>
                <a:spcPts val="1200"/>
              </a:spcAft>
              <a:buFont typeface="Noto Sans Symbols"/>
              <a:buNone/>
            </a:pPr>
            <a:r>
              <a:rPr lang="en-GB" sz="1600" b="1" dirty="0"/>
              <a:t>Random Forest</a:t>
            </a:r>
            <a:r>
              <a:rPr lang="en-GB" sz="1600" dirty="0"/>
              <a:t> also performed well, significantly better than Naive Bayes.</a:t>
            </a:r>
            <a:endParaRPr lang="en-GB" sz="1600" dirty="0">
              <a:solidFill>
                <a:srgbClr val="434343"/>
              </a:solidFill>
              <a:latin typeface="Roboto"/>
              <a:ea typeface="Roboto"/>
              <a:cs typeface="Roboto"/>
              <a:sym typeface="Roboto"/>
            </a:endParaRPr>
          </a:p>
          <a:p>
            <a:pPr marL="0" indent="0" algn="just">
              <a:lnSpc>
                <a:spcPct val="150000"/>
              </a:lnSpc>
              <a:spcBef>
                <a:spcPts val="0"/>
              </a:spcBef>
              <a:spcAft>
                <a:spcPts val="1200"/>
              </a:spcAft>
              <a:buFont typeface="Noto Sans Symbols"/>
              <a:buNone/>
            </a:pPr>
            <a:endParaRPr lang="en-GB" sz="1600" b="1" dirty="0">
              <a:solidFill>
                <a:srgbClr val="434343"/>
              </a:solidFill>
              <a:latin typeface="Roboto"/>
              <a:ea typeface="Roboto"/>
              <a:cs typeface="Roboto"/>
              <a:sym typeface="Roboto"/>
            </a:endParaRPr>
          </a:p>
          <a:p>
            <a:pPr marL="0" indent="0" algn="just">
              <a:lnSpc>
                <a:spcPct val="150000"/>
              </a:lnSpc>
              <a:spcBef>
                <a:spcPts val="0"/>
              </a:spcBef>
              <a:spcAft>
                <a:spcPts val="1200"/>
              </a:spcAft>
              <a:buFont typeface="Noto Sans Symbols"/>
              <a:buNone/>
            </a:pPr>
            <a:endParaRPr lang="en-GB" sz="1600" b="1" dirty="0">
              <a:solidFill>
                <a:srgbClr val="434343"/>
              </a:solidFill>
              <a:latin typeface="Roboto"/>
              <a:ea typeface="Roboto"/>
              <a:cs typeface="Roboto"/>
              <a:sym typeface="Roboto"/>
            </a:endParaRPr>
          </a:p>
          <a:p>
            <a:pPr marL="0" indent="0" algn="just">
              <a:lnSpc>
                <a:spcPct val="150000"/>
              </a:lnSpc>
              <a:spcBef>
                <a:spcPts val="0"/>
              </a:spcBef>
              <a:spcAft>
                <a:spcPts val="1200"/>
              </a:spcAft>
              <a:buFont typeface="Noto Sans Symbols"/>
              <a:buNone/>
            </a:pPr>
            <a:endParaRPr lang="en-GB" sz="1600" b="1" dirty="0">
              <a:solidFill>
                <a:srgbClr val="434343"/>
              </a:solidFill>
              <a:latin typeface="Roboto"/>
              <a:ea typeface="Roboto"/>
              <a:cs typeface="Roboto"/>
              <a:sym typeface="Roboto"/>
            </a:endParaRPr>
          </a:p>
        </p:txBody>
      </p:sp>
      <p:pic>
        <p:nvPicPr>
          <p:cNvPr id="12" name="Picture 11">
            <a:extLst>
              <a:ext uri="{FF2B5EF4-FFF2-40B4-BE49-F238E27FC236}">
                <a16:creationId xmlns:a16="http://schemas.microsoft.com/office/drawing/2014/main" id="{28B1DB08-5364-B5F7-080E-D245003552EE}"/>
              </a:ext>
            </a:extLst>
          </p:cNvPr>
          <p:cNvPicPr>
            <a:picLocks noChangeAspect="1"/>
          </p:cNvPicPr>
          <p:nvPr/>
        </p:nvPicPr>
        <p:blipFill>
          <a:blip r:embed="rId2"/>
          <a:stretch>
            <a:fillRect/>
          </a:stretch>
        </p:blipFill>
        <p:spPr>
          <a:xfrm>
            <a:off x="1565569" y="969103"/>
            <a:ext cx="5715495" cy="1813717"/>
          </a:xfrm>
          <a:prstGeom prst="rect">
            <a:avLst/>
          </a:prstGeom>
        </p:spPr>
      </p:pic>
      <p:pic>
        <p:nvPicPr>
          <p:cNvPr id="14" name="Picture 13">
            <a:extLst>
              <a:ext uri="{FF2B5EF4-FFF2-40B4-BE49-F238E27FC236}">
                <a16:creationId xmlns:a16="http://schemas.microsoft.com/office/drawing/2014/main" id="{46FA1F40-4657-DBB0-5FE4-BAADEB7135A6}"/>
              </a:ext>
            </a:extLst>
          </p:cNvPr>
          <p:cNvPicPr>
            <a:picLocks noChangeAspect="1"/>
          </p:cNvPicPr>
          <p:nvPr/>
        </p:nvPicPr>
        <p:blipFill>
          <a:blip r:embed="rId3"/>
          <a:stretch>
            <a:fillRect/>
          </a:stretch>
        </p:blipFill>
        <p:spPr>
          <a:xfrm>
            <a:off x="3156555" y="2782820"/>
            <a:ext cx="2830890" cy="312501"/>
          </a:xfrm>
          <a:prstGeom prst="rect">
            <a:avLst/>
          </a:prstGeom>
        </p:spPr>
      </p:pic>
    </p:spTree>
    <p:extLst>
      <p:ext uri="{BB962C8B-B14F-4D97-AF65-F5344CB8AC3E}">
        <p14:creationId xmlns:p14="http://schemas.microsoft.com/office/powerpoint/2010/main" val="375164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36176-A498-805C-6B28-1631745F8F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7B4D57-7B82-0E37-42D7-F424CC621EB6}"/>
              </a:ext>
            </a:extLst>
          </p:cNvPr>
          <p:cNvSpPr>
            <a:spLocks noGrp="1"/>
          </p:cNvSpPr>
          <p:nvPr>
            <p:ph type="title"/>
          </p:nvPr>
        </p:nvSpPr>
        <p:spPr/>
        <p:txBody>
          <a:bodyPr/>
          <a:lstStyle/>
          <a:p>
            <a:r>
              <a:rPr lang="en-IN" dirty="0"/>
              <a:t>Results:</a:t>
            </a:r>
          </a:p>
        </p:txBody>
      </p:sp>
      <p:sp>
        <p:nvSpPr>
          <p:cNvPr id="4" name="Slide Number Placeholder 3">
            <a:extLst>
              <a:ext uri="{FF2B5EF4-FFF2-40B4-BE49-F238E27FC236}">
                <a16:creationId xmlns:a16="http://schemas.microsoft.com/office/drawing/2014/main" id="{6F63A340-3C50-9D9F-19A2-0F41C612F4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7" name="Google Shape;203;p24">
            <a:extLst>
              <a:ext uri="{FF2B5EF4-FFF2-40B4-BE49-F238E27FC236}">
                <a16:creationId xmlns:a16="http://schemas.microsoft.com/office/drawing/2014/main" id="{FFD84CD1-35AF-7DB0-B8B5-8C8566582518}"/>
              </a:ext>
            </a:extLst>
          </p:cNvPr>
          <p:cNvSpPr txBox="1">
            <a:spLocks noGrp="1"/>
          </p:cNvSpPr>
          <p:nvPr>
            <p:ph type="body" idx="1"/>
          </p:nvPr>
        </p:nvSpPr>
        <p:spPr>
          <a:xfrm>
            <a:off x="633850" y="2571749"/>
            <a:ext cx="7962600" cy="2063525"/>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endParaRPr lang="en-IN" sz="1600"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lang="en-IN" sz="1600" b="1"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lang="en-IN" sz="1600" b="1"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lang="en-IN" sz="1600" b="1"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sz="1600" b="1" dirty="0">
              <a:solidFill>
                <a:srgbClr val="434343"/>
              </a:solidFill>
              <a:latin typeface="Roboto"/>
              <a:ea typeface="Roboto"/>
              <a:cs typeface="Roboto"/>
              <a:sym typeface="Roboto"/>
            </a:endParaRPr>
          </a:p>
        </p:txBody>
      </p:sp>
      <p:sp>
        <p:nvSpPr>
          <p:cNvPr id="8" name="Google Shape;203;p24">
            <a:extLst>
              <a:ext uri="{FF2B5EF4-FFF2-40B4-BE49-F238E27FC236}">
                <a16:creationId xmlns:a16="http://schemas.microsoft.com/office/drawing/2014/main" id="{0A4D1B44-A855-8E2E-EAF4-0BE7D9C0692F}"/>
              </a:ext>
            </a:extLst>
          </p:cNvPr>
          <p:cNvSpPr txBox="1">
            <a:spLocks/>
          </p:cNvSpPr>
          <p:nvPr/>
        </p:nvSpPr>
        <p:spPr>
          <a:xfrm>
            <a:off x="633850" y="1137321"/>
            <a:ext cx="7962600" cy="224587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Noto Sans Symbols"/>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spcAft>
                <a:spcPts val="1200"/>
              </a:spcAft>
              <a:buNone/>
            </a:pPr>
            <a:r>
              <a:rPr lang="en-GB" sz="1600" b="1" dirty="0">
                <a:latin typeface="Calibri" panose="020F0502020204030204" pitchFamily="34" charset="0"/>
                <a:ea typeface="Calibri" panose="020F0502020204030204" pitchFamily="34" charset="0"/>
                <a:cs typeface="Calibri" panose="020F0502020204030204" pitchFamily="34" charset="0"/>
              </a:rPr>
              <a:t>Naive Bayes</a:t>
            </a:r>
            <a:r>
              <a:rPr lang="en-GB" sz="1600" dirty="0">
                <a:latin typeface="Calibri" panose="020F0502020204030204" pitchFamily="34" charset="0"/>
                <a:ea typeface="Calibri" panose="020F0502020204030204" pitchFamily="34" charset="0"/>
                <a:cs typeface="Calibri" panose="020F0502020204030204" pitchFamily="34" charset="0"/>
              </a:rPr>
              <a:t> struggled, indicating its assumptions may not hold true for this dataset.</a:t>
            </a:r>
          </a:p>
          <a:p>
            <a:pPr marL="0" indent="0" algn="just">
              <a:lnSpc>
                <a:spcPct val="150000"/>
              </a:lnSpc>
              <a:spcBef>
                <a:spcPts val="0"/>
              </a:spcBef>
              <a:spcAft>
                <a:spcPts val="1200"/>
              </a:spcAft>
              <a:buNone/>
            </a:pPr>
            <a:r>
              <a:rPr lang="en-GB" sz="1600" b="1" dirty="0">
                <a:latin typeface="Calibri" panose="020F0502020204030204" pitchFamily="34" charset="0"/>
                <a:ea typeface="Calibri" panose="020F0502020204030204" pitchFamily="34" charset="0"/>
                <a:cs typeface="Calibri" panose="020F0502020204030204" pitchFamily="34" charset="0"/>
              </a:rPr>
              <a:t>SVM </a:t>
            </a:r>
            <a:r>
              <a:rPr lang="en-GB" sz="1600" dirty="0">
                <a:latin typeface="Calibri" panose="020F0502020204030204" pitchFamily="34" charset="0"/>
                <a:ea typeface="Calibri" panose="020F0502020204030204" pitchFamily="34" charset="0"/>
                <a:cs typeface="Calibri" panose="020F0502020204030204" pitchFamily="34" charset="0"/>
              </a:rPr>
              <a:t>achieved high accuracy and precision, making it a reliable model for crime category prediction. However, its F1 score was slightly lower compared to XGBoost.</a:t>
            </a:r>
          </a:p>
          <a:p>
            <a:pPr marL="0" indent="0" algn="just">
              <a:lnSpc>
                <a:spcPct val="150000"/>
              </a:lnSpc>
              <a:spcBef>
                <a:spcPts val="0"/>
              </a:spcBef>
              <a:spcAft>
                <a:spcPts val="1200"/>
              </a:spcAft>
              <a:buNone/>
            </a:pPr>
            <a:r>
              <a:rPr lang="en-GB" sz="1600" b="1" dirty="0">
                <a:latin typeface="Calibri" panose="020F0502020204030204" pitchFamily="34" charset="0"/>
                <a:ea typeface="Calibri" panose="020F0502020204030204" pitchFamily="34" charset="0"/>
                <a:cs typeface="Calibri" panose="020F0502020204030204" pitchFamily="34" charset="0"/>
              </a:rPr>
              <a:t>MLP </a:t>
            </a:r>
            <a:r>
              <a:rPr lang="en-GB" sz="1600" dirty="0">
                <a:latin typeface="Calibri" panose="020F0502020204030204" pitchFamily="34" charset="0"/>
                <a:ea typeface="Calibri" panose="020F0502020204030204" pitchFamily="34" charset="0"/>
                <a:cs typeface="Calibri" panose="020F0502020204030204" pitchFamily="34" charset="0"/>
              </a:rPr>
              <a:t>also showed strong performance with high accuracy, precision, and recall, making it a competitive model for crime category prediction.</a:t>
            </a:r>
          </a:p>
          <a:p>
            <a:pPr marL="0" indent="0" algn="just">
              <a:lnSpc>
                <a:spcPct val="150000"/>
              </a:lnSpc>
              <a:spcBef>
                <a:spcPts val="0"/>
              </a:spcBef>
              <a:spcAft>
                <a:spcPts val="1200"/>
              </a:spcAft>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indent="0" algn="just">
              <a:lnSpc>
                <a:spcPct val="150000"/>
              </a:lnSpc>
              <a:spcBef>
                <a:spcPts val="0"/>
              </a:spcBef>
              <a:spcAft>
                <a:spcPts val="1200"/>
              </a:spcAft>
              <a:buFont typeface="Noto Sans Symbols"/>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indent="0" algn="just">
              <a:lnSpc>
                <a:spcPct val="150000"/>
              </a:lnSpc>
              <a:spcBef>
                <a:spcPts val="0"/>
              </a:spcBef>
              <a:spcAft>
                <a:spcPts val="1200"/>
              </a:spcAft>
              <a:buFont typeface="Noto Sans Symbols"/>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indent="0" algn="just">
              <a:lnSpc>
                <a:spcPct val="150000"/>
              </a:lnSpc>
              <a:spcBef>
                <a:spcPts val="0"/>
              </a:spcBef>
              <a:spcAft>
                <a:spcPts val="1200"/>
              </a:spcAft>
              <a:buFont typeface="Noto Sans Symbols"/>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p:txBody>
      </p:sp>
    </p:spTree>
    <p:extLst>
      <p:ext uri="{BB962C8B-B14F-4D97-AF65-F5344CB8AC3E}">
        <p14:creationId xmlns:p14="http://schemas.microsoft.com/office/powerpoint/2010/main" val="2507064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63BBC-61F2-3EFF-4BD0-7FC7E315DD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C4009-D28E-9703-C451-3F4D5C242756}"/>
              </a:ext>
            </a:extLst>
          </p:cNvPr>
          <p:cNvSpPr>
            <a:spLocks noGrp="1"/>
          </p:cNvSpPr>
          <p:nvPr>
            <p:ph type="title"/>
          </p:nvPr>
        </p:nvSpPr>
        <p:spPr/>
        <p:txBody>
          <a:bodyPr/>
          <a:lstStyle/>
          <a:p>
            <a:r>
              <a:rPr lang="en-IN" dirty="0"/>
              <a:t>Class wise accuracy using xgboost:</a:t>
            </a:r>
          </a:p>
        </p:txBody>
      </p:sp>
      <p:sp>
        <p:nvSpPr>
          <p:cNvPr id="4" name="Slide Number Placeholder 3">
            <a:extLst>
              <a:ext uri="{FF2B5EF4-FFF2-40B4-BE49-F238E27FC236}">
                <a16:creationId xmlns:a16="http://schemas.microsoft.com/office/drawing/2014/main" id="{D277B969-634B-7C1E-8192-634F0662FC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7" name="Google Shape;203;p24">
            <a:extLst>
              <a:ext uri="{FF2B5EF4-FFF2-40B4-BE49-F238E27FC236}">
                <a16:creationId xmlns:a16="http://schemas.microsoft.com/office/drawing/2014/main" id="{95D8AA7C-99DF-EAD1-C5BB-0A5D44D279E5}"/>
              </a:ext>
            </a:extLst>
          </p:cNvPr>
          <p:cNvSpPr txBox="1">
            <a:spLocks noGrp="1"/>
          </p:cNvSpPr>
          <p:nvPr>
            <p:ph type="body" idx="1"/>
          </p:nvPr>
        </p:nvSpPr>
        <p:spPr>
          <a:xfrm>
            <a:off x="633850" y="2571749"/>
            <a:ext cx="7962600" cy="2063525"/>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endParaRPr lang="en-IN" sz="1600"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lang="en-IN" sz="1600" b="1"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lang="en-IN" sz="1600" b="1"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lang="en-IN" sz="1600" b="1"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sz="1600" b="1" dirty="0">
              <a:solidFill>
                <a:srgbClr val="434343"/>
              </a:solidFill>
              <a:latin typeface="Roboto"/>
              <a:ea typeface="Roboto"/>
              <a:cs typeface="Roboto"/>
              <a:sym typeface="Roboto"/>
            </a:endParaRPr>
          </a:p>
        </p:txBody>
      </p:sp>
      <p:sp>
        <p:nvSpPr>
          <p:cNvPr id="8" name="Google Shape;203;p24">
            <a:extLst>
              <a:ext uri="{FF2B5EF4-FFF2-40B4-BE49-F238E27FC236}">
                <a16:creationId xmlns:a16="http://schemas.microsoft.com/office/drawing/2014/main" id="{E766AACA-BCF7-97F3-251E-B1BDB676A646}"/>
              </a:ext>
            </a:extLst>
          </p:cNvPr>
          <p:cNvSpPr txBox="1">
            <a:spLocks/>
          </p:cNvSpPr>
          <p:nvPr/>
        </p:nvSpPr>
        <p:spPr>
          <a:xfrm>
            <a:off x="547550" y="1101736"/>
            <a:ext cx="5450562" cy="224587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Noto Sans Symbols"/>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spcAft>
                <a:spcPts val="1200"/>
              </a:spcAft>
              <a:buNone/>
            </a:pPr>
            <a:r>
              <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Class 4 </a:t>
            </a:r>
            <a:r>
              <a:rPr lang="en-GB" sz="16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a</a:t>
            </a:r>
            <a:r>
              <a:rPr lang="en-GB" sz="1600" dirty="0"/>
              <a:t>chieves the highest precision, making it the most reliably predicted class by XGBoost.</a:t>
            </a:r>
          </a:p>
          <a:p>
            <a:pPr marL="0" indent="0" algn="just">
              <a:lnSpc>
                <a:spcPct val="150000"/>
              </a:lnSpc>
              <a:spcBef>
                <a:spcPts val="0"/>
              </a:spcBef>
              <a:spcAft>
                <a:spcPts val="1200"/>
              </a:spcAft>
              <a:buNone/>
            </a:pPr>
            <a:r>
              <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rPr>
              <a:t>Class 3 </a:t>
            </a:r>
            <a:r>
              <a:rPr lang="en-GB" sz="1600" dirty="0"/>
              <a:t>has the lowest precision, indicating difficulty in accurately predicting this class.</a:t>
            </a: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indent="0" algn="just">
              <a:lnSpc>
                <a:spcPct val="150000"/>
              </a:lnSpc>
              <a:spcBef>
                <a:spcPts val="0"/>
              </a:spcBef>
              <a:spcAft>
                <a:spcPts val="1200"/>
              </a:spcAft>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indent="0" algn="just">
              <a:lnSpc>
                <a:spcPct val="150000"/>
              </a:lnSpc>
              <a:spcBef>
                <a:spcPts val="0"/>
              </a:spcBef>
              <a:spcAft>
                <a:spcPts val="1200"/>
              </a:spcAft>
              <a:buFont typeface="Noto Sans Symbols"/>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indent="0" algn="just">
              <a:lnSpc>
                <a:spcPct val="150000"/>
              </a:lnSpc>
              <a:spcBef>
                <a:spcPts val="0"/>
              </a:spcBef>
              <a:spcAft>
                <a:spcPts val="1200"/>
              </a:spcAft>
              <a:buFont typeface="Noto Sans Symbols"/>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a:p>
            <a:pPr marL="0" indent="0" algn="just">
              <a:lnSpc>
                <a:spcPct val="150000"/>
              </a:lnSpc>
              <a:spcBef>
                <a:spcPts val="0"/>
              </a:spcBef>
              <a:spcAft>
                <a:spcPts val="1200"/>
              </a:spcAft>
              <a:buFont typeface="Noto Sans Symbols"/>
              <a:buNone/>
            </a:pP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11" name="Picture 10">
            <a:extLst>
              <a:ext uri="{FF2B5EF4-FFF2-40B4-BE49-F238E27FC236}">
                <a16:creationId xmlns:a16="http://schemas.microsoft.com/office/drawing/2014/main" id="{E52C59B1-9FAA-725D-08FC-08DC9A2B997B}"/>
              </a:ext>
            </a:extLst>
          </p:cNvPr>
          <p:cNvPicPr>
            <a:picLocks noChangeAspect="1"/>
          </p:cNvPicPr>
          <p:nvPr/>
        </p:nvPicPr>
        <p:blipFill>
          <a:blip r:embed="rId3"/>
          <a:stretch>
            <a:fillRect/>
          </a:stretch>
        </p:blipFill>
        <p:spPr>
          <a:xfrm>
            <a:off x="6504269" y="2402277"/>
            <a:ext cx="2068725" cy="169472"/>
          </a:xfrm>
          <a:prstGeom prst="rect">
            <a:avLst/>
          </a:prstGeom>
        </p:spPr>
      </p:pic>
      <p:sp>
        <p:nvSpPr>
          <p:cNvPr id="14" name="Google Shape;203;p24">
            <a:extLst>
              <a:ext uri="{FF2B5EF4-FFF2-40B4-BE49-F238E27FC236}">
                <a16:creationId xmlns:a16="http://schemas.microsoft.com/office/drawing/2014/main" id="{6D318BD5-1821-634F-7069-A3148FBB0F2E}"/>
              </a:ext>
            </a:extLst>
          </p:cNvPr>
          <p:cNvSpPr txBox="1">
            <a:spLocks/>
          </p:cNvSpPr>
          <p:nvPr/>
        </p:nvSpPr>
        <p:spPr>
          <a:xfrm>
            <a:off x="369040" y="2972479"/>
            <a:ext cx="7962600" cy="143188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Noto Sans Symbols"/>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spcAft>
                <a:spcPts val="1200"/>
              </a:spcAft>
              <a:buNone/>
            </a:pPr>
            <a:r>
              <a:rPr lang="en-GB" sz="1600" dirty="0"/>
              <a:t>Overall, XGBoost performs well for most classes, particularly for Class 4 and Class 5, but struggles with Class 3.</a:t>
            </a:r>
            <a:endParaRPr lang="en-GB" sz="1600" b="1"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10" name="Picture 9">
            <a:extLst>
              <a:ext uri="{FF2B5EF4-FFF2-40B4-BE49-F238E27FC236}">
                <a16:creationId xmlns:a16="http://schemas.microsoft.com/office/drawing/2014/main" id="{F425E845-A16A-8F85-63F5-37AA93808411}"/>
              </a:ext>
            </a:extLst>
          </p:cNvPr>
          <p:cNvPicPr>
            <a:picLocks noChangeAspect="1"/>
          </p:cNvPicPr>
          <p:nvPr/>
        </p:nvPicPr>
        <p:blipFill>
          <a:blip r:embed="rId4"/>
          <a:stretch>
            <a:fillRect/>
          </a:stretch>
        </p:blipFill>
        <p:spPr>
          <a:xfrm>
            <a:off x="6297646" y="1000501"/>
            <a:ext cx="2584226" cy="1401776"/>
          </a:xfrm>
          <a:prstGeom prst="rect">
            <a:avLst/>
          </a:prstGeom>
        </p:spPr>
      </p:pic>
    </p:spTree>
    <p:extLst>
      <p:ext uri="{BB962C8B-B14F-4D97-AF65-F5344CB8AC3E}">
        <p14:creationId xmlns:p14="http://schemas.microsoft.com/office/powerpoint/2010/main" val="2087252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Motivation</a:t>
            </a:r>
            <a:endParaRPr dirty="0"/>
          </a:p>
        </p:txBody>
      </p:sp>
      <p:sp>
        <p:nvSpPr>
          <p:cNvPr id="175" name="Google Shape;175;p20"/>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342900" indent="-342900">
              <a:lnSpc>
                <a:spcPct val="150000"/>
              </a:lnSpc>
              <a:spcBef>
                <a:spcPts val="0"/>
              </a:spcBef>
              <a:spcAft>
                <a:spcPts val="1200"/>
              </a:spcAft>
              <a:buFont typeface="Wingdings" panose="05000000000000000000" pitchFamily="2" charset="2"/>
              <a:buChar char="§"/>
            </a:pPr>
            <a:r>
              <a:rPr lang="en-GB" sz="1800" dirty="0"/>
              <a:t>CrimeCast is a ML project aimed at predicting crime categories based on comprehensive data, including date, time, location, and victim demographics.</a:t>
            </a:r>
          </a:p>
          <a:p>
            <a:pPr marL="342900" indent="-342900">
              <a:lnSpc>
                <a:spcPct val="150000"/>
              </a:lnSpc>
              <a:spcBef>
                <a:spcPts val="0"/>
              </a:spcBef>
              <a:spcAft>
                <a:spcPts val="1200"/>
              </a:spcAft>
              <a:buFont typeface="Wingdings" panose="05000000000000000000" pitchFamily="2" charset="2"/>
              <a:buChar char="§"/>
            </a:pPr>
            <a:r>
              <a:rPr lang="en-GB" sz="1800" dirty="0"/>
              <a:t>Identify patterns within the data to classify the crimes into different categories like </a:t>
            </a:r>
            <a:r>
              <a:rPr lang="en-IN" sz="1800" dirty="0"/>
              <a:t>Property Crimes, Violent Crimes, Crimes against Persons  etc.</a:t>
            </a:r>
            <a:endParaRPr lang="en-GB" sz="1800" dirty="0"/>
          </a:p>
          <a:p>
            <a:pPr marL="342900" indent="-342900">
              <a:lnSpc>
                <a:spcPct val="150000"/>
              </a:lnSpc>
              <a:spcBef>
                <a:spcPts val="0"/>
              </a:spcBef>
              <a:spcAft>
                <a:spcPts val="1200"/>
              </a:spcAft>
              <a:buFont typeface="Wingdings" panose="05000000000000000000" pitchFamily="2" charset="2"/>
              <a:buChar char="§"/>
            </a:pPr>
            <a:r>
              <a:rPr lang="en-GB" sz="1800" dirty="0"/>
              <a:t>Enhance proactive resource allocation and improve public safety by forecasting crime trends and preventing criminal activities. This enables the police department to identify and activate the appropriate units to address specific crime situations effectively.</a:t>
            </a:r>
          </a:p>
        </p:txBody>
      </p:sp>
      <p:sp>
        <p:nvSpPr>
          <p:cNvPr id="176" name="Google Shape;176;p20"/>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Timeline</a:t>
            </a:r>
            <a:endParaRPr/>
          </a:p>
        </p:txBody>
      </p:sp>
      <p:sp>
        <p:nvSpPr>
          <p:cNvPr id="210" name="Google Shape;210;p25"/>
          <p:cNvSpPr txBox="1">
            <a:spLocks noGrp="1"/>
          </p:cNvSpPr>
          <p:nvPr>
            <p:ph type="body" idx="1"/>
          </p:nvPr>
        </p:nvSpPr>
        <p:spPr>
          <a:xfrm>
            <a:off x="633850" y="1035874"/>
            <a:ext cx="7962600" cy="4005289"/>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r>
              <a:rPr lang="en-IN" sz="1600" b="1" dirty="0">
                <a:solidFill>
                  <a:srgbClr val="434343"/>
                </a:solidFill>
                <a:latin typeface="Roboto"/>
                <a:ea typeface="Roboto"/>
                <a:cs typeface="Roboto"/>
                <a:sym typeface="Roboto"/>
              </a:rPr>
              <a:t>Completed Tasks:</a:t>
            </a:r>
          </a:p>
          <a:p>
            <a:pPr marL="342900" indent="-342900" algn="just">
              <a:lnSpc>
                <a:spcPct val="150000"/>
              </a:lnSpc>
              <a:spcBef>
                <a:spcPts val="0"/>
              </a:spcBef>
              <a:spcAft>
                <a:spcPts val="1200"/>
              </a:spcAft>
              <a:buFont typeface="Wingdings" panose="05000000000000000000" pitchFamily="2" charset="2"/>
              <a:buChar char="§"/>
            </a:pPr>
            <a:r>
              <a:rPr lang="en-GB" sz="1600" dirty="0">
                <a:solidFill>
                  <a:srgbClr val="434343"/>
                </a:solidFill>
                <a:latin typeface="Roboto"/>
                <a:ea typeface="Roboto"/>
                <a:cs typeface="Roboto"/>
                <a:sym typeface="Roboto"/>
              </a:rPr>
              <a:t>Data collection, preprocessing, and feature identification.</a:t>
            </a:r>
          </a:p>
          <a:p>
            <a:pPr marL="342900" indent="-342900" algn="just">
              <a:lnSpc>
                <a:spcPct val="150000"/>
              </a:lnSpc>
              <a:spcBef>
                <a:spcPts val="0"/>
              </a:spcBef>
              <a:spcAft>
                <a:spcPts val="1200"/>
              </a:spcAft>
              <a:buFont typeface="Wingdings" panose="05000000000000000000" pitchFamily="2" charset="2"/>
              <a:buChar char="§"/>
            </a:pPr>
            <a:r>
              <a:rPr lang="en-GB" sz="1600" dirty="0">
                <a:solidFill>
                  <a:srgbClr val="434343"/>
                </a:solidFill>
                <a:latin typeface="Roboto"/>
                <a:ea typeface="Roboto"/>
                <a:cs typeface="Roboto"/>
                <a:sym typeface="Roboto"/>
              </a:rPr>
              <a:t>Exploratory data analysis (EDA).</a:t>
            </a:r>
          </a:p>
          <a:p>
            <a:pPr marL="342900" indent="-342900" algn="just">
              <a:lnSpc>
                <a:spcPct val="150000"/>
              </a:lnSpc>
              <a:spcBef>
                <a:spcPts val="0"/>
              </a:spcBef>
              <a:spcAft>
                <a:spcPts val="1200"/>
              </a:spcAft>
              <a:buFont typeface="Wingdings" panose="05000000000000000000" pitchFamily="2" charset="2"/>
              <a:buChar char="§"/>
            </a:pPr>
            <a:r>
              <a:rPr lang="en-GB" sz="1600" dirty="0">
                <a:solidFill>
                  <a:srgbClr val="434343"/>
                </a:solidFill>
                <a:latin typeface="Roboto"/>
                <a:ea typeface="Roboto"/>
                <a:cs typeface="Roboto"/>
                <a:sym typeface="Roboto"/>
              </a:rPr>
              <a:t>Model selection, training, and initial evaluation.</a:t>
            </a:r>
          </a:p>
          <a:p>
            <a:pPr marL="285750" indent="-285750" algn="just">
              <a:lnSpc>
                <a:spcPct val="150000"/>
              </a:lnSpc>
              <a:spcBef>
                <a:spcPts val="0"/>
              </a:spcBef>
              <a:spcAft>
                <a:spcPts val="1200"/>
              </a:spcAft>
              <a:buFont typeface="Wingdings" panose="05000000000000000000" pitchFamily="2" charset="2"/>
              <a:buChar char="§"/>
            </a:pPr>
            <a:r>
              <a:rPr lang="en-IN" sz="1600" dirty="0">
                <a:solidFill>
                  <a:srgbClr val="434343"/>
                </a:solidFill>
                <a:latin typeface="Roboto"/>
                <a:ea typeface="Roboto"/>
                <a:cs typeface="Roboto"/>
                <a:sym typeface="Roboto"/>
              </a:rPr>
              <a:t> Model optimization and </a:t>
            </a:r>
            <a:r>
              <a:rPr lang="en-US" sz="1600" dirty="0">
                <a:solidFill>
                  <a:srgbClr val="434343"/>
                </a:solidFill>
                <a:latin typeface="Roboto"/>
                <a:ea typeface="Roboto"/>
                <a:cs typeface="Roboto"/>
                <a:sym typeface="Roboto"/>
              </a:rPr>
              <a:t>f</a:t>
            </a:r>
            <a:r>
              <a:rPr lang="en-US" sz="1600" dirty="0"/>
              <a:t>inal evaluation</a:t>
            </a:r>
            <a:r>
              <a:rPr lang="en-IN" sz="1600" dirty="0">
                <a:solidFill>
                  <a:srgbClr val="434343"/>
                </a:solidFill>
                <a:latin typeface="Roboto"/>
                <a:ea typeface="Roboto"/>
                <a:cs typeface="Roboto"/>
                <a:sym typeface="Roboto"/>
              </a:rPr>
              <a:t>.</a:t>
            </a:r>
          </a:p>
          <a:p>
            <a:pPr marL="285750" indent="-285750" algn="just">
              <a:lnSpc>
                <a:spcPct val="150000"/>
              </a:lnSpc>
              <a:spcBef>
                <a:spcPts val="0"/>
              </a:spcBef>
              <a:spcAft>
                <a:spcPts val="1200"/>
              </a:spcAft>
              <a:buFont typeface="Wingdings" panose="05000000000000000000" pitchFamily="2" charset="2"/>
              <a:buChar char="§"/>
            </a:pPr>
            <a:r>
              <a:rPr lang="en-US" sz="1600" dirty="0"/>
              <a:t> Feedback integration.</a:t>
            </a:r>
            <a:endParaRPr lang="en-US" sz="1600" dirty="0">
              <a:solidFill>
                <a:srgbClr val="434343"/>
              </a:solidFill>
              <a:latin typeface="Roboto"/>
              <a:ea typeface="Roboto"/>
              <a:cs typeface="Roboto"/>
              <a:sym typeface="Roboto"/>
            </a:endParaRPr>
          </a:p>
          <a:p>
            <a:pPr marL="285750" indent="-285750" algn="just">
              <a:lnSpc>
                <a:spcPct val="150000"/>
              </a:lnSpc>
              <a:spcBef>
                <a:spcPts val="0"/>
              </a:spcBef>
              <a:spcAft>
                <a:spcPts val="1200"/>
              </a:spcAft>
              <a:buFont typeface="Wingdings" panose="05000000000000000000" pitchFamily="2" charset="2"/>
              <a:buChar char="§"/>
            </a:pPr>
            <a:r>
              <a:rPr lang="en-US" sz="1600" dirty="0"/>
              <a:t> Project report and presentation. </a:t>
            </a:r>
          </a:p>
          <a:p>
            <a:pPr marL="285750" indent="-285750" algn="just">
              <a:lnSpc>
                <a:spcPct val="150000"/>
              </a:lnSpc>
              <a:spcBef>
                <a:spcPts val="0"/>
              </a:spcBef>
              <a:spcAft>
                <a:spcPts val="1200"/>
              </a:spcAft>
              <a:buFont typeface="Wingdings" panose="05000000000000000000" pitchFamily="2" charset="2"/>
              <a:buChar char="§"/>
            </a:pPr>
            <a:endParaRPr lang="en-IN" sz="1600" dirty="0">
              <a:solidFill>
                <a:srgbClr val="434343"/>
              </a:solidFill>
              <a:latin typeface="Roboto"/>
              <a:ea typeface="Roboto"/>
              <a:cs typeface="Roboto"/>
              <a:sym typeface="Roboto"/>
            </a:endParaRPr>
          </a:p>
          <a:p>
            <a:pPr marL="0" indent="0" algn="just">
              <a:lnSpc>
                <a:spcPct val="150000"/>
              </a:lnSpc>
              <a:spcBef>
                <a:spcPts val="0"/>
              </a:spcBef>
              <a:spcAft>
                <a:spcPts val="1200"/>
              </a:spcAft>
              <a:buNone/>
            </a:pPr>
            <a:endParaRPr lang="en-IN" sz="1600" b="1" dirty="0">
              <a:solidFill>
                <a:srgbClr val="434343"/>
              </a:solidFill>
              <a:latin typeface="Roboto"/>
              <a:ea typeface="Roboto"/>
              <a:cs typeface="Roboto"/>
            </a:endParaRPr>
          </a:p>
          <a:p>
            <a:pPr marL="0" indent="0" algn="just">
              <a:lnSpc>
                <a:spcPct val="150000"/>
              </a:lnSpc>
              <a:spcBef>
                <a:spcPts val="0"/>
              </a:spcBef>
              <a:spcAft>
                <a:spcPts val="1200"/>
              </a:spcAft>
              <a:buNone/>
            </a:pPr>
            <a:endParaRPr lang="en-GB" sz="1600" dirty="0">
              <a:solidFill>
                <a:srgbClr val="434343"/>
              </a:solidFill>
              <a:latin typeface="Roboto"/>
              <a:ea typeface="Roboto"/>
              <a:cs typeface="Roboto"/>
              <a:sym typeface="Roboto"/>
            </a:endParaRPr>
          </a:p>
          <a:p>
            <a:pPr marL="0" indent="0" algn="just">
              <a:lnSpc>
                <a:spcPct val="150000"/>
              </a:lnSpc>
              <a:spcBef>
                <a:spcPts val="0"/>
              </a:spcBef>
              <a:spcAft>
                <a:spcPts val="1200"/>
              </a:spcAft>
              <a:buNone/>
            </a:pPr>
            <a:endParaRPr lang="en-IN" sz="1600"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sz="1600" b="1" dirty="0">
              <a:solidFill>
                <a:srgbClr val="434343"/>
              </a:solidFill>
              <a:latin typeface="Roboto"/>
              <a:ea typeface="Roboto"/>
              <a:cs typeface="Roboto"/>
              <a:sym typeface="Roboto"/>
            </a:endParaRPr>
          </a:p>
        </p:txBody>
      </p:sp>
      <p:sp>
        <p:nvSpPr>
          <p:cNvPr id="211" name="Google Shape;211;p25"/>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Individual team members’ contributions</a:t>
            </a:r>
            <a:endParaRPr sz="3100"/>
          </a:p>
        </p:txBody>
      </p:sp>
      <p:sp>
        <p:nvSpPr>
          <p:cNvPr id="217" name="Google Shape;217;p26"/>
          <p:cNvSpPr txBox="1">
            <a:spLocks noGrp="1"/>
          </p:cNvSpPr>
          <p:nvPr>
            <p:ph type="body" idx="1"/>
          </p:nvPr>
        </p:nvSpPr>
        <p:spPr>
          <a:xfrm>
            <a:off x="564995" y="1035875"/>
            <a:ext cx="8031455"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r>
              <a:rPr lang="en-GB" sz="1800" b="1" dirty="0">
                <a:solidFill>
                  <a:srgbClr val="434343"/>
                </a:solidFill>
                <a:latin typeface="Roboto"/>
                <a:ea typeface="Roboto"/>
                <a:cs typeface="Roboto"/>
                <a:sym typeface="Roboto"/>
              </a:rPr>
              <a:t>Sachin:</a:t>
            </a:r>
            <a:r>
              <a:rPr lang="en-GB" sz="1800" dirty="0">
                <a:solidFill>
                  <a:srgbClr val="434343"/>
                </a:solidFill>
                <a:latin typeface="Roboto"/>
                <a:ea typeface="Roboto"/>
                <a:cs typeface="Roboto"/>
                <a:sym typeface="Roboto"/>
              </a:rPr>
              <a:t> Data collection, preprocessing, feature identification, documentation </a:t>
            </a:r>
          </a:p>
          <a:p>
            <a:pPr marL="0" lvl="0" indent="0" algn="just" rtl="0">
              <a:lnSpc>
                <a:spcPct val="150000"/>
              </a:lnSpc>
              <a:spcBef>
                <a:spcPts val="0"/>
              </a:spcBef>
              <a:spcAft>
                <a:spcPts val="1200"/>
              </a:spcAft>
              <a:buNone/>
            </a:pPr>
            <a:r>
              <a:rPr lang="en-GB" sz="1800" b="1" dirty="0">
                <a:solidFill>
                  <a:srgbClr val="434343"/>
                </a:solidFill>
                <a:latin typeface="Roboto"/>
                <a:ea typeface="Roboto"/>
                <a:cs typeface="Roboto"/>
                <a:sym typeface="Roboto"/>
              </a:rPr>
              <a:t>Niteen:</a:t>
            </a:r>
            <a:r>
              <a:rPr lang="en-GB" sz="1800" dirty="0">
                <a:solidFill>
                  <a:srgbClr val="434343"/>
                </a:solidFill>
                <a:latin typeface="Roboto"/>
                <a:ea typeface="Roboto"/>
                <a:cs typeface="Roboto"/>
                <a:sym typeface="Roboto"/>
              </a:rPr>
              <a:t> EDA, feature engineering and optimization</a:t>
            </a:r>
          </a:p>
          <a:p>
            <a:pPr marL="0" lvl="0" indent="0" algn="just" rtl="0">
              <a:lnSpc>
                <a:spcPct val="150000"/>
              </a:lnSpc>
              <a:spcBef>
                <a:spcPts val="0"/>
              </a:spcBef>
              <a:spcAft>
                <a:spcPts val="1200"/>
              </a:spcAft>
              <a:buNone/>
            </a:pPr>
            <a:r>
              <a:rPr lang="en-GB" sz="1800" b="1" dirty="0">
                <a:solidFill>
                  <a:srgbClr val="434343"/>
                </a:solidFill>
                <a:latin typeface="Roboto"/>
                <a:ea typeface="Roboto"/>
                <a:cs typeface="Roboto"/>
                <a:sym typeface="Roboto"/>
              </a:rPr>
              <a:t>Pratham:</a:t>
            </a:r>
            <a:r>
              <a:rPr lang="en-GB" sz="1800" dirty="0">
                <a:solidFill>
                  <a:srgbClr val="434343"/>
                </a:solidFill>
                <a:latin typeface="Roboto"/>
                <a:ea typeface="Roboto"/>
                <a:cs typeface="Roboto"/>
                <a:sym typeface="Roboto"/>
              </a:rPr>
              <a:t> Model selection, training, initial evaluation.</a:t>
            </a:r>
          </a:p>
          <a:p>
            <a:pPr marL="0" lvl="0" indent="0" algn="just" rtl="0">
              <a:lnSpc>
                <a:spcPct val="150000"/>
              </a:lnSpc>
              <a:spcBef>
                <a:spcPts val="0"/>
              </a:spcBef>
              <a:spcAft>
                <a:spcPts val="1200"/>
              </a:spcAft>
              <a:buNone/>
            </a:pPr>
            <a:r>
              <a:rPr lang="en-GB" sz="1800" b="1" dirty="0">
                <a:solidFill>
                  <a:srgbClr val="434343"/>
                </a:solidFill>
                <a:latin typeface="Roboto"/>
                <a:ea typeface="Roboto"/>
                <a:cs typeface="Roboto"/>
                <a:sym typeface="Roboto"/>
              </a:rPr>
              <a:t>Satyam:</a:t>
            </a:r>
            <a:r>
              <a:rPr lang="en-GB" sz="1800" dirty="0">
                <a:solidFill>
                  <a:srgbClr val="434343"/>
                </a:solidFill>
                <a:latin typeface="Roboto"/>
                <a:ea typeface="Roboto"/>
                <a:cs typeface="Roboto"/>
                <a:sym typeface="Roboto"/>
              </a:rPr>
              <a:t> Model selection ,optimization, final evaluation</a:t>
            </a:r>
            <a:endParaRPr sz="1800" dirty="0">
              <a:solidFill>
                <a:srgbClr val="434343"/>
              </a:solidFill>
              <a:latin typeface="Roboto"/>
              <a:ea typeface="Roboto"/>
              <a:cs typeface="Roboto"/>
              <a:sym typeface="Roboto"/>
            </a:endParaRPr>
          </a:p>
        </p:txBody>
      </p:sp>
      <p:sp>
        <p:nvSpPr>
          <p:cNvPr id="218" name="Google Shape;218;p26"/>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1029895" y="1910870"/>
            <a:ext cx="7084200" cy="6195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Thank You</a:t>
            </a:r>
            <a:endParaRPr/>
          </a:p>
        </p:txBody>
      </p:sp>
      <p:sp>
        <p:nvSpPr>
          <p:cNvPr id="224" name="Google Shape;224;p27"/>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59D1-AD26-C0B4-4AB2-AEF5A87FE239}"/>
              </a:ext>
            </a:extLst>
          </p:cNvPr>
          <p:cNvSpPr>
            <a:spLocks noGrp="1"/>
          </p:cNvSpPr>
          <p:nvPr>
            <p:ph type="title"/>
          </p:nvPr>
        </p:nvSpPr>
        <p:spPr/>
        <p:txBody>
          <a:bodyPr/>
          <a:lstStyle/>
          <a:p>
            <a:r>
              <a:rPr lang="en-GB" dirty="0"/>
              <a:t>How did we think about this?</a:t>
            </a:r>
            <a:endParaRPr lang="en-IN" dirty="0"/>
          </a:p>
        </p:txBody>
      </p:sp>
      <p:sp>
        <p:nvSpPr>
          <p:cNvPr id="4" name="Slide Number Placeholder 3">
            <a:extLst>
              <a:ext uri="{FF2B5EF4-FFF2-40B4-BE49-F238E27FC236}">
                <a16:creationId xmlns:a16="http://schemas.microsoft.com/office/drawing/2014/main" id="{9371B729-A62E-6913-0A04-6EDA0354AB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7" name="Google Shape;182;p21">
            <a:extLst>
              <a:ext uri="{FF2B5EF4-FFF2-40B4-BE49-F238E27FC236}">
                <a16:creationId xmlns:a16="http://schemas.microsoft.com/office/drawing/2014/main" id="{E96BF086-7071-DDC4-ABE4-CFF66D722691}"/>
              </a:ext>
            </a:extLst>
          </p:cNvPr>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endParaRPr lang="en-GB" sz="1400" b="1" dirty="0"/>
          </a:p>
          <a:p>
            <a:pPr marL="0" lvl="0" indent="0" algn="just" rtl="0">
              <a:lnSpc>
                <a:spcPct val="150000"/>
              </a:lnSpc>
              <a:spcBef>
                <a:spcPts val="0"/>
              </a:spcBef>
              <a:spcAft>
                <a:spcPts val="1200"/>
              </a:spcAft>
              <a:buNone/>
            </a:pPr>
            <a:endParaRPr lang="en-GB" sz="1000" b="1" dirty="0"/>
          </a:p>
        </p:txBody>
      </p:sp>
      <p:sp>
        <p:nvSpPr>
          <p:cNvPr id="3" name="Google Shape;175;p20">
            <a:extLst>
              <a:ext uri="{FF2B5EF4-FFF2-40B4-BE49-F238E27FC236}">
                <a16:creationId xmlns:a16="http://schemas.microsoft.com/office/drawing/2014/main" id="{80A2EDFC-CFD2-5A37-B016-0528971AC380}"/>
              </a:ext>
            </a:extLst>
          </p:cNvPr>
          <p:cNvSpPr txBox="1">
            <a:spLocks/>
          </p:cNvSpPr>
          <p:nvPr/>
        </p:nvSpPr>
        <p:spPr>
          <a:xfrm>
            <a:off x="786250" y="1188275"/>
            <a:ext cx="7962600" cy="3599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Noto Sans Symbols"/>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pPr marL="285750" indent="-285750">
              <a:lnSpc>
                <a:spcPct val="150000"/>
              </a:lnSpc>
              <a:spcBef>
                <a:spcPts val="0"/>
              </a:spcBef>
              <a:spcAft>
                <a:spcPts val="1200"/>
              </a:spcAft>
              <a:buFont typeface="Wingdings" panose="05000000000000000000" pitchFamily="2" charset="2"/>
              <a:buChar char="§"/>
            </a:pPr>
            <a:r>
              <a:rPr lang="en-GB" sz="1600" dirty="0"/>
              <a:t>The surge in frequency and complexity of criminal activities in India necessitates advanced solutions beyond traditional methods. Additionally, the police department often fails to respond actively to crime scenes, resulting in damaged evidence.</a:t>
            </a:r>
          </a:p>
          <a:p>
            <a:pPr marL="285750" indent="-285750">
              <a:lnSpc>
                <a:spcPct val="150000"/>
              </a:lnSpc>
              <a:spcBef>
                <a:spcPts val="0"/>
              </a:spcBef>
              <a:spcAft>
                <a:spcPts val="1200"/>
              </a:spcAft>
              <a:buFont typeface="Wingdings" panose="05000000000000000000" pitchFamily="2" charset="2"/>
              <a:buChar char="§"/>
            </a:pPr>
            <a:r>
              <a:rPr lang="en-GB" sz="1600" dirty="0"/>
              <a:t>Drawing inspiration from the Netflix series "True Detective," which showcases the use of data and investigative techniques to solve complex crimes</a:t>
            </a:r>
          </a:p>
          <a:p>
            <a:pPr marL="285750" indent="-285750">
              <a:lnSpc>
                <a:spcPct val="150000"/>
              </a:lnSpc>
              <a:spcBef>
                <a:spcPts val="0"/>
              </a:spcBef>
              <a:spcAft>
                <a:spcPts val="1200"/>
              </a:spcAft>
              <a:buFont typeface="Wingdings" panose="05000000000000000000" pitchFamily="2" charset="2"/>
              <a:buChar char="§"/>
            </a:pPr>
            <a:r>
              <a:rPr lang="en-GB" sz="1600" dirty="0"/>
              <a:t>Utilizing machine learning models such as Random Forest, XGBoost we can provide actionable insights to law enforcement agencies.</a:t>
            </a:r>
          </a:p>
          <a:p>
            <a:pPr marL="285750" indent="-285750">
              <a:lnSpc>
                <a:spcPct val="150000"/>
              </a:lnSpc>
              <a:spcBef>
                <a:spcPts val="0"/>
              </a:spcBef>
              <a:spcAft>
                <a:spcPts val="1200"/>
              </a:spcAft>
              <a:buFont typeface="Wingdings" panose="05000000000000000000" pitchFamily="2" charset="2"/>
              <a:buChar char="§"/>
            </a:pPr>
            <a:r>
              <a:rPr lang="en-GB" sz="1600" dirty="0"/>
              <a:t>Our aim to create a safer community through intelligent and data-driven policing strategies.</a:t>
            </a:r>
          </a:p>
        </p:txBody>
      </p:sp>
    </p:spTree>
    <p:extLst>
      <p:ext uri="{BB962C8B-B14F-4D97-AF65-F5344CB8AC3E}">
        <p14:creationId xmlns:p14="http://schemas.microsoft.com/office/powerpoint/2010/main" val="212366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Literature review Paper – 1</a:t>
            </a:r>
            <a:endParaRPr dirty="0"/>
          </a:p>
        </p:txBody>
      </p:sp>
      <p:sp>
        <p:nvSpPr>
          <p:cNvPr id="182" name="Google Shape;182;p21"/>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r>
              <a:rPr lang="en-IN" sz="1400" b="1" dirty="0">
                <a:solidFill>
                  <a:srgbClr val="434343"/>
                </a:solidFill>
                <a:latin typeface="Roboto"/>
                <a:ea typeface="Roboto"/>
                <a:cs typeface="Roboto"/>
                <a:sym typeface="Roboto"/>
              </a:rPr>
              <a:t>Title and Author </a:t>
            </a:r>
            <a:r>
              <a:rPr lang="en-IN" sz="1400" dirty="0">
                <a:solidFill>
                  <a:srgbClr val="434343"/>
                </a:solidFill>
                <a:latin typeface="Roboto"/>
                <a:ea typeface="Roboto"/>
                <a:cs typeface="Roboto"/>
                <a:sym typeface="Roboto"/>
              </a:rPr>
              <a:t>: </a:t>
            </a:r>
            <a:r>
              <a:rPr lang="en-GB" sz="1400" dirty="0"/>
              <a:t>The SKALA Approach of the State Office for Criminal Investigation of North Rhine-Westphalia by (</a:t>
            </a:r>
            <a:r>
              <a:rPr lang="de-DE" sz="1400" dirty="0"/>
              <a:t>Kai Seidensticker, Katharina Schwarz (2022)</a:t>
            </a:r>
            <a:r>
              <a:rPr lang="en-GB" sz="1400" dirty="0"/>
              <a:t>)</a:t>
            </a:r>
          </a:p>
          <a:p>
            <a:pPr marL="0" lvl="0" indent="0" algn="just" rtl="0">
              <a:lnSpc>
                <a:spcPct val="150000"/>
              </a:lnSpc>
              <a:spcBef>
                <a:spcPts val="0"/>
              </a:spcBef>
              <a:spcAft>
                <a:spcPts val="1200"/>
              </a:spcAft>
              <a:buNone/>
            </a:pPr>
            <a:r>
              <a:rPr lang="en-GB" sz="1400" b="1" dirty="0"/>
              <a:t>Objective : </a:t>
            </a:r>
            <a:r>
              <a:rPr lang="en-GB" sz="1400" dirty="0"/>
              <a:t>To utilize predictive policing, risk terrain modelling, and time series analysis to forecast crime categories and enhance police strategic planning in North Rhine-Westphalia.</a:t>
            </a:r>
          </a:p>
          <a:p>
            <a:pPr marL="0" lvl="0" indent="0" algn="just" rtl="0">
              <a:lnSpc>
                <a:spcPct val="150000"/>
              </a:lnSpc>
              <a:spcBef>
                <a:spcPts val="0"/>
              </a:spcBef>
              <a:spcAft>
                <a:spcPts val="1200"/>
              </a:spcAft>
              <a:buNone/>
            </a:pPr>
            <a:r>
              <a:rPr lang="en-GB" sz="1400" b="1" dirty="0"/>
              <a:t>Key Findings: </a:t>
            </a:r>
            <a:r>
              <a:rPr lang="en-GB" sz="1400" dirty="0"/>
              <a:t>The study implemented various models, including predictive policing with decision trees and random forests, risk terrain modelling, and time series analysis (ARIMA). Random forest models were particularly effective in identifying spatial crime patterns and predicting crime hotspots.</a:t>
            </a:r>
          </a:p>
          <a:p>
            <a:pPr marL="0" indent="0" algn="just">
              <a:lnSpc>
                <a:spcPct val="150000"/>
              </a:lnSpc>
              <a:spcBef>
                <a:spcPts val="0"/>
              </a:spcBef>
              <a:spcAft>
                <a:spcPts val="1200"/>
              </a:spcAft>
              <a:buNone/>
            </a:pPr>
            <a:r>
              <a:rPr lang="en-GB" sz="1400" b="1" dirty="0"/>
              <a:t>Model Relevance </a:t>
            </a:r>
            <a:r>
              <a:rPr lang="en-GB" sz="1400" dirty="0"/>
              <a:t>: CrimeCast aims to predict crime categories using similar ML techniques and data-driven approaches as highlighted in the SKALA. Incorporating random forest models that enhance our ability to identify crime patterns.</a:t>
            </a:r>
          </a:p>
          <a:p>
            <a:pPr marL="0" lvl="0" indent="0" algn="just" rtl="0">
              <a:lnSpc>
                <a:spcPct val="150000"/>
              </a:lnSpc>
              <a:spcBef>
                <a:spcPts val="0"/>
              </a:spcBef>
              <a:spcAft>
                <a:spcPts val="1200"/>
              </a:spcAft>
              <a:buNone/>
            </a:pPr>
            <a:endParaRPr lang="en-GB" sz="1400" b="1" dirty="0"/>
          </a:p>
        </p:txBody>
      </p:sp>
      <p:sp>
        <p:nvSpPr>
          <p:cNvPr id="183" name="Google Shape;183;p21"/>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D342-73F1-876A-C70A-4CA65954A3F1}"/>
              </a:ext>
            </a:extLst>
          </p:cNvPr>
          <p:cNvSpPr>
            <a:spLocks noGrp="1"/>
          </p:cNvSpPr>
          <p:nvPr>
            <p:ph type="title"/>
          </p:nvPr>
        </p:nvSpPr>
        <p:spPr/>
        <p:txBody>
          <a:bodyPr/>
          <a:lstStyle/>
          <a:p>
            <a:r>
              <a:rPr lang="en" dirty="0"/>
              <a:t>Literature review Paper – 2</a:t>
            </a:r>
            <a:endParaRPr lang="en-IN" dirty="0"/>
          </a:p>
        </p:txBody>
      </p:sp>
      <p:sp>
        <p:nvSpPr>
          <p:cNvPr id="3" name="Text Placeholder 2">
            <a:extLst>
              <a:ext uri="{FF2B5EF4-FFF2-40B4-BE49-F238E27FC236}">
                <a16:creationId xmlns:a16="http://schemas.microsoft.com/office/drawing/2014/main" id="{A4BB44BB-08C0-10D1-9395-BF4FD69673BB}"/>
              </a:ext>
            </a:extLst>
          </p:cNvPr>
          <p:cNvSpPr>
            <a:spLocks noGrp="1"/>
          </p:cNvSpPr>
          <p:nvPr>
            <p:ph type="body" idx="1"/>
          </p:nvPr>
        </p:nvSpPr>
        <p:spPr/>
        <p:txBody>
          <a:bodyPr/>
          <a:lstStyle/>
          <a:p>
            <a:pPr marL="0" lvl="0" indent="0" algn="just" rtl="0">
              <a:lnSpc>
                <a:spcPct val="150000"/>
              </a:lnSpc>
              <a:spcBef>
                <a:spcPts val="0"/>
              </a:spcBef>
              <a:spcAft>
                <a:spcPts val="1200"/>
              </a:spcAft>
              <a:buNone/>
            </a:pPr>
            <a:r>
              <a:rPr lang="en-IN" sz="1400" b="1" dirty="0">
                <a:solidFill>
                  <a:srgbClr val="434343"/>
                </a:solidFill>
                <a:latin typeface="Roboto"/>
                <a:ea typeface="Roboto"/>
                <a:cs typeface="Roboto"/>
                <a:sym typeface="Roboto"/>
              </a:rPr>
              <a:t>Title and Author </a:t>
            </a:r>
            <a:r>
              <a:rPr lang="en-IN" sz="1400" dirty="0">
                <a:solidFill>
                  <a:srgbClr val="434343"/>
                </a:solidFill>
                <a:latin typeface="Roboto"/>
                <a:ea typeface="Roboto"/>
                <a:cs typeface="Roboto"/>
                <a:sym typeface="Roboto"/>
              </a:rPr>
              <a:t>: “</a:t>
            </a:r>
            <a:r>
              <a:rPr lang="en-GB" sz="1400" dirty="0"/>
              <a:t>Crime forecasting: a machine learning and computer vision approach to crime prediction and prevention” (Neil Shah, Nandish Bhagat, and Manan Shah)</a:t>
            </a:r>
          </a:p>
          <a:p>
            <a:pPr marL="0" lvl="0" indent="0" algn="just" rtl="0">
              <a:lnSpc>
                <a:spcPct val="150000"/>
              </a:lnSpc>
              <a:spcBef>
                <a:spcPts val="0"/>
              </a:spcBef>
              <a:spcAft>
                <a:spcPts val="1200"/>
              </a:spcAft>
              <a:buNone/>
            </a:pPr>
            <a:r>
              <a:rPr lang="en-GB" sz="1400" b="1" dirty="0"/>
              <a:t>Objective : </a:t>
            </a:r>
            <a:r>
              <a:rPr lang="en-GB" sz="1400" dirty="0"/>
              <a:t>To explore and implement machine learning (ML) and computer vision techniques for crime prediction and prevention, aiming to improve the accuracy and efficiency of law enforcement efforts.</a:t>
            </a:r>
          </a:p>
          <a:p>
            <a:pPr marL="0" lvl="0" indent="0" algn="just" rtl="0">
              <a:lnSpc>
                <a:spcPct val="150000"/>
              </a:lnSpc>
              <a:spcBef>
                <a:spcPts val="0"/>
              </a:spcBef>
              <a:spcAft>
                <a:spcPts val="1200"/>
              </a:spcAft>
              <a:buNone/>
            </a:pPr>
            <a:r>
              <a:rPr lang="en-GB" sz="1400" b="1" dirty="0"/>
              <a:t>Key Findings: </a:t>
            </a:r>
            <a:r>
              <a:rPr lang="en-GB" sz="1400" dirty="0"/>
              <a:t>The study employed various ML algorithms, including K-nearest neighbor (KNN), decision trees, and deep neural networks (DNN). The DNN model, which integrated multi-modal data from several domains, achieved an accuracy of 84.25% in predicting crime occurrences.</a:t>
            </a:r>
          </a:p>
          <a:p>
            <a:pPr marL="0" lvl="0" indent="0" algn="just" rtl="0">
              <a:lnSpc>
                <a:spcPct val="150000"/>
              </a:lnSpc>
              <a:spcBef>
                <a:spcPts val="0"/>
              </a:spcBef>
              <a:spcAft>
                <a:spcPts val="1200"/>
              </a:spcAft>
              <a:buNone/>
            </a:pPr>
            <a:r>
              <a:rPr lang="en-GB" sz="1400" b="1" dirty="0"/>
              <a:t>Model Relevance </a:t>
            </a:r>
            <a:r>
              <a:rPr lang="en-GB" sz="1400" dirty="0"/>
              <a:t>: CrimeCast aims similar ML techniques, such as decision trees, as demonstrated in this study. By adopting these proven methods to improve our model to categories crime.</a:t>
            </a:r>
            <a:endParaRPr lang="en-GB" sz="1400" b="1" dirty="0"/>
          </a:p>
          <a:p>
            <a:pPr marL="139700" indent="0">
              <a:buNone/>
            </a:pPr>
            <a:endParaRPr lang="en-IN" sz="1400" dirty="0"/>
          </a:p>
        </p:txBody>
      </p:sp>
      <p:sp>
        <p:nvSpPr>
          <p:cNvPr id="4" name="Slide Number Placeholder 3">
            <a:extLst>
              <a:ext uri="{FF2B5EF4-FFF2-40B4-BE49-F238E27FC236}">
                <a16:creationId xmlns:a16="http://schemas.microsoft.com/office/drawing/2014/main" id="{619F9244-C3B1-5B3C-31C9-A32715A147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28884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702F-C666-7267-4ECF-2DBC69680AEC}"/>
              </a:ext>
            </a:extLst>
          </p:cNvPr>
          <p:cNvSpPr>
            <a:spLocks noGrp="1"/>
          </p:cNvSpPr>
          <p:nvPr>
            <p:ph type="title"/>
          </p:nvPr>
        </p:nvSpPr>
        <p:spPr/>
        <p:txBody>
          <a:bodyPr/>
          <a:lstStyle/>
          <a:p>
            <a:r>
              <a:rPr lang="en" dirty="0"/>
              <a:t>Literature review Paper – 3</a:t>
            </a:r>
            <a:endParaRPr lang="en-IN" dirty="0"/>
          </a:p>
        </p:txBody>
      </p:sp>
      <p:sp>
        <p:nvSpPr>
          <p:cNvPr id="4" name="Slide Number Placeholder 3">
            <a:extLst>
              <a:ext uri="{FF2B5EF4-FFF2-40B4-BE49-F238E27FC236}">
                <a16:creationId xmlns:a16="http://schemas.microsoft.com/office/drawing/2014/main" id="{3C2E0B14-0727-5A47-7379-8036D21965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Text Placeholder 2">
            <a:extLst>
              <a:ext uri="{FF2B5EF4-FFF2-40B4-BE49-F238E27FC236}">
                <a16:creationId xmlns:a16="http://schemas.microsoft.com/office/drawing/2014/main" id="{DB253CB3-66D2-8D7C-84E8-51D100DBDFC2}"/>
              </a:ext>
            </a:extLst>
          </p:cNvPr>
          <p:cNvSpPr>
            <a:spLocks noGrp="1"/>
          </p:cNvSpPr>
          <p:nvPr>
            <p:ph type="body" idx="1"/>
          </p:nvPr>
        </p:nvSpPr>
        <p:spPr>
          <a:xfrm>
            <a:off x="633845" y="1035887"/>
            <a:ext cx="7886700" cy="3599400"/>
          </a:xfrm>
        </p:spPr>
        <p:txBody>
          <a:bodyPr/>
          <a:lstStyle/>
          <a:p>
            <a:pPr marL="0" lvl="0" indent="0" algn="just" rtl="0">
              <a:lnSpc>
                <a:spcPct val="150000"/>
              </a:lnSpc>
              <a:spcBef>
                <a:spcPts val="0"/>
              </a:spcBef>
              <a:spcAft>
                <a:spcPts val="1200"/>
              </a:spcAft>
              <a:buNone/>
            </a:pPr>
            <a:r>
              <a:rPr lang="en-IN" sz="1400" b="1" dirty="0">
                <a:solidFill>
                  <a:srgbClr val="434343"/>
                </a:solidFill>
                <a:latin typeface="Roboto"/>
                <a:ea typeface="Roboto"/>
                <a:cs typeface="Roboto"/>
                <a:sym typeface="Roboto"/>
              </a:rPr>
              <a:t>Title and Author </a:t>
            </a:r>
            <a:r>
              <a:rPr lang="en-IN" sz="1400" dirty="0">
                <a:solidFill>
                  <a:srgbClr val="434343"/>
                </a:solidFill>
                <a:latin typeface="Roboto"/>
                <a:ea typeface="Roboto"/>
                <a:cs typeface="Roboto"/>
                <a:sym typeface="Roboto"/>
              </a:rPr>
              <a:t>: “</a:t>
            </a:r>
            <a:r>
              <a:rPr lang="en-GB" sz="1400" dirty="0"/>
              <a:t>Scalable high-resolution forecasting of sparse spatiotemporal events with kernel methods: a winning solution to the NIJ Real-Time Crime Forecasting Challenge“ (</a:t>
            </a:r>
            <a:r>
              <a:rPr lang="en-IN" sz="1400" dirty="0"/>
              <a:t>Seth Flaxman, Michael Chirico, Pau Pereira, Charles Loeffler</a:t>
            </a:r>
            <a:r>
              <a:rPr lang="en-GB" sz="1400" dirty="0"/>
              <a:t>)</a:t>
            </a:r>
          </a:p>
          <a:p>
            <a:pPr marL="0" lvl="0" indent="0" algn="just" rtl="0">
              <a:lnSpc>
                <a:spcPct val="150000"/>
              </a:lnSpc>
              <a:spcBef>
                <a:spcPts val="0"/>
              </a:spcBef>
              <a:spcAft>
                <a:spcPts val="1200"/>
              </a:spcAft>
              <a:buNone/>
            </a:pPr>
            <a:r>
              <a:rPr lang="en-GB" sz="1400" b="1" dirty="0"/>
              <a:t>Objective : </a:t>
            </a:r>
            <a:r>
              <a:rPr lang="en-GB" sz="1400" dirty="0"/>
              <a:t>To develop a scalable spatiotemporal event forecasting model using advanced kernel methods to predict crime hotspots and improve public safety measures.</a:t>
            </a:r>
          </a:p>
          <a:p>
            <a:pPr marL="0" lvl="0" indent="0" algn="just" rtl="0">
              <a:lnSpc>
                <a:spcPct val="150000"/>
              </a:lnSpc>
              <a:spcBef>
                <a:spcPts val="0"/>
              </a:spcBef>
              <a:spcAft>
                <a:spcPts val="1200"/>
              </a:spcAft>
              <a:buNone/>
            </a:pPr>
            <a:r>
              <a:rPr lang="en-GB" sz="1400" b="1" dirty="0"/>
              <a:t>Key Findings: </a:t>
            </a:r>
            <a:r>
              <a:rPr lang="en-IN" sz="1400" dirty="0"/>
              <a:t>The study introduced a forecasting model combining Reproducing Kernel Hilbert Space (RKHS) methods with autoregressive smoothing kernels, achieving significant accuracy improvements over baseline models. The model utilized a hybrid approach, integrating kernel density estimation (KDE) and self-exciting point process (SEPP) models with Gaussian processes for superior crime prediction.</a:t>
            </a:r>
          </a:p>
        </p:txBody>
      </p:sp>
    </p:spTree>
    <p:extLst>
      <p:ext uri="{BB962C8B-B14F-4D97-AF65-F5344CB8AC3E}">
        <p14:creationId xmlns:p14="http://schemas.microsoft.com/office/powerpoint/2010/main" val="198471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IN" dirty="0"/>
              <a:t>Overview of Crime Data</a:t>
            </a:r>
            <a:endParaRPr dirty="0"/>
          </a:p>
        </p:txBody>
      </p:sp>
      <p:sp>
        <p:nvSpPr>
          <p:cNvPr id="189" name="Google Shape;189;p22"/>
          <p:cNvSpPr txBox="1">
            <a:spLocks noGrp="1"/>
          </p:cNvSpPr>
          <p:nvPr>
            <p:ph type="body" idx="1"/>
          </p:nvPr>
        </p:nvSpPr>
        <p:spPr>
          <a:xfrm>
            <a:off x="633850" y="1035875"/>
            <a:ext cx="5729779" cy="3599400"/>
          </a:xfrm>
          <a:prstGeom prst="rect">
            <a:avLst/>
          </a:prstGeom>
        </p:spPr>
        <p:txBody>
          <a:bodyPr spcFirstLastPara="1" wrap="square" lIns="68575" tIns="34275" rIns="68575" bIns="34275" anchor="t" anchorCtr="0">
            <a:noAutofit/>
          </a:bodyPr>
          <a:lstStyle/>
          <a:p>
            <a:pPr marL="285750" lvl="0" indent="-285750" algn="just" rtl="0">
              <a:lnSpc>
                <a:spcPct val="150000"/>
              </a:lnSpc>
              <a:spcBef>
                <a:spcPts val="0"/>
              </a:spcBef>
              <a:spcAft>
                <a:spcPts val="1200"/>
              </a:spcAft>
              <a:buFont typeface="Wingdings" panose="05000000000000000000" pitchFamily="2" charset="2"/>
              <a:buChar char="§"/>
            </a:pPr>
            <a:r>
              <a:rPr lang="en-GB" sz="1400" b="1" dirty="0"/>
              <a:t>Geographic Coverage</a:t>
            </a:r>
            <a:r>
              <a:rPr lang="en-GB" sz="1400" dirty="0"/>
              <a:t>: Los Angeles Police Department (LAPD) jurisdictions.</a:t>
            </a:r>
          </a:p>
          <a:p>
            <a:pPr marL="285750" lvl="0" indent="-285750" algn="just" rtl="0">
              <a:lnSpc>
                <a:spcPct val="150000"/>
              </a:lnSpc>
              <a:spcBef>
                <a:spcPts val="0"/>
              </a:spcBef>
              <a:spcAft>
                <a:spcPts val="1200"/>
              </a:spcAft>
              <a:buFont typeface="Wingdings" panose="05000000000000000000" pitchFamily="2" charset="2"/>
              <a:buChar char="§"/>
            </a:pPr>
            <a:r>
              <a:rPr lang="en-IN" sz="1400" b="1" dirty="0"/>
              <a:t>Time Period</a:t>
            </a:r>
            <a:r>
              <a:rPr lang="en-IN" sz="1400" dirty="0"/>
              <a:t>: 2020 incidents.</a:t>
            </a:r>
          </a:p>
          <a:p>
            <a:pPr marL="285750" lvl="0" indent="-285750" algn="just" rtl="0">
              <a:lnSpc>
                <a:spcPct val="150000"/>
              </a:lnSpc>
              <a:spcBef>
                <a:spcPts val="0"/>
              </a:spcBef>
              <a:spcAft>
                <a:spcPts val="1200"/>
              </a:spcAft>
              <a:buFont typeface="Wingdings" panose="05000000000000000000" pitchFamily="2" charset="2"/>
              <a:buChar char="§"/>
            </a:pPr>
            <a:r>
              <a:rPr lang="en-IN" sz="1400" b="1" dirty="0"/>
              <a:t>Key Features</a:t>
            </a:r>
            <a:r>
              <a:rPr lang="en-IN" sz="1400" dirty="0"/>
              <a:t>: Location data (addresses, coordinates, LAPD areas)</a:t>
            </a:r>
          </a:p>
          <a:p>
            <a:pPr>
              <a:buFont typeface="Arial" panose="020B0604020202020204" pitchFamily="34" charset="0"/>
              <a:buChar char="•"/>
            </a:pPr>
            <a:r>
              <a:rPr lang="en-IN" sz="1400" dirty="0"/>
              <a:t>Incident details (dates, times, crime categories)</a:t>
            </a:r>
          </a:p>
          <a:p>
            <a:pPr>
              <a:buFont typeface="Arial" panose="020B0604020202020204" pitchFamily="34" charset="0"/>
              <a:buChar char="•"/>
            </a:pPr>
            <a:r>
              <a:rPr lang="en-IN" sz="1400" dirty="0"/>
              <a:t>Victim demographics (age, gender, descent)</a:t>
            </a:r>
          </a:p>
          <a:p>
            <a:pPr>
              <a:buFont typeface="Arial" panose="020B0604020202020204" pitchFamily="34" charset="0"/>
              <a:buChar char="•"/>
            </a:pPr>
            <a:r>
              <a:rPr lang="en-IN" sz="1400" dirty="0"/>
              <a:t>Crime specifics (weapons, premises, modus operandi)</a:t>
            </a:r>
          </a:p>
          <a:p>
            <a:pPr>
              <a:buFont typeface="Arial" panose="020B0604020202020204" pitchFamily="34" charset="0"/>
              <a:buChar char="•"/>
            </a:pPr>
            <a:r>
              <a:rPr lang="en-IN" sz="1400" dirty="0"/>
              <a:t>Case status and resolution information</a:t>
            </a:r>
          </a:p>
          <a:p>
            <a:pPr marL="0" lvl="0" indent="0" algn="just" rtl="0">
              <a:lnSpc>
                <a:spcPct val="150000"/>
              </a:lnSpc>
              <a:spcBef>
                <a:spcPts val="0"/>
              </a:spcBef>
              <a:spcAft>
                <a:spcPts val="1200"/>
              </a:spcAft>
              <a:buNone/>
            </a:pPr>
            <a:r>
              <a:rPr lang="en-GB" sz="1400" dirty="0"/>
              <a:t>Dataset suitable for spatial-temporal crime pattern analysis and forecasting.</a:t>
            </a:r>
            <a:endParaRPr sz="1400" dirty="0">
              <a:solidFill>
                <a:srgbClr val="434343"/>
              </a:solidFill>
              <a:latin typeface="Roboto"/>
              <a:ea typeface="Roboto"/>
              <a:cs typeface="Roboto"/>
              <a:sym typeface="Roboto"/>
            </a:endParaRPr>
          </a:p>
        </p:txBody>
      </p:sp>
      <p:sp>
        <p:nvSpPr>
          <p:cNvPr id="190" name="Google Shape;190;p22"/>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7</a:t>
            </a:fld>
            <a:endParaRPr/>
          </a:p>
        </p:txBody>
      </p:sp>
      <p:pic>
        <p:nvPicPr>
          <p:cNvPr id="3" name="Picture 2">
            <a:extLst>
              <a:ext uri="{FF2B5EF4-FFF2-40B4-BE49-F238E27FC236}">
                <a16:creationId xmlns:a16="http://schemas.microsoft.com/office/drawing/2014/main" id="{14B39E65-0EB1-58FE-7BE8-716EDF9BE156}"/>
              </a:ext>
            </a:extLst>
          </p:cNvPr>
          <p:cNvPicPr>
            <a:picLocks noChangeAspect="1"/>
          </p:cNvPicPr>
          <p:nvPr/>
        </p:nvPicPr>
        <p:blipFill>
          <a:blip r:embed="rId3"/>
          <a:stretch>
            <a:fillRect/>
          </a:stretch>
        </p:blipFill>
        <p:spPr>
          <a:xfrm>
            <a:off x="6463146" y="1043525"/>
            <a:ext cx="2442694" cy="36716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7E36-5E3E-D587-2005-E89CCE91D391}"/>
              </a:ext>
            </a:extLst>
          </p:cNvPr>
          <p:cNvSpPr>
            <a:spLocks noGrp="1"/>
          </p:cNvSpPr>
          <p:nvPr>
            <p:ph type="title"/>
          </p:nvPr>
        </p:nvSpPr>
        <p:spPr/>
        <p:txBody>
          <a:bodyPr/>
          <a:lstStyle/>
          <a:p>
            <a:r>
              <a:rPr lang="en-IN" dirty="0"/>
              <a:t>Data Insights</a:t>
            </a:r>
          </a:p>
        </p:txBody>
      </p:sp>
      <p:sp>
        <p:nvSpPr>
          <p:cNvPr id="3" name="Text Placeholder 2">
            <a:extLst>
              <a:ext uri="{FF2B5EF4-FFF2-40B4-BE49-F238E27FC236}">
                <a16:creationId xmlns:a16="http://schemas.microsoft.com/office/drawing/2014/main" id="{3D7A5835-72D4-BB3A-32B1-ED73798F1C73}"/>
              </a:ext>
            </a:extLst>
          </p:cNvPr>
          <p:cNvSpPr>
            <a:spLocks noGrp="1"/>
          </p:cNvSpPr>
          <p:nvPr>
            <p:ph type="body" idx="1"/>
          </p:nvPr>
        </p:nvSpPr>
        <p:spPr/>
        <p:txBody>
          <a:bodyPr/>
          <a:lstStyle/>
          <a:p>
            <a:pPr>
              <a:buFont typeface="Wingdings" panose="05000000000000000000" pitchFamily="2" charset="2"/>
              <a:buChar char="§"/>
            </a:pPr>
            <a:r>
              <a:rPr lang="en-IN" sz="1400" b="1" dirty="0"/>
              <a:t>Crime Categories &amp; Patterns: </a:t>
            </a:r>
            <a:r>
              <a:rPr lang="en-GB" sz="1400" dirty="0"/>
              <a:t>Property crimes appear to be the most frequent category.</a:t>
            </a:r>
          </a:p>
          <a:p>
            <a:pPr>
              <a:buFont typeface="Wingdings" panose="05000000000000000000" pitchFamily="2" charset="2"/>
              <a:buChar char="§"/>
            </a:pPr>
            <a:r>
              <a:rPr lang="en-IN" sz="1400" b="1" dirty="0"/>
              <a:t>Geographic Distribution: </a:t>
            </a:r>
            <a:r>
              <a:rPr lang="en-GB" sz="1400" dirty="0"/>
              <a:t>Crimes are spread across different LAPD areas (Central, Pacific, Hollywood, etc.).</a:t>
            </a:r>
          </a:p>
          <a:p>
            <a:pPr>
              <a:buFont typeface="Wingdings" panose="05000000000000000000" pitchFamily="2" charset="2"/>
              <a:buChar char="§"/>
            </a:pPr>
            <a:r>
              <a:rPr lang="en-IN" sz="1400" b="1" dirty="0"/>
              <a:t>Temporal Patterns: </a:t>
            </a:r>
            <a:r>
              <a:rPr lang="en-GB" sz="1400" dirty="0"/>
              <a:t>Many incidents reported in early 2020 (January-March)</a:t>
            </a:r>
            <a:r>
              <a:rPr lang="en-IN" sz="1400" b="1" dirty="0"/>
              <a:t>.</a:t>
            </a:r>
          </a:p>
          <a:p>
            <a:pPr>
              <a:buFont typeface="Wingdings" panose="05000000000000000000" pitchFamily="2" charset="2"/>
              <a:buChar char="§"/>
            </a:pPr>
            <a:r>
              <a:rPr lang="en-IN" sz="1400" b="1" dirty="0"/>
              <a:t>Day Patterns:</a:t>
            </a:r>
          </a:p>
          <a:p>
            <a:pPr lvl="1">
              <a:buFont typeface="Arial" panose="020B0604020202020204" pitchFamily="34" charset="0"/>
              <a:buChar char="•"/>
            </a:pPr>
            <a:r>
              <a:rPr lang="en-GB" sz="1400" dirty="0"/>
              <a:t>Many incidents occur during business hours</a:t>
            </a:r>
            <a:endParaRPr lang="en-IN" sz="1400" b="1" dirty="0"/>
          </a:p>
          <a:p>
            <a:pPr lvl="1">
              <a:buFont typeface="Arial" panose="020B0604020202020204" pitchFamily="34" charset="0"/>
              <a:buChar char="•"/>
            </a:pPr>
            <a:r>
              <a:rPr lang="en-GB" sz="1400" dirty="0"/>
              <a:t>Property crimes more common in evening hours</a:t>
            </a:r>
            <a:endParaRPr lang="en-IN" sz="1400" b="1" dirty="0"/>
          </a:p>
          <a:p>
            <a:pPr lvl="1">
              <a:buFont typeface="Arial" panose="020B0604020202020204" pitchFamily="34" charset="0"/>
              <a:buChar char="•"/>
            </a:pPr>
            <a:r>
              <a:rPr lang="en-GB" sz="1400" dirty="0"/>
              <a:t>Violent incidents show more late-night occurrences</a:t>
            </a:r>
            <a:endParaRPr lang="en-IN" sz="1400" b="1" dirty="0"/>
          </a:p>
          <a:p>
            <a:pPr>
              <a:buFont typeface="Wingdings" panose="05000000000000000000" pitchFamily="2" charset="2"/>
              <a:buChar char="§"/>
            </a:pPr>
            <a:r>
              <a:rPr lang="en-IN" sz="1400" b="1" dirty="0"/>
              <a:t>Victim Demographics: </a:t>
            </a:r>
            <a:r>
              <a:rPr lang="en-GB" sz="1400" dirty="0"/>
              <a:t>Wide age range: from young adults (20s) to elderly (70s).</a:t>
            </a:r>
          </a:p>
          <a:p>
            <a:pPr>
              <a:buFont typeface="Wingdings" panose="05000000000000000000" pitchFamily="2" charset="2"/>
              <a:buChar char="§"/>
            </a:pPr>
            <a:r>
              <a:rPr lang="en-IN" sz="1400" b="1" dirty="0"/>
              <a:t>Gender Patterns: </a:t>
            </a:r>
          </a:p>
          <a:p>
            <a:pPr lvl="1">
              <a:buFont typeface="Arial" panose="020B0604020202020204" pitchFamily="34" charset="0"/>
              <a:buChar char="•"/>
            </a:pPr>
            <a:r>
              <a:rPr lang="en-GB" sz="1400" b="1" dirty="0"/>
              <a:t>Female victims: </a:t>
            </a:r>
            <a:r>
              <a:rPr lang="en-GB" sz="1400" dirty="0"/>
              <a:t>Higher representation in residential crimes</a:t>
            </a:r>
            <a:endParaRPr lang="en-IN" sz="1400" b="1" dirty="0"/>
          </a:p>
          <a:p>
            <a:pPr lvl="1">
              <a:buFont typeface="Arial" panose="020B0604020202020204" pitchFamily="34" charset="0"/>
              <a:buChar char="•"/>
            </a:pPr>
            <a:r>
              <a:rPr lang="en-GB" sz="1400" b="1" dirty="0"/>
              <a:t>Male victims:</a:t>
            </a:r>
            <a:r>
              <a:rPr lang="en-GB" sz="1400" dirty="0"/>
              <a:t> More street-level incidents</a:t>
            </a:r>
            <a:endParaRPr lang="en-GB" sz="1400" b="1" dirty="0"/>
          </a:p>
          <a:p>
            <a:pPr>
              <a:buFont typeface="Wingdings" panose="05000000000000000000" pitchFamily="2" charset="2"/>
              <a:buChar char="§"/>
            </a:pPr>
            <a:endParaRPr lang="en-GB" sz="1400" dirty="0"/>
          </a:p>
          <a:p>
            <a:pPr>
              <a:buFont typeface="Wingdings" panose="05000000000000000000" pitchFamily="2" charset="2"/>
              <a:buChar char="§"/>
            </a:pPr>
            <a:endParaRPr lang="en-GB" sz="1400" b="1" dirty="0"/>
          </a:p>
        </p:txBody>
      </p:sp>
      <p:sp>
        <p:nvSpPr>
          <p:cNvPr id="4" name="Slide Number Placeholder 3">
            <a:extLst>
              <a:ext uri="{FF2B5EF4-FFF2-40B4-BE49-F238E27FC236}">
                <a16:creationId xmlns:a16="http://schemas.microsoft.com/office/drawing/2014/main" id="{8D9F9CA1-A9F8-EF18-9F5A-1235E4B3DC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70406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6688-8FD4-0DC9-9DC3-56F6C33010AA}"/>
              </a:ext>
            </a:extLst>
          </p:cNvPr>
          <p:cNvSpPr>
            <a:spLocks noGrp="1"/>
          </p:cNvSpPr>
          <p:nvPr>
            <p:ph type="title"/>
          </p:nvPr>
        </p:nvSpPr>
        <p:spPr/>
        <p:txBody>
          <a:bodyPr/>
          <a:lstStyle/>
          <a:p>
            <a:r>
              <a:rPr lang="en-IN" dirty="0"/>
              <a:t>Visualization of Data</a:t>
            </a:r>
          </a:p>
        </p:txBody>
      </p:sp>
      <p:sp>
        <p:nvSpPr>
          <p:cNvPr id="4" name="Slide Number Placeholder 3">
            <a:extLst>
              <a:ext uri="{FF2B5EF4-FFF2-40B4-BE49-F238E27FC236}">
                <a16:creationId xmlns:a16="http://schemas.microsoft.com/office/drawing/2014/main" id="{7B08460E-3EB1-1D73-B4A1-13F50F34BA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8" name="Picture 7">
            <a:extLst>
              <a:ext uri="{FF2B5EF4-FFF2-40B4-BE49-F238E27FC236}">
                <a16:creationId xmlns:a16="http://schemas.microsoft.com/office/drawing/2014/main" id="{DC5DCE39-3A07-2B70-EFE7-2EB2CA7DE0BD}"/>
              </a:ext>
            </a:extLst>
          </p:cNvPr>
          <p:cNvPicPr>
            <a:picLocks noChangeAspect="1"/>
          </p:cNvPicPr>
          <p:nvPr/>
        </p:nvPicPr>
        <p:blipFill>
          <a:blip r:embed="rId2"/>
          <a:stretch>
            <a:fillRect/>
          </a:stretch>
        </p:blipFill>
        <p:spPr>
          <a:xfrm>
            <a:off x="308566" y="969900"/>
            <a:ext cx="2907074" cy="1906862"/>
          </a:xfrm>
          <a:prstGeom prst="rect">
            <a:avLst/>
          </a:prstGeom>
        </p:spPr>
      </p:pic>
      <p:pic>
        <p:nvPicPr>
          <p:cNvPr id="10" name="Picture 9">
            <a:extLst>
              <a:ext uri="{FF2B5EF4-FFF2-40B4-BE49-F238E27FC236}">
                <a16:creationId xmlns:a16="http://schemas.microsoft.com/office/drawing/2014/main" id="{1A4C9A13-0638-864D-CC67-FC12FE152BDA}"/>
              </a:ext>
            </a:extLst>
          </p:cNvPr>
          <p:cNvPicPr>
            <a:picLocks noChangeAspect="1"/>
          </p:cNvPicPr>
          <p:nvPr/>
        </p:nvPicPr>
        <p:blipFill>
          <a:blip r:embed="rId3"/>
          <a:stretch>
            <a:fillRect/>
          </a:stretch>
        </p:blipFill>
        <p:spPr>
          <a:xfrm>
            <a:off x="65073" y="3055620"/>
            <a:ext cx="3150567" cy="2044026"/>
          </a:xfrm>
          <a:prstGeom prst="rect">
            <a:avLst/>
          </a:prstGeom>
        </p:spPr>
      </p:pic>
      <p:sp>
        <p:nvSpPr>
          <p:cNvPr id="13" name="Google Shape;189;p22">
            <a:extLst>
              <a:ext uri="{FF2B5EF4-FFF2-40B4-BE49-F238E27FC236}">
                <a16:creationId xmlns:a16="http://schemas.microsoft.com/office/drawing/2014/main" id="{7D710E3C-6C9A-A191-388D-6F5FBE65B197}"/>
              </a:ext>
            </a:extLst>
          </p:cNvPr>
          <p:cNvSpPr txBox="1">
            <a:spLocks noGrp="1"/>
          </p:cNvSpPr>
          <p:nvPr>
            <p:ph type="body" idx="1"/>
          </p:nvPr>
        </p:nvSpPr>
        <p:spPr>
          <a:xfrm>
            <a:off x="3398521" y="969901"/>
            <a:ext cx="5436914" cy="1601850"/>
          </a:xfrm>
          <a:prstGeom prst="rect">
            <a:avLst/>
          </a:prstGeom>
        </p:spPr>
        <p:txBody>
          <a:bodyPr spcFirstLastPara="1" wrap="square" lIns="68575" tIns="34275" rIns="68575" bIns="34275" anchor="t" anchorCtr="0">
            <a:noAutofit/>
          </a:bodyPr>
          <a:lstStyle/>
          <a:p>
            <a:pPr marL="285750" lvl="0" indent="-285750" algn="just" rtl="0">
              <a:lnSpc>
                <a:spcPct val="150000"/>
              </a:lnSpc>
              <a:spcBef>
                <a:spcPts val="0"/>
              </a:spcBef>
              <a:spcAft>
                <a:spcPts val="1200"/>
              </a:spcAft>
              <a:buFont typeface="Wingdings" panose="05000000000000000000" pitchFamily="2" charset="2"/>
              <a:buChar char="§"/>
            </a:pPr>
            <a:r>
              <a:rPr lang="en-GB" sz="1200" dirty="0"/>
              <a:t>The box plot summarizes the distribution of a dataset by showing key statistics distribution, central value, spread, and presence of outliers in a dataset.</a:t>
            </a:r>
          </a:p>
          <a:p>
            <a:pPr marL="285750" lvl="0" indent="-285750" algn="just" rtl="0">
              <a:lnSpc>
                <a:spcPct val="150000"/>
              </a:lnSpc>
              <a:spcBef>
                <a:spcPts val="0"/>
              </a:spcBef>
              <a:spcAft>
                <a:spcPts val="1200"/>
              </a:spcAft>
              <a:buFont typeface="Wingdings" panose="05000000000000000000" pitchFamily="2" charset="2"/>
              <a:buChar char="§"/>
            </a:pPr>
            <a:r>
              <a:rPr lang="en-GB" sz="1200" dirty="0"/>
              <a:t>The features that contain outliers are </a:t>
            </a:r>
            <a:r>
              <a:rPr lang="en-GB" sz="1200" b="1" dirty="0"/>
              <a:t>Latitude</a:t>
            </a:r>
            <a:r>
              <a:rPr lang="en-GB" sz="1200" dirty="0"/>
              <a:t>, </a:t>
            </a:r>
            <a:r>
              <a:rPr lang="en-GB" sz="1200" b="1" dirty="0"/>
              <a:t>Longitude</a:t>
            </a:r>
            <a:r>
              <a:rPr lang="en-GB" sz="1200" dirty="0"/>
              <a:t>, </a:t>
            </a:r>
            <a:r>
              <a:rPr lang="en-GB" sz="1200" b="1" dirty="0"/>
              <a:t>Victim_Age</a:t>
            </a:r>
            <a:r>
              <a:rPr lang="en-GB" sz="1200" dirty="0"/>
              <a:t>, and </a:t>
            </a:r>
            <a:r>
              <a:rPr lang="en-GB" sz="1200" b="1" dirty="0"/>
              <a:t>Year_Reported</a:t>
            </a:r>
            <a:r>
              <a:rPr lang="en-GB" sz="1200" dirty="0"/>
              <a:t>.</a:t>
            </a:r>
          </a:p>
          <a:p>
            <a:pPr marL="285750" lvl="0" indent="-285750" algn="just" rtl="0">
              <a:lnSpc>
                <a:spcPct val="150000"/>
              </a:lnSpc>
              <a:spcBef>
                <a:spcPts val="0"/>
              </a:spcBef>
              <a:spcAft>
                <a:spcPts val="1200"/>
              </a:spcAft>
              <a:buFont typeface="Wingdings" panose="05000000000000000000" pitchFamily="2" charset="2"/>
              <a:buChar char="§"/>
            </a:pPr>
            <a:r>
              <a:rPr lang="en-GB" sz="1200" dirty="0"/>
              <a:t>These points are significantly far from the rest of the data points.</a:t>
            </a:r>
            <a:endParaRPr sz="1200" dirty="0">
              <a:solidFill>
                <a:srgbClr val="434343"/>
              </a:solidFill>
              <a:latin typeface="Roboto"/>
              <a:ea typeface="Roboto"/>
              <a:cs typeface="Roboto"/>
              <a:sym typeface="Roboto"/>
            </a:endParaRPr>
          </a:p>
        </p:txBody>
      </p:sp>
      <p:sp>
        <p:nvSpPr>
          <p:cNvPr id="14" name="Google Shape;189;p22">
            <a:extLst>
              <a:ext uri="{FF2B5EF4-FFF2-40B4-BE49-F238E27FC236}">
                <a16:creationId xmlns:a16="http://schemas.microsoft.com/office/drawing/2014/main" id="{E3C67DE6-B51B-66D1-2087-BA84259B2D06}"/>
              </a:ext>
            </a:extLst>
          </p:cNvPr>
          <p:cNvSpPr txBox="1">
            <a:spLocks/>
          </p:cNvSpPr>
          <p:nvPr/>
        </p:nvSpPr>
        <p:spPr>
          <a:xfrm>
            <a:off x="3398521" y="3165413"/>
            <a:ext cx="5436914" cy="160185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Noto Sans Symbols"/>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pPr marL="285750" indent="-285750" algn="just">
              <a:lnSpc>
                <a:spcPct val="150000"/>
              </a:lnSpc>
              <a:spcBef>
                <a:spcPts val="0"/>
              </a:spcBef>
              <a:spcAft>
                <a:spcPts val="1200"/>
              </a:spcAft>
              <a:buFont typeface="Wingdings" panose="05000000000000000000" pitchFamily="2" charset="2"/>
              <a:buChar char="§"/>
            </a:pPr>
            <a:r>
              <a:rPr lang="en-GB" sz="1200" dirty="0"/>
              <a:t>The heat map helps us for visualizing patterns, relationships, and correlations within a dataset by highlighting areas of importance or clustering</a:t>
            </a:r>
          </a:p>
          <a:p>
            <a:pPr marL="285750" indent="-285750" algn="just">
              <a:lnSpc>
                <a:spcPct val="150000"/>
              </a:lnSpc>
              <a:spcBef>
                <a:spcPts val="0"/>
              </a:spcBef>
              <a:spcAft>
                <a:spcPts val="1200"/>
              </a:spcAft>
              <a:buFont typeface="Wingdings" panose="05000000000000000000" pitchFamily="2" charset="2"/>
              <a:buChar char="§"/>
            </a:pPr>
            <a:r>
              <a:rPr lang="en-GB" sz="1200" dirty="0"/>
              <a:t>The features having positive correlation are </a:t>
            </a:r>
            <a:r>
              <a:rPr lang="en-IN" sz="1200" b="1" dirty="0"/>
              <a:t>Victim_Age </a:t>
            </a:r>
            <a:r>
              <a:rPr lang="en-IN" sz="1200" dirty="0"/>
              <a:t>&amp; </a:t>
            </a:r>
            <a:r>
              <a:rPr lang="en-IN" sz="1200" b="1" dirty="0"/>
              <a:t>Premise_Code.</a:t>
            </a:r>
            <a:endParaRPr lang="en-GB" sz="1200" b="1" dirty="0"/>
          </a:p>
          <a:p>
            <a:pPr marL="285750" indent="-285750" algn="just">
              <a:lnSpc>
                <a:spcPct val="150000"/>
              </a:lnSpc>
              <a:spcBef>
                <a:spcPts val="0"/>
              </a:spcBef>
              <a:spcAft>
                <a:spcPts val="1200"/>
              </a:spcAft>
              <a:buFont typeface="Wingdings" panose="05000000000000000000" pitchFamily="2" charset="2"/>
              <a:buChar char="§"/>
            </a:pPr>
            <a:r>
              <a:rPr lang="en-GB" sz="1200" dirty="0"/>
              <a:t>These </a:t>
            </a:r>
            <a:r>
              <a:rPr lang="en-IN" sz="1200" dirty="0"/>
              <a:t>variables are highly interrelated with each other.</a:t>
            </a:r>
            <a:endParaRPr lang="en-GB" sz="1200" dirty="0">
              <a:solidFill>
                <a:srgbClr val="434343"/>
              </a:solidFill>
              <a:latin typeface="Roboto"/>
              <a:ea typeface="Roboto"/>
              <a:cs typeface="Roboto"/>
              <a:sym typeface="Roboto"/>
            </a:endParaRPr>
          </a:p>
        </p:txBody>
      </p:sp>
    </p:spTree>
    <p:extLst>
      <p:ext uri="{BB962C8B-B14F-4D97-AF65-F5344CB8AC3E}">
        <p14:creationId xmlns:p14="http://schemas.microsoft.com/office/powerpoint/2010/main" val="34098792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1769</Words>
  <Application>Microsoft Office PowerPoint</Application>
  <PresentationFormat>On-screen Show (16:9)</PresentationFormat>
  <Paragraphs>157</Paragraphs>
  <Slides>22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Wingdings</vt:lpstr>
      <vt:lpstr>Quattrocento Sans</vt:lpstr>
      <vt:lpstr>Georgia</vt:lpstr>
      <vt:lpstr>Arial</vt:lpstr>
      <vt:lpstr>Noto Sans Symbols</vt:lpstr>
      <vt:lpstr>Calibri</vt:lpstr>
      <vt:lpstr>Roboto</vt:lpstr>
      <vt:lpstr>Office Theme</vt:lpstr>
      <vt:lpstr>CrimeCast: Forecasting Crime Categories</vt:lpstr>
      <vt:lpstr>Motivation</vt:lpstr>
      <vt:lpstr>How did we think about this?</vt:lpstr>
      <vt:lpstr>Literature review Paper – 1</vt:lpstr>
      <vt:lpstr>Literature review Paper – 2</vt:lpstr>
      <vt:lpstr>Literature review Paper – 3</vt:lpstr>
      <vt:lpstr>Overview of Crime Data</vt:lpstr>
      <vt:lpstr>Data Insights</vt:lpstr>
      <vt:lpstr>Visualization of Data</vt:lpstr>
      <vt:lpstr>Visualization of Data</vt:lpstr>
      <vt:lpstr>PowerPoint Presentation</vt:lpstr>
      <vt:lpstr>Pre Processing on Data</vt:lpstr>
      <vt:lpstr>Methodology</vt:lpstr>
      <vt:lpstr>Methodology</vt:lpstr>
      <vt:lpstr>Results</vt:lpstr>
      <vt:lpstr>Results</vt:lpstr>
      <vt:lpstr>Results:</vt:lpstr>
      <vt:lpstr>Results:</vt:lpstr>
      <vt:lpstr>Class wise accuracy using xgboost:</vt:lpstr>
      <vt:lpstr>Timeline</vt:lpstr>
      <vt:lpstr>Individual team members’ 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Sachin Maurya</cp:lastModifiedBy>
  <cp:revision>2</cp:revision>
  <dcterms:modified xsi:type="dcterms:W3CDTF">2024-11-30T12:06:34Z</dcterms:modified>
</cp:coreProperties>
</file>