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BA0A-8D38-7725-235E-C9F452BD1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8593-45F3-E467-08A5-016BFA9F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6BC2-C262-86B3-0456-81056687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975D-0479-B179-531C-5A3FD7DB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FA39-D932-34AC-AEC5-7420E0E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F316-4693-555A-CE89-180A3D52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602A-491A-0C0A-255E-240871190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EB11-74AA-E5F5-C559-11D88CB7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5F6D-93AF-1AFE-D9EB-54174A42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608E-27F4-D56C-D860-756BB28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7BB45-278D-07B4-E6CD-592C54F1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50169-F9EC-A6E1-D993-33A513F4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E222-1AE0-4FC7-B49D-B5F746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1BBA-3539-0066-7382-710960E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F8E8-3F5B-F604-8EBB-606F97F0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7EA-B06F-2DAD-1812-01B4DDBE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5D9E-E627-E06E-D839-DB05E9FB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774C-BED2-2EF2-58BA-CA0B6EBB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CA6A-68B1-948F-CB8E-C9A72F79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A99A-447A-4AF8-20E8-9B5D9652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95FB-E4EA-7277-4380-10DCDAC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DEDF6-8C7E-665C-410E-766772C5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6697-50BF-0AB4-412B-5303C236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93A8-4BB7-DFC1-4EFE-027578A2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AD10-1F30-9949-DA7D-C958760C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DC4E-AD15-F63A-5956-36451A5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E6FF-AEAF-CAA6-EF05-988E66FE1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986A-231D-6CDD-DE48-9B85C523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47F-FFE0-D192-20A1-34F1E643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B61B-11FC-D387-3452-DD8D92C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E7FA-6FBC-2979-72AD-A1C36DF4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270-CC3A-8295-0B4F-DBDB2899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DA07-20DF-D74B-7877-25CFF988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5B711-4423-FACD-DD20-F666EB81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FA352-F18E-095E-0142-0F2CFEB95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ED69-26A6-A181-B4BE-5866F2ED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3BF1E-63EB-2445-F850-62427253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2F250-0827-4C74-C64B-BD94AB1A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EE8ED-D742-72D5-A1FC-8C9B26E9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33C0-A7FC-90AB-D6FC-3B0D9238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329E-2B33-FD89-2277-1C435BA4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5763-27F0-3D27-8659-B7297652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2C8E-6340-26E0-9FC1-B284C8F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86671-7D3A-94CE-F015-88FF1B1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86D48-5FE8-8491-F0B5-0F0FA6BF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CF7-4CA7-9D3E-D2CA-D7A0FDB4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537-44E4-F201-14ED-7329F038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DAF8-04C1-FDC1-44D9-09C7E56E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FCD1-0181-4B42-2229-D0A0EB1F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28EF3-3D5B-971F-D002-501BC7DB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D5D7-88C1-5032-2B1F-772B85AD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41475-2F51-19E8-F84B-7F5BB1AA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3EE1-505B-8DC5-D4FC-10FAD79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6B2BB-E062-A0EF-560D-1DF1C355A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32E29-6EB3-2195-1BC5-EEF1A6B0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43D6-C6A0-DC20-111E-D1848FB8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CE8D-42F4-ACE3-C691-EF789B54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5CBC-862D-DF5B-037B-D17AE08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949C3-0410-535A-D893-94943DE6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1694-2E37-1EED-3E92-E6358516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63B0-FF25-CF6F-64A3-76282676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1B16-097B-416E-AC3C-F93E77BBEFD2}" type="datetimeFigureOut">
              <a:rPr lang="en-US" smtClean="0"/>
              <a:t>02/15/2023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B502-B091-B2DC-9500-0CD48EA45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DA1B-2BCE-CE66-F8B5-E6E559B90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281-3E22-4666-9D33-5C5D570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595E-DE73-C30A-E7B1-4DCD732BB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ontserrat Black" panose="00000A00000000000000" pitchFamily="2" charset="0"/>
              </a:rPr>
              <a:t>Capstone Project </a:t>
            </a:r>
            <a:br>
              <a:rPr lang="en-US" b="1" dirty="0">
                <a:latin typeface="Montserrat Medium" panose="00000600000000000000" pitchFamily="2" charset="0"/>
              </a:rPr>
            </a:br>
            <a:r>
              <a:rPr lang="en-US" b="1" dirty="0">
                <a:latin typeface="Montserrat Medium" panose="00000600000000000000" pitchFamily="2" charset="0"/>
              </a:rPr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BBD8-2159-5CF4-725D-DA849861F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Montserrat Medium" panose="00000600000000000000" pitchFamily="2" charset="0"/>
              </a:rPr>
              <a:t>Prathamesh Shete</a:t>
            </a:r>
          </a:p>
        </p:txBody>
      </p:sp>
    </p:spTree>
    <p:extLst>
      <p:ext uri="{BB962C8B-B14F-4D97-AF65-F5344CB8AC3E}">
        <p14:creationId xmlns:p14="http://schemas.microsoft.com/office/powerpoint/2010/main" val="18933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0C8F278-7885-CD7B-D0B3-00AA0CF0A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" y="183256"/>
            <a:ext cx="49765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D3AAEB-EA26-642A-478D-773F1E9BD1EA}"/>
              </a:ext>
            </a:extLst>
          </p:cNvPr>
          <p:cNvSpPr txBox="1"/>
          <p:nvPr/>
        </p:nvSpPr>
        <p:spPr>
          <a:xfrm>
            <a:off x="150920" y="4534594"/>
            <a:ext cx="671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august, </a:t>
            </a:r>
            <a:r>
              <a:rPr lang="en-US" dirty="0" err="1"/>
              <a:t>july</a:t>
            </a:r>
            <a:r>
              <a:rPr lang="en-US" dirty="0"/>
              <a:t>, may has more number of bookings which is great but in the month of </a:t>
            </a:r>
            <a:r>
              <a:rPr lang="en-US" dirty="0" err="1"/>
              <a:t>january</a:t>
            </a:r>
            <a:r>
              <a:rPr lang="en-US" dirty="0"/>
              <a:t> has least number of bookings we get</a:t>
            </a: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1C41CDB-69E6-D973-04FF-B623DDD9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45" y="183256"/>
            <a:ext cx="5524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C71AE-2F19-18A0-9C72-7A3FA9F1F489}"/>
              </a:ext>
            </a:extLst>
          </p:cNvPr>
          <p:cNvSpPr txBox="1"/>
          <p:nvPr/>
        </p:nvSpPr>
        <p:spPr>
          <a:xfrm>
            <a:off x="7155402" y="4626926"/>
            <a:ext cx="488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week of 25 to 35 is the most highest rate of booking are placed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13A5E-6E28-BF4E-15B5-4D3882CA73B0}"/>
              </a:ext>
            </a:extLst>
          </p:cNvPr>
          <p:cNvSpPr txBox="1"/>
          <p:nvPr/>
        </p:nvSpPr>
        <p:spPr>
          <a:xfrm>
            <a:off x="3156113" y="5457924"/>
            <a:ext cx="6640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data is not completed in year 2015 to 2017</a:t>
            </a:r>
          </a:p>
          <a:p>
            <a:r>
              <a:rPr lang="en-US" dirty="0"/>
              <a:t>    - 2015 come with 6 months data</a:t>
            </a:r>
          </a:p>
          <a:p>
            <a:r>
              <a:rPr lang="en-US" dirty="0"/>
              <a:t>    - 2016 comes with 12 months data</a:t>
            </a:r>
          </a:p>
          <a:p>
            <a:r>
              <a:rPr lang="en-US" dirty="0"/>
              <a:t>    - 2017 comes with 8 months data so value is slightly compromised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756A-0C17-F094-5D71-8B034C9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In Mind?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6269-6190-7866-0CDE-CB04038C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many days people book the hotel room ?</a:t>
            </a:r>
          </a:p>
          <a:p>
            <a:r>
              <a:rPr lang="en-US" dirty="0"/>
              <a:t>which type of customer are use our service more?</a:t>
            </a:r>
          </a:p>
          <a:p>
            <a:r>
              <a:rPr lang="en-US" dirty="0"/>
              <a:t>which is most served meal to consumer while they stay in hotel?</a:t>
            </a:r>
          </a:p>
          <a:p>
            <a:r>
              <a:rPr lang="en-US" dirty="0"/>
              <a:t>which country gave  us more business? and how it's more than second most country?</a:t>
            </a:r>
          </a:p>
          <a:p>
            <a:r>
              <a:rPr lang="en-US" dirty="0"/>
              <a:t>In which market segment we got most of our business?</a:t>
            </a:r>
          </a:p>
          <a:p>
            <a:r>
              <a:rPr lang="en-US" dirty="0"/>
              <a:t>How much business is coming from online &amp; offline?</a:t>
            </a:r>
          </a:p>
          <a:p>
            <a:r>
              <a:rPr lang="en-US" dirty="0"/>
              <a:t>how much travel agency gave us business?</a:t>
            </a:r>
          </a:p>
          <a:p>
            <a:r>
              <a:rPr lang="en-US" dirty="0"/>
              <a:t>how much we get repeat customers?</a:t>
            </a:r>
          </a:p>
          <a:p>
            <a:r>
              <a:rPr lang="en-US" dirty="0"/>
              <a:t>what is percentage customer cancelled their booking after placed the booking?</a:t>
            </a:r>
          </a:p>
          <a:p>
            <a:r>
              <a:rPr lang="en-US" dirty="0"/>
              <a:t>which type of room is most preferred by customers?</a:t>
            </a:r>
          </a:p>
          <a:p>
            <a:r>
              <a:rPr lang="en-US" dirty="0"/>
              <a:t>which are top 10 countries earned more revenue and what is top 3 </a:t>
            </a:r>
            <a:r>
              <a:rPr lang="en-US" dirty="0" err="1"/>
              <a:t>countried</a:t>
            </a:r>
            <a:r>
              <a:rPr lang="en-US" dirty="0"/>
              <a:t> combined revenue?</a:t>
            </a:r>
          </a:p>
          <a:p>
            <a:r>
              <a:rPr lang="en-US" dirty="0"/>
              <a:t>Different types of customer who booked hotel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B0CC50-6237-400C-AEF2-D824E5A57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18" y="1697205"/>
            <a:ext cx="5385827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978B0-58C4-138D-C456-BE5B11E6754A}"/>
              </a:ext>
            </a:extLst>
          </p:cNvPr>
          <p:cNvSpPr txBox="1"/>
          <p:nvPr/>
        </p:nvSpPr>
        <p:spPr>
          <a:xfrm>
            <a:off x="606102" y="5839445"/>
            <a:ext cx="472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we see more than 94% people are book hotel same day and no waiting time we see.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7472A8-0F26-01EA-6DC0-6C42323F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545"/>
            <a:ext cx="56102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683EF-4ABF-A13D-099C-D3F4F8834E48}"/>
              </a:ext>
            </a:extLst>
          </p:cNvPr>
          <p:cNvSpPr txBox="1"/>
          <p:nvPr/>
        </p:nvSpPr>
        <p:spPr>
          <a:xfrm>
            <a:off x="6655257" y="5839445"/>
            <a:ext cx="5326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80% people are Transient which are stay less than week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A9F1E-0E06-046C-036C-3CB8491B3CFC}"/>
              </a:ext>
            </a:extLst>
          </p:cNvPr>
          <p:cNvSpPr txBox="1"/>
          <p:nvPr/>
        </p:nvSpPr>
        <p:spPr>
          <a:xfrm>
            <a:off x="976544" y="861135"/>
            <a:ext cx="448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days people book the hotel room 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9AF2-9593-E527-82AC-3844BD9871D9}"/>
              </a:ext>
            </a:extLst>
          </p:cNvPr>
          <p:cNvSpPr txBox="1"/>
          <p:nvPr/>
        </p:nvSpPr>
        <p:spPr>
          <a:xfrm>
            <a:off x="6827069" y="861135"/>
            <a:ext cx="487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type of customer are use our service more?</a:t>
            </a:r>
          </a:p>
        </p:txBody>
      </p:sp>
    </p:spTree>
    <p:extLst>
      <p:ext uri="{BB962C8B-B14F-4D97-AF65-F5344CB8AC3E}">
        <p14:creationId xmlns:p14="http://schemas.microsoft.com/office/powerpoint/2010/main" val="65699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3060273-4CD4-B694-ADE6-75A17098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488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1B115-D559-F29D-0F56-B996E6384723}"/>
              </a:ext>
            </a:extLst>
          </p:cNvPr>
          <p:cNvSpPr txBox="1"/>
          <p:nvPr/>
        </p:nvSpPr>
        <p:spPr>
          <a:xfrm>
            <a:off x="479394" y="5841506"/>
            <a:ext cx="541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hotel serve only BB as for meal 77% &amp; second most meal served is SC which is 10% times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C0364-AE7D-1335-4C48-FE0C9A7CEDCC}"/>
              </a:ext>
            </a:extLst>
          </p:cNvPr>
          <p:cNvSpPr txBox="1"/>
          <p:nvPr/>
        </p:nvSpPr>
        <p:spPr>
          <a:xfrm>
            <a:off x="6477743" y="5469818"/>
            <a:ext cx="571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PRT, GBR, FRA these 30%, 12%, 10% respectively gave business. 50% of business are coming from these 3 countries which is not good because it show how depended business are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736C36-87EF-45E0-B212-633CE56E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18" y="1351488"/>
            <a:ext cx="5276850" cy="411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710C9-CC31-C207-9E1C-37907DDBCBF0}"/>
              </a:ext>
            </a:extLst>
          </p:cNvPr>
          <p:cNvSpPr txBox="1"/>
          <p:nvPr/>
        </p:nvSpPr>
        <p:spPr>
          <a:xfrm>
            <a:off x="479394" y="425511"/>
            <a:ext cx="50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most served meal to consumer while they stay in hotel?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69455-C1E7-C816-7B62-70E23C512A6E}"/>
              </a:ext>
            </a:extLst>
          </p:cNvPr>
          <p:cNvSpPr txBox="1"/>
          <p:nvPr/>
        </p:nvSpPr>
        <p:spPr>
          <a:xfrm>
            <a:off x="6736923" y="425510"/>
            <a:ext cx="484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country gave  us more business? and how it's more than second most country?</a:t>
            </a:r>
          </a:p>
        </p:txBody>
      </p:sp>
    </p:spTree>
    <p:extLst>
      <p:ext uri="{BB962C8B-B14F-4D97-AF65-F5344CB8AC3E}">
        <p14:creationId xmlns:p14="http://schemas.microsoft.com/office/powerpoint/2010/main" val="398335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800EA69-B789-F9DD-3953-68FB177B8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" y="1181208"/>
            <a:ext cx="4891596" cy="473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B8F58-846E-7BAF-94EA-8F213A551030}"/>
              </a:ext>
            </a:extLst>
          </p:cNvPr>
          <p:cNvSpPr txBox="1"/>
          <p:nvPr/>
        </p:nvSpPr>
        <p:spPr>
          <a:xfrm>
            <a:off x="539941" y="5801077"/>
            <a:ext cx="439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TA (TRAVEL AGENCY) </a:t>
            </a:r>
            <a:r>
              <a:rPr lang="en-US" dirty="0" err="1"/>
              <a:t>market_segement</a:t>
            </a:r>
            <a:r>
              <a:rPr lang="en-US" dirty="0"/>
              <a:t> gave 60% of gave 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C9408-9F9E-7A49-92B8-7A8A842DFCAF}"/>
              </a:ext>
            </a:extLst>
          </p:cNvPr>
          <p:cNvSpPr txBox="1"/>
          <p:nvPr/>
        </p:nvSpPr>
        <p:spPr>
          <a:xfrm>
            <a:off x="674703" y="348447"/>
            <a:ext cx="412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which market segment we got most of our business?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45A7A-8E00-B19C-2C76-C480CD54854E}"/>
              </a:ext>
            </a:extLst>
          </p:cNvPr>
          <p:cNvSpPr txBox="1"/>
          <p:nvPr/>
        </p:nvSpPr>
        <p:spPr>
          <a:xfrm>
            <a:off x="6699247" y="5662577"/>
            <a:ext cx="4818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distribution channel works on TA/TO basis</a:t>
            </a:r>
          </a:p>
          <a:p>
            <a:endParaRPr lang="en-US" dirty="0"/>
          </a:p>
          <a:p>
            <a:r>
              <a:rPr lang="en-US" dirty="0"/>
              <a:t>From online 60% business and offline is 16%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704A2-CA0B-4354-0140-B669939B4FDB}"/>
              </a:ext>
            </a:extLst>
          </p:cNvPr>
          <p:cNvSpPr txBox="1"/>
          <p:nvPr/>
        </p:nvSpPr>
        <p:spPr>
          <a:xfrm>
            <a:off x="6413784" y="410592"/>
            <a:ext cx="510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business is coming from online &amp; offline?</a:t>
            </a:r>
          </a:p>
          <a:p>
            <a:r>
              <a:rPr lang="en-US" dirty="0"/>
              <a:t>how much travel agency gave us business?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CA8E449-FA70-404C-B2A2-AA038AE9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2" y="1181208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7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A0261-DFDF-BAFF-5EB7-78412AD848F2}"/>
              </a:ext>
            </a:extLst>
          </p:cNvPr>
          <p:cNvSpPr txBox="1"/>
          <p:nvPr/>
        </p:nvSpPr>
        <p:spPr>
          <a:xfrm>
            <a:off x="639192" y="566724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we get repeat customers?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D87D79-3AAF-1B0C-A270-54015FF6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9" y="1374606"/>
            <a:ext cx="37052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ED2AF-8C6B-9559-FEF4-635542788C8C}"/>
              </a:ext>
            </a:extLst>
          </p:cNvPr>
          <p:cNvSpPr txBox="1"/>
          <p:nvPr/>
        </p:nvSpPr>
        <p:spPr>
          <a:xfrm>
            <a:off x="479394" y="5400233"/>
            <a:ext cx="5698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3.41% customer is repeat our services</a:t>
            </a:r>
          </a:p>
          <a:p>
            <a:endParaRPr lang="en-US" dirty="0"/>
          </a:p>
          <a:p>
            <a:r>
              <a:rPr lang="en-US" dirty="0"/>
              <a:t>Which is not nice because we need spend </a:t>
            </a:r>
          </a:p>
          <a:p>
            <a:r>
              <a:rPr lang="en-US" dirty="0"/>
              <a:t>more on marketing and  increase the Customer Acquisition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F0710-9344-924C-AF01-75793A045202}"/>
              </a:ext>
            </a:extLst>
          </p:cNvPr>
          <p:cNvSpPr txBox="1"/>
          <p:nvPr/>
        </p:nvSpPr>
        <p:spPr>
          <a:xfrm>
            <a:off x="6982691" y="5954231"/>
            <a:ext cx="472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96% chance if customer cancel their booking on the delivery day.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DC334E8-B958-C2F3-6B89-FEA8F01B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6" y="1439148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3EABB-1D12-41BC-4920-F557E215B373}"/>
              </a:ext>
            </a:extLst>
          </p:cNvPr>
          <p:cNvSpPr txBox="1"/>
          <p:nvPr/>
        </p:nvSpPr>
        <p:spPr>
          <a:xfrm>
            <a:off x="6755947" y="428224"/>
            <a:ext cx="49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percentage customer cancelled their booking after placed the booking?</a:t>
            </a:r>
          </a:p>
        </p:txBody>
      </p:sp>
    </p:spTree>
    <p:extLst>
      <p:ext uri="{BB962C8B-B14F-4D97-AF65-F5344CB8AC3E}">
        <p14:creationId xmlns:p14="http://schemas.microsoft.com/office/powerpoint/2010/main" val="282186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0993B8-BD9D-37FA-01CF-F0E16E53474A}"/>
              </a:ext>
            </a:extLst>
          </p:cNvPr>
          <p:cNvSpPr txBox="1"/>
          <p:nvPr/>
        </p:nvSpPr>
        <p:spPr>
          <a:xfrm>
            <a:off x="807868" y="5814873"/>
            <a:ext cx="41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65% times people choose the room type A (single room)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8E4771-1699-5790-CB3D-5F90D960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" y="1349775"/>
            <a:ext cx="56102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BCD73-094C-999B-5050-C2DB5A11FF38}"/>
              </a:ext>
            </a:extLst>
          </p:cNvPr>
          <p:cNvSpPr txBox="1"/>
          <p:nvPr/>
        </p:nvSpPr>
        <p:spPr>
          <a:xfrm>
            <a:off x="6928790" y="5804256"/>
            <a:ext cx="459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countries contribute 62% revenue which are PGT, GBR, FRA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1D10E8E-D92D-1623-4BB9-B24DD0EC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83" y="1340250"/>
            <a:ext cx="52768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5B767-6F07-70A0-1ABF-FDCA674B6750}"/>
              </a:ext>
            </a:extLst>
          </p:cNvPr>
          <p:cNvSpPr txBox="1"/>
          <p:nvPr/>
        </p:nvSpPr>
        <p:spPr>
          <a:xfrm>
            <a:off x="807868" y="438878"/>
            <a:ext cx="52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 of room is most preferred by customers?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94279-DE96-01A4-9E33-BFC5F5BEC4F2}"/>
              </a:ext>
            </a:extLst>
          </p:cNvPr>
          <p:cNvSpPr txBox="1"/>
          <p:nvPr/>
        </p:nvSpPr>
        <p:spPr>
          <a:xfrm>
            <a:off x="6917790" y="208046"/>
            <a:ext cx="461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are top 10 countries earned more revenue and what is top 3 countries combined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91D-62C0-0162-BB95-8D15FC82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09" y="725983"/>
            <a:ext cx="674333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Revenue By Hotel Type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0C1F64-F10A-B5CB-883C-774B53793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0" y="1936137"/>
            <a:ext cx="5303531" cy="43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E0AE6-7BBE-8B9D-6283-4AF58207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726" y="3272392"/>
            <a:ext cx="2724150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2D80B-DC73-706D-102E-F43DD699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76" y="1757778"/>
            <a:ext cx="29337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AF575-6D2A-D2C4-DA66-4BEDCC1D2343}"/>
              </a:ext>
            </a:extLst>
          </p:cNvPr>
          <p:cNvSpPr txBox="1"/>
          <p:nvPr/>
        </p:nvSpPr>
        <p:spPr>
          <a:xfrm>
            <a:off x="8806649" y="2130641"/>
            <a:ext cx="31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Sum Value is more in city hotel types rather than resort hotels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11BC5-24C8-00F3-C539-B5675270F6B5}"/>
              </a:ext>
            </a:extLst>
          </p:cNvPr>
          <p:cNvSpPr txBox="1"/>
          <p:nvPr/>
        </p:nvSpPr>
        <p:spPr>
          <a:xfrm>
            <a:off x="8806648" y="3692087"/>
            <a:ext cx="31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average value is more in resort hotel types rather than city hotels</a:t>
            </a:r>
          </a:p>
        </p:txBody>
      </p:sp>
    </p:spTree>
    <p:extLst>
      <p:ext uri="{BB962C8B-B14F-4D97-AF65-F5344CB8AC3E}">
        <p14:creationId xmlns:p14="http://schemas.microsoft.com/office/powerpoint/2010/main" val="158596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6FB505BD-7747-C59D-D68D-7DD74714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1456362"/>
            <a:ext cx="6096000" cy="51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105A-896D-8AA2-5F4D-B6970EA85EF8}"/>
              </a:ext>
            </a:extLst>
          </p:cNvPr>
          <p:cNvSpPr txBox="1"/>
          <p:nvPr/>
        </p:nvSpPr>
        <p:spPr>
          <a:xfrm>
            <a:off x="7041606" y="2337047"/>
            <a:ext cx="497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stay length and lead time have slight correlation. This may means that for longer hotel stays people generally plan little before the actual arrival.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adr</a:t>
            </a:r>
            <a:r>
              <a:rPr lang="en-US" dirty="0"/>
              <a:t> is slightly correlated with </a:t>
            </a:r>
            <a:r>
              <a:rPr lang="en-US" dirty="0" err="1"/>
              <a:t>family_members</a:t>
            </a:r>
            <a:r>
              <a:rPr lang="en-US" dirty="0"/>
              <a:t>, which makes sense as more no. of people means more revenue, therefore more </a:t>
            </a:r>
            <a:r>
              <a:rPr lang="en-US" dirty="0" err="1"/>
              <a:t>adr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is highly correlated to the </a:t>
            </a:r>
            <a:r>
              <a:rPr lang="en-US" dirty="0" err="1"/>
              <a:t>family_members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A8202-3F30-6EEA-02C2-58C6438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1307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Heatmap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5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F6A-97F1-A130-F855-FAFA941A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65F1-6A86-787A-52EC-51EDDF95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ost of business is getting from city hotel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Business increase by transient customer has gave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Repat customer has low so we need to more invest in Ads and Marketing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Our most of business coming from Travel agents are more likely 80% so it's dangerous and dependent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people prefer the single bed room and most of them are transients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Our Portugal, Germany &amp; France these countries contribute almost 62%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Resort hotel are charge more than city hotels so that means transactions if lower in resort but comparatively they generate more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23FE-AB33-D8B2-6EAA-2CBB1D6F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Points to Discuss: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6FA-0903-6FC1-6AF3-5EC92E8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Agenda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Data summary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Univariate analysis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Hotel wise analysis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Distribution Channel wise analysis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Booking cancellation analysis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Timewise analysis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Some important questions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Correlation heatmap </a:t>
            </a:r>
          </a:p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• Conclusion </a:t>
            </a:r>
          </a:p>
        </p:txBody>
      </p:sp>
    </p:spTree>
    <p:extLst>
      <p:ext uri="{BB962C8B-B14F-4D97-AF65-F5344CB8AC3E}">
        <p14:creationId xmlns:p14="http://schemas.microsoft.com/office/powerpoint/2010/main" val="279210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5A3C-4079-95E4-3ACC-60968C49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  <a:latin typeface="Montserrat Black" panose="00000A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15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8A8F-88BD-BE74-EC39-C99941B2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ECA8-73EE-9D40-B7DE-48ABAF5E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discuss the analysis of given hotel bookings data set from 2015-2017. </a:t>
            </a:r>
          </a:p>
          <a:p>
            <a:r>
              <a:rPr lang="en-US" dirty="0"/>
              <a:t>We’ll be doing analysis of given data set in following ways : </a:t>
            </a:r>
          </a:p>
          <a:p>
            <a:pPr marL="457200" lvl="1" indent="0">
              <a:buNone/>
            </a:pPr>
            <a:r>
              <a:rPr lang="en-US" dirty="0"/>
              <a:t>• Univariate analysis </a:t>
            </a:r>
          </a:p>
          <a:p>
            <a:pPr marL="457200" lvl="1" indent="0">
              <a:buNone/>
            </a:pPr>
            <a:r>
              <a:rPr lang="en-US" dirty="0"/>
              <a:t>• Hotel wise analysis </a:t>
            </a:r>
          </a:p>
          <a:p>
            <a:pPr marL="457200" lvl="1" indent="0">
              <a:buNone/>
            </a:pPr>
            <a:r>
              <a:rPr lang="en-US" dirty="0"/>
              <a:t>• Distribution Channel wise analysis </a:t>
            </a:r>
          </a:p>
          <a:p>
            <a:pPr marL="457200" lvl="1" indent="0">
              <a:buNone/>
            </a:pPr>
            <a:r>
              <a:rPr lang="en-US" dirty="0"/>
              <a:t>• Booking cancellation analysis </a:t>
            </a:r>
          </a:p>
          <a:p>
            <a:pPr marL="457200" lvl="1" indent="0">
              <a:buNone/>
            </a:pPr>
            <a:r>
              <a:rPr lang="en-US" dirty="0"/>
              <a:t>• Timewise analysis By doing this we’ll try to find out key factors driving the hotel bookings trends.</a:t>
            </a:r>
          </a:p>
        </p:txBody>
      </p:sp>
    </p:spTree>
    <p:extLst>
      <p:ext uri="{BB962C8B-B14F-4D97-AF65-F5344CB8AC3E}">
        <p14:creationId xmlns:p14="http://schemas.microsoft.com/office/powerpoint/2010/main" val="7205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F30-9A64-8EC2-7D4B-BDCEA6E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Data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C7AC-75C9-B53A-666A-89A24598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Given data set has different columns of variables crucial for hotel bookings. </a:t>
            </a:r>
          </a:p>
          <a:p>
            <a:pPr marL="0" indent="0">
              <a:buNone/>
            </a:pPr>
            <a:r>
              <a:rPr lang="en-US" dirty="0"/>
              <a:t>Some of them are: </a:t>
            </a:r>
          </a:p>
          <a:p>
            <a:r>
              <a:rPr lang="en-US" dirty="0">
                <a:solidFill>
                  <a:srgbClr val="FF0000"/>
                </a:solidFill>
              </a:rPr>
              <a:t>hotel</a:t>
            </a:r>
            <a:r>
              <a:rPr lang="en-US" dirty="0"/>
              <a:t>: The category of hotels, which are two resort hotel and city hotel.</a:t>
            </a:r>
          </a:p>
          <a:p>
            <a:r>
              <a:rPr lang="en-US" dirty="0" err="1">
                <a:solidFill>
                  <a:srgbClr val="FF0000"/>
                </a:solidFill>
              </a:rPr>
              <a:t>is_cancelled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The value of column show the cancellation type. If the booking was cancelled or not. Values[0,1], where 0 indicates not cancelled.</a:t>
            </a:r>
          </a:p>
          <a:p>
            <a:r>
              <a:rPr lang="en-US" dirty="0" err="1">
                <a:solidFill>
                  <a:srgbClr val="FF0000"/>
                </a:solidFill>
              </a:rPr>
              <a:t>lead_time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The time between reservation and actual arrival. 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stayed_in_weekend_nights</a:t>
            </a:r>
            <a:r>
              <a:rPr lang="en-US" dirty="0"/>
              <a:t>: The number of weekend nights stay per </a:t>
            </a:r>
          </a:p>
          <a:p>
            <a:r>
              <a:rPr lang="en-US" dirty="0">
                <a:solidFill>
                  <a:srgbClr val="FF0000"/>
                </a:solidFill>
              </a:rPr>
              <a:t>reservation </a:t>
            </a:r>
            <a:r>
              <a:rPr lang="en-US" dirty="0" err="1">
                <a:solidFill>
                  <a:srgbClr val="FF0000"/>
                </a:solidFill>
              </a:rPr>
              <a:t>stayed_in_weekday_nights</a:t>
            </a:r>
            <a:r>
              <a:rPr lang="en-US" dirty="0"/>
              <a:t>: The number of weekday nights stay per reservation. </a:t>
            </a:r>
          </a:p>
          <a:p>
            <a:r>
              <a:rPr lang="en-US" dirty="0">
                <a:solidFill>
                  <a:srgbClr val="FF0000"/>
                </a:solidFill>
              </a:rPr>
              <a:t>meal</a:t>
            </a:r>
            <a:r>
              <a:rPr lang="en-US" dirty="0"/>
              <a:t>: Meal preferences per reservation.[</a:t>
            </a:r>
            <a:r>
              <a:rPr lang="en-US" dirty="0" err="1"/>
              <a:t>BB,FB,HB,SC,Undefined</a:t>
            </a:r>
            <a:r>
              <a:rPr lang="en-US" dirty="0"/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Country</a:t>
            </a:r>
            <a:r>
              <a:rPr lang="en-US" dirty="0"/>
              <a:t>: The origin country of guest</a:t>
            </a:r>
          </a:p>
        </p:txBody>
      </p:sp>
    </p:spTree>
    <p:extLst>
      <p:ext uri="{BB962C8B-B14F-4D97-AF65-F5344CB8AC3E}">
        <p14:creationId xmlns:p14="http://schemas.microsoft.com/office/powerpoint/2010/main" val="80339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2328-F999-6502-35E2-DC34BBA2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Data Summary: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63D7-FF93-B1B8-2557-460A656F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market_segment</a:t>
            </a:r>
            <a:r>
              <a:rPr lang="en-US" dirty="0"/>
              <a:t>: This column show how reservation was made and what is the purpose of reservation. </a:t>
            </a:r>
          </a:p>
          <a:p>
            <a:r>
              <a:rPr lang="en-US" dirty="0" err="1"/>
              <a:t>Eg</a:t>
            </a:r>
            <a:r>
              <a:rPr lang="en-US" dirty="0"/>
              <a:t>, corporate means corporate trip, TA for travel agency. </a:t>
            </a:r>
          </a:p>
          <a:p>
            <a:r>
              <a:rPr lang="en-US" dirty="0" err="1">
                <a:solidFill>
                  <a:srgbClr val="FF0000"/>
                </a:solidFill>
              </a:rPr>
              <a:t>distribution_channel</a:t>
            </a:r>
            <a:r>
              <a:rPr lang="en-US" dirty="0"/>
              <a:t>: The medium through booking was made.[</a:t>
            </a:r>
            <a:r>
              <a:rPr lang="en-US" dirty="0" err="1"/>
              <a:t>Direct,Corporate,TA</a:t>
            </a:r>
            <a:r>
              <a:rPr lang="en-US" dirty="0"/>
              <a:t>/</a:t>
            </a:r>
            <a:r>
              <a:rPr lang="en-US" dirty="0" err="1"/>
              <a:t>TO,undefined,GDS</a:t>
            </a:r>
            <a:r>
              <a:rPr lang="en-US" dirty="0"/>
              <a:t>.] </a:t>
            </a:r>
          </a:p>
          <a:p>
            <a:r>
              <a:rPr lang="en-US" dirty="0" err="1">
                <a:solidFill>
                  <a:srgbClr val="FF0000"/>
                </a:solidFill>
              </a:rPr>
              <a:t>Is_repeated_guest</a:t>
            </a:r>
            <a:r>
              <a:rPr lang="en-US" dirty="0"/>
              <a:t>: Shows if the guest is who has arrived earlier or </a:t>
            </a:r>
            <a:r>
              <a:rPr lang="en-US" dirty="0" err="1"/>
              <a:t>not.Values</a:t>
            </a:r>
            <a:r>
              <a:rPr lang="en-US" dirty="0"/>
              <a:t>[0,1]--&gt;0 indicates no and 1 indicated yes person is repeated guest. </a:t>
            </a:r>
          </a:p>
          <a:p>
            <a:r>
              <a:rPr lang="en-US" dirty="0" err="1">
                <a:solidFill>
                  <a:srgbClr val="FF0000"/>
                </a:solidFill>
              </a:rPr>
              <a:t>days_in_waiting_list</a:t>
            </a:r>
            <a:r>
              <a:rPr lang="en-US" dirty="0"/>
              <a:t>: Number of days between actual booking and transact. </a:t>
            </a:r>
          </a:p>
          <a:p>
            <a:r>
              <a:rPr lang="en-US" dirty="0" err="1">
                <a:solidFill>
                  <a:srgbClr val="FF0000"/>
                </a:solidFill>
              </a:rPr>
              <a:t>customer_type</a:t>
            </a:r>
            <a:r>
              <a:rPr lang="en-US" dirty="0"/>
              <a:t>: Type of customers( Transient, group, etc.) </a:t>
            </a:r>
          </a:p>
        </p:txBody>
      </p:sp>
    </p:spTree>
    <p:extLst>
      <p:ext uri="{BB962C8B-B14F-4D97-AF65-F5344CB8AC3E}">
        <p14:creationId xmlns:p14="http://schemas.microsoft.com/office/powerpoint/2010/main" val="2726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3B0-FDFD-6532-A9FA-B65E0FB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Data Summary: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89801-6D55-FB60-076A-B5B499C09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189" y="1798992"/>
            <a:ext cx="8251622" cy="4351338"/>
          </a:xfrm>
        </p:spPr>
      </p:pic>
    </p:spTree>
    <p:extLst>
      <p:ext uri="{BB962C8B-B14F-4D97-AF65-F5344CB8AC3E}">
        <p14:creationId xmlns:p14="http://schemas.microsoft.com/office/powerpoint/2010/main" val="107948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DADA-786D-D1DC-1254-D08B4D78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Major Problems 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E37B-140C-13EA-3799-BF348B1F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doing data analysis of given hotel booking dataset, we find some problems:</a:t>
            </a:r>
          </a:p>
          <a:p>
            <a:r>
              <a:rPr lang="en-US" dirty="0"/>
              <a:t> The data has most of filled with outliers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ata is not complete it is an incomplete by the month show not full in so it is an skew onsides</a:t>
            </a:r>
          </a:p>
          <a:p>
            <a:pPr marL="0" indent="0">
              <a:buNone/>
            </a:pPr>
            <a:r>
              <a:rPr lang="en-US" dirty="0"/>
              <a:t>	in data 2015 had 6 months data available</a:t>
            </a:r>
          </a:p>
          <a:p>
            <a:pPr marL="0" indent="0">
              <a:buNone/>
            </a:pPr>
            <a:r>
              <a:rPr lang="en-US" dirty="0"/>
              <a:t>        	in 2016 the data had 12 months available </a:t>
            </a:r>
          </a:p>
          <a:p>
            <a:pPr marL="0" indent="0">
              <a:buNone/>
            </a:pPr>
            <a:r>
              <a:rPr lang="en-US" dirty="0"/>
              <a:t>	in 2017 the data has 8 months are available</a:t>
            </a:r>
          </a:p>
          <a:p>
            <a:r>
              <a:rPr lang="en-US" dirty="0"/>
              <a:t>In </a:t>
            </a:r>
            <a:r>
              <a:rPr lang="en-US" dirty="0" err="1"/>
              <a:t>adr</a:t>
            </a:r>
            <a:r>
              <a:rPr lang="en-US" dirty="0"/>
              <a:t> column show min value is -6 and max shows 5400 	 </a:t>
            </a:r>
          </a:p>
        </p:txBody>
      </p:sp>
    </p:spTree>
    <p:extLst>
      <p:ext uri="{BB962C8B-B14F-4D97-AF65-F5344CB8AC3E}">
        <p14:creationId xmlns:p14="http://schemas.microsoft.com/office/powerpoint/2010/main" val="230252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DACE-ACA4-CC7F-D1D1-E62B456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Univariant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2EF9-68E9-222F-B61B-16C372F3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question while checking the dataset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hotel which gave most business ?</a:t>
            </a:r>
          </a:p>
          <a:p>
            <a:r>
              <a:rPr lang="en-US" dirty="0"/>
              <a:t>how many people cancelled their bookings?</a:t>
            </a:r>
          </a:p>
          <a:p>
            <a:r>
              <a:rPr lang="en-US" dirty="0"/>
              <a:t>which year getting more business?</a:t>
            </a:r>
          </a:p>
          <a:p>
            <a:r>
              <a:rPr lang="en-US" dirty="0"/>
              <a:t>which specific month we got more bookings?</a:t>
            </a:r>
          </a:p>
          <a:p>
            <a:r>
              <a:rPr lang="en-US" dirty="0"/>
              <a:t>Which month has more number of bookings we get?</a:t>
            </a:r>
          </a:p>
          <a:p>
            <a:r>
              <a:rPr lang="en-US" dirty="0"/>
              <a:t>Which week has more number of bookings we get?</a:t>
            </a:r>
          </a:p>
        </p:txBody>
      </p:sp>
    </p:spTree>
    <p:extLst>
      <p:ext uri="{BB962C8B-B14F-4D97-AF65-F5344CB8AC3E}">
        <p14:creationId xmlns:p14="http://schemas.microsoft.com/office/powerpoint/2010/main" val="42811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41BD-95CA-4111-AB05-8487FFBD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 Black" panose="00000A00000000000000" pitchFamily="2" charset="0"/>
              </a:rPr>
              <a:t>Univariant Analysis: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D5B4B2-94B5-B8E8-16A5-D5534906A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257"/>
            <a:ext cx="3557023" cy="3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8631D35-641C-8497-D822-010AA4B4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8" y="1769345"/>
            <a:ext cx="37052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4EB235F-71ED-9D2C-1975-0A44600F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02" y="1865128"/>
            <a:ext cx="3705226" cy="37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10EA4-03C4-920F-1582-E3BF20200222}"/>
              </a:ext>
            </a:extLst>
          </p:cNvPr>
          <p:cNvSpPr txBox="1"/>
          <p:nvPr/>
        </p:nvSpPr>
        <p:spPr>
          <a:xfrm>
            <a:off x="219018" y="5495278"/>
            <a:ext cx="333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61% City hotel gave us business which is greater because we are not heavily depend upon</a:t>
            </a:r>
          </a:p>
          <a:p>
            <a:r>
              <a:rPr lang="en-US" dirty="0"/>
              <a:t>any one business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24F1-286F-D162-2C01-F4461D76DD37}"/>
              </a:ext>
            </a:extLst>
          </p:cNvPr>
          <p:cNvSpPr txBox="1"/>
          <p:nvPr/>
        </p:nvSpPr>
        <p:spPr>
          <a:xfrm>
            <a:off x="4447713" y="5734975"/>
            <a:ext cx="318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business increase year on year basis 15% CAGR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046EE-5273-4922-9A85-410D28C8B39F}"/>
              </a:ext>
            </a:extLst>
          </p:cNvPr>
          <p:cNvSpPr txBox="1"/>
          <p:nvPr/>
        </p:nvSpPr>
        <p:spPr>
          <a:xfrm>
            <a:off x="8877671" y="5495278"/>
            <a:ext cx="28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can say this that around 70% of time people are not cancelled their bookings</a:t>
            </a:r>
          </a:p>
        </p:txBody>
      </p:sp>
    </p:spTree>
    <p:extLst>
      <p:ext uri="{BB962C8B-B14F-4D97-AF65-F5344CB8AC3E}">
        <p14:creationId xmlns:p14="http://schemas.microsoft.com/office/powerpoint/2010/main" val="27393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1305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Montserrat Black</vt:lpstr>
      <vt:lpstr>Montserrat Medium</vt:lpstr>
      <vt:lpstr>Office Theme</vt:lpstr>
      <vt:lpstr>Capstone Project  Hotel Booking Analysis</vt:lpstr>
      <vt:lpstr>Points to Discuss:</vt:lpstr>
      <vt:lpstr>Agenda:</vt:lpstr>
      <vt:lpstr>Data Summary:</vt:lpstr>
      <vt:lpstr>Data Summary:</vt:lpstr>
      <vt:lpstr>Data Summary:</vt:lpstr>
      <vt:lpstr>Major Problems In Data:</vt:lpstr>
      <vt:lpstr>Univariant Analysis:</vt:lpstr>
      <vt:lpstr>Univariant Analysis:</vt:lpstr>
      <vt:lpstr>PowerPoint Presentation</vt:lpstr>
      <vt:lpstr>Some Questions In Mind?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By Hotel Type</vt:lpstr>
      <vt:lpstr>Heatmap Correlation: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Hotel Booking Analysis</dc:title>
  <dc:creator>Prathamesh Shete</dc:creator>
  <cp:lastModifiedBy>Prathamesh Shete</cp:lastModifiedBy>
  <cp:revision>2</cp:revision>
  <dcterms:created xsi:type="dcterms:W3CDTF">2023-02-15T11:04:56Z</dcterms:created>
  <dcterms:modified xsi:type="dcterms:W3CDTF">2023-02-15T15:11:53Z</dcterms:modified>
</cp:coreProperties>
</file>