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p:scale>
          <a:sx n="66" d="100"/>
          <a:sy n="66" d="100"/>
        </p:scale>
        <p:origin x="1330" y="4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A6A15-6E39-4FFA-B5DC-89EB633E6DC2}"/>
              </a:ext>
            </a:extLst>
          </p:cNvPr>
          <p:cNvSpPr>
            <a:spLocks noGrp="1"/>
          </p:cNvSpPr>
          <p:nvPr>
            <p:ph type="ctrTitle"/>
          </p:nvPr>
        </p:nvSpPr>
        <p:spPr>
          <a:xfrm>
            <a:off x="1638300" y="1371600"/>
            <a:ext cx="8127574" cy="2736443"/>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9A169311-3201-45EC-B973-82EC27DA529A}"/>
              </a:ext>
            </a:extLst>
          </p:cNvPr>
          <p:cNvSpPr>
            <a:spLocks noGrp="1"/>
          </p:cNvSpPr>
          <p:nvPr>
            <p:ph type="subTitle" idx="1"/>
          </p:nvPr>
        </p:nvSpPr>
        <p:spPr>
          <a:xfrm>
            <a:off x="1638300" y="4299358"/>
            <a:ext cx="8127574" cy="1187042"/>
          </a:xfrm>
        </p:spPr>
        <p:txBody>
          <a:bodyPr>
            <a:normAutofit/>
          </a:bodyPr>
          <a:lstStyle>
            <a:lvl1pPr marL="0" indent="0" algn="l">
              <a:buNone/>
              <a:defRPr sz="1800" cap="all" spc="2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29AE4B9-EDEF-4A2C-B464-332C5C624F1D}"/>
              </a:ext>
            </a:extLst>
          </p:cNvPr>
          <p:cNvSpPr>
            <a:spLocks noGrp="1"/>
          </p:cNvSpPr>
          <p:nvPr>
            <p:ph type="dt" sz="half" idx="10"/>
          </p:nvPr>
        </p:nvSpPr>
        <p:spPr/>
        <p:txBody>
          <a:bodyPr/>
          <a:lstStyle/>
          <a:p>
            <a:fld id="{B6D41BCC-AD73-4203-A5A6-E62EB28B0FE6}" type="datetimeFigureOut">
              <a:rPr lang="en-US" smtClean="0"/>
              <a:t>12/6/23</a:t>
            </a:fld>
            <a:endParaRPr lang="en-US"/>
          </a:p>
        </p:txBody>
      </p:sp>
      <p:sp>
        <p:nvSpPr>
          <p:cNvPr id="5" name="Footer Placeholder 4">
            <a:extLst>
              <a:ext uri="{FF2B5EF4-FFF2-40B4-BE49-F238E27FC236}">
                <a16:creationId xmlns:a16="http://schemas.microsoft.com/office/drawing/2014/main" id="{62B4C951-4861-4549-8E72-CEECA89E4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E1401-5637-41BC-AC21-891056450A28}"/>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927674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AD0E6-AD36-493C-9DC3-5ACC2059EC93}"/>
              </a:ext>
            </a:extLst>
          </p:cNvPr>
          <p:cNvSpPr>
            <a:spLocks noGrp="1"/>
          </p:cNvSpPr>
          <p:nvPr>
            <p:ph type="title"/>
          </p:nvPr>
        </p:nvSpPr>
        <p:spPr>
          <a:xfrm>
            <a:off x="1638299" y="685800"/>
            <a:ext cx="8915402" cy="1371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0B8558-FA83-4F6C-A6D1-2DF9D3F74BD6}"/>
              </a:ext>
            </a:extLst>
          </p:cNvPr>
          <p:cNvSpPr>
            <a:spLocks noGrp="1"/>
          </p:cNvSpPr>
          <p:nvPr>
            <p:ph type="body" orient="vert" idx="1"/>
          </p:nvPr>
        </p:nvSpPr>
        <p:spPr>
          <a:xfrm>
            <a:off x="1638299" y="2057399"/>
            <a:ext cx="8915401" cy="41148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6DE619-0CC6-4480-ABDE-277D36BDFCBB}"/>
              </a:ext>
            </a:extLst>
          </p:cNvPr>
          <p:cNvSpPr>
            <a:spLocks noGrp="1"/>
          </p:cNvSpPr>
          <p:nvPr>
            <p:ph type="dt" sz="half" idx="10"/>
          </p:nvPr>
        </p:nvSpPr>
        <p:spPr/>
        <p:txBody>
          <a:bodyPr/>
          <a:lstStyle/>
          <a:p>
            <a:fld id="{B6D41BCC-AD73-4203-A5A6-E62EB28B0FE6}" type="datetimeFigureOut">
              <a:rPr lang="en-US" smtClean="0"/>
              <a:t>12/6/23</a:t>
            </a:fld>
            <a:endParaRPr lang="en-US"/>
          </a:p>
        </p:txBody>
      </p:sp>
      <p:sp>
        <p:nvSpPr>
          <p:cNvPr id="5" name="Footer Placeholder 4">
            <a:extLst>
              <a:ext uri="{FF2B5EF4-FFF2-40B4-BE49-F238E27FC236}">
                <a16:creationId xmlns:a16="http://schemas.microsoft.com/office/drawing/2014/main" id="{140791E6-BE35-4ECA-8AD1-E8EC09B856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F94606-B928-42D6-85CC-9576F60E3B5C}"/>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825337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F18D8A-5002-491C-922A-E9624E2DBD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5882C6-2BE9-4E25-B8BB-A2346A2B0B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BEFF9-B3BC-4C07-BF6C-2E3C91B54B78}"/>
              </a:ext>
            </a:extLst>
          </p:cNvPr>
          <p:cNvSpPr>
            <a:spLocks noGrp="1"/>
          </p:cNvSpPr>
          <p:nvPr>
            <p:ph type="dt" sz="half" idx="10"/>
          </p:nvPr>
        </p:nvSpPr>
        <p:spPr/>
        <p:txBody>
          <a:bodyPr/>
          <a:lstStyle/>
          <a:p>
            <a:fld id="{B6D41BCC-AD73-4203-A5A6-E62EB28B0FE6}" type="datetimeFigureOut">
              <a:rPr lang="en-US" smtClean="0"/>
              <a:t>12/6/23</a:t>
            </a:fld>
            <a:endParaRPr lang="en-US"/>
          </a:p>
        </p:txBody>
      </p:sp>
      <p:sp>
        <p:nvSpPr>
          <p:cNvPr id="5" name="Footer Placeholder 4">
            <a:extLst>
              <a:ext uri="{FF2B5EF4-FFF2-40B4-BE49-F238E27FC236}">
                <a16:creationId xmlns:a16="http://schemas.microsoft.com/office/drawing/2014/main" id="{CE0F4CF6-CDF1-4AFD-8319-71FD4FED4F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1A026-57F4-47F7-B4F0-E0D48E01268E}"/>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943514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B3747-9ADB-4FCC-89CE-6E84D13475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AEC9C6-5D7D-4249-8820-D4C99D0AE825}"/>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21F35F7-46A1-40A9-ACD7-C4923992674A}"/>
              </a:ext>
            </a:extLst>
          </p:cNvPr>
          <p:cNvSpPr>
            <a:spLocks noGrp="1"/>
          </p:cNvSpPr>
          <p:nvPr>
            <p:ph type="dt" sz="half" idx="10"/>
          </p:nvPr>
        </p:nvSpPr>
        <p:spPr/>
        <p:txBody>
          <a:bodyPr/>
          <a:lstStyle/>
          <a:p>
            <a:fld id="{B6D41BCC-AD73-4203-A5A6-E62EB28B0FE6}" type="datetimeFigureOut">
              <a:rPr lang="en-US" smtClean="0"/>
              <a:t>12/6/23</a:t>
            </a:fld>
            <a:endParaRPr lang="en-US"/>
          </a:p>
        </p:txBody>
      </p:sp>
      <p:sp>
        <p:nvSpPr>
          <p:cNvPr id="5" name="Footer Placeholder 4">
            <a:extLst>
              <a:ext uri="{FF2B5EF4-FFF2-40B4-BE49-F238E27FC236}">
                <a16:creationId xmlns:a16="http://schemas.microsoft.com/office/drawing/2014/main" id="{FA345637-B780-4999-A87D-0039BC5A9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D9777F-E471-4CC5-B27B-137CB061E28E}"/>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668920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DCB1D-064E-46DE-B533-7CDA331EEB61}"/>
              </a:ext>
            </a:extLst>
          </p:cNvPr>
          <p:cNvSpPr>
            <a:spLocks noGrp="1"/>
          </p:cNvSpPr>
          <p:nvPr>
            <p:ph type="title"/>
          </p:nvPr>
        </p:nvSpPr>
        <p:spPr>
          <a:xfrm>
            <a:off x="1638300" y="2748406"/>
            <a:ext cx="8115300" cy="2737994"/>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5FD222C0-D002-4A94-BAFF-FD1A1CCA64CE}"/>
              </a:ext>
            </a:extLst>
          </p:cNvPr>
          <p:cNvSpPr>
            <a:spLocks noGrp="1"/>
          </p:cNvSpPr>
          <p:nvPr>
            <p:ph type="body" idx="1"/>
          </p:nvPr>
        </p:nvSpPr>
        <p:spPr>
          <a:xfrm>
            <a:off x="1638300" y="1371600"/>
            <a:ext cx="8115300" cy="1333272"/>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53E7D7E-EC9F-4AA5-A559-EF556C6AD5EE}"/>
              </a:ext>
            </a:extLst>
          </p:cNvPr>
          <p:cNvSpPr>
            <a:spLocks noGrp="1"/>
          </p:cNvSpPr>
          <p:nvPr>
            <p:ph type="dt" sz="half" idx="10"/>
          </p:nvPr>
        </p:nvSpPr>
        <p:spPr/>
        <p:txBody>
          <a:bodyPr/>
          <a:lstStyle/>
          <a:p>
            <a:fld id="{B6D41BCC-AD73-4203-A5A6-E62EB28B0FE6}" type="datetimeFigureOut">
              <a:rPr lang="en-US" smtClean="0"/>
              <a:t>12/6/23</a:t>
            </a:fld>
            <a:endParaRPr lang="en-US"/>
          </a:p>
        </p:txBody>
      </p:sp>
      <p:sp>
        <p:nvSpPr>
          <p:cNvPr id="5" name="Footer Placeholder 4">
            <a:extLst>
              <a:ext uri="{FF2B5EF4-FFF2-40B4-BE49-F238E27FC236}">
                <a16:creationId xmlns:a16="http://schemas.microsoft.com/office/drawing/2014/main" id="{2677A8EE-88C1-400C-A23F-656DC76B95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245A4-F9C6-44E9-929F-78C657C8B651}"/>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034672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DF34F-B65E-4FA0-87E8-8890F482B383}"/>
              </a:ext>
            </a:extLst>
          </p:cNvPr>
          <p:cNvSpPr>
            <a:spLocks noGrp="1"/>
          </p:cNvSpPr>
          <p:nvPr>
            <p:ph type="title"/>
          </p:nvPr>
        </p:nvSpPr>
        <p:spPr>
          <a:xfrm>
            <a:off x="1638299" y="685800"/>
            <a:ext cx="9382348" cy="137160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D625A67-10CA-4531-93E1-39892C087E0B}"/>
              </a:ext>
            </a:extLst>
          </p:cNvPr>
          <p:cNvSpPr>
            <a:spLocks noGrp="1"/>
          </p:cNvSpPr>
          <p:nvPr>
            <p:ph sz="half" idx="1"/>
          </p:nvPr>
        </p:nvSpPr>
        <p:spPr>
          <a:xfrm>
            <a:off x="1638297" y="2057400"/>
            <a:ext cx="4553103" cy="41250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A622BE36-0CAF-4D92-9AC2-9249276B96F2}"/>
              </a:ext>
            </a:extLst>
          </p:cNvPr>
          <p:cNvSpPr>
            <a:spLocks noGrp="1"/>
          </p:cNvSpPr>
          <p:nvPr>
            <p:ph sz="half" idx="2"/>
          </p:nvPr>
        </p:nvSpPr>
        <p:spPr>
          <a:xfrm>
            <a:off x="6477000" y="2057400"/>
            <a:ext cx="4543647" cy="41250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C36479-3B04-43BD-9B59-DBF6CA2BF814}"/>
              </a:ext>
            </a:extLst>
          </p:cNvPr>
          <p:cNvSpPr>
            <a:spLocks noGrp="1"/>
          </p:cNvSpPr>
          <p:nvPr>
            <p:ph type="dt" sz="half" idx="10"/>
          </p:nvPr>
        </p:nvSpPr>
        <p:spPr/>
        <p:txBody>
          <a:bodyPr/>
          <a:lstStyle/>
          <a:p>
            <a:fld id="{B6D41BCC-AD73-4203-A5A6-E62EB28B0FE6}" type="datetimeFigureOut">
              <a:rPr lang="en-US" smtClean="0"/>
              <a:t>12/6/23</a:t>
            </a:fld>
            <a:endParaRPr lang="en-US"/>
          </a:p>
        </p:txBody>
      </p:sp>
      <p:sp>
        <p:nvSpPr>
          <p:cNvPr id="6" name="Footer Placeholder 5">
            <a:extLst>
              <a:ext uri="{FF2B5EF4-FFF2-40B4-BE49-F238E27FC236}">
                <a16:creationId xmlns:a16="http://schemas.microsoft.com/office/drawing/2014/main" id="{0CFD4449-57DB-41D2-B49E-694E7C13FA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60CC2C-E50B-47D2-B62F-D5C4C9CDA7E8}"/>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398219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8530B-D0F2-4FC4-A10F-1E54EF82C877}"/>
              </a:ext>
            </a:extLst>
          </p:cNvPr>
          <p:cNvSpPr>
            <a:spLocks noGrp="1"/>
          </p:cNvSpPr>
          <p:nvPr>
            <p:ph type="title"/>
          </p:nvPr>
        </p:nvSpPr>
        <p:spPr>
          <a:xfrm>
            <a:off x="1638300" y="755118"/>
            <a:ext cx="9378304" cy="122276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868865C-9D06-4FA3-BA3D-7187BB41B576}"/>
              </a:ext>
            </a:extLst>
          </p:cNvPr>
          <p:cNvSpPr>
            <a:spLocks noGrp="1"/>
          </p:cNvSpPr>
          <p:nvPr>
            <p:ph type="body" idx="1"/>
          </p:nvPr>
        </p:nvSpPr>
        <p:spPr>
          <a:xfrm>
            <a:off x="1638300"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F656570-8F97-4B7E-A805-96925AC4781F}"/>
              </a:ext>
            </a:extLst>
          </p:cNvPr>
          <p:cNvSpPr>
            <a:spLocks noGrp="1"/>
          </p:cNvSpPr>
          <p:nvPr>
            <p:ph sz="half" idx="2"/>
          </p:nvPr>
        </p:nvSpPr>
        <p:spPr>
          <a:xfrm>
            <a:off x="1638300" y="2748405"/>
            <a:ext cx="4529391" cy="34412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057EF54-F63F-4730-99EE-0E472578F512}"/>
              </a:ext>
            </a:extLst>
          </p:cNvPr>
          <p:cNvSpPr>
            <a:spLocks noGrp="1"/>
          </p:cNvSpPr>
          <p:nvPr>
            <p:ph type="body" sz="quarter" idx="3"/>
          </p:nvPr>
        </p:nvSpPr>
        <p:spPr>
          <a:xfrm>
            <a:off x="6487213"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908453E-B012-4889-9F49-E1351532ADF2}"/>
              </a:ext>
            </a:extLst>
          </p:cNvPr>
          <p:cNvSpPr>
            <a:spLocks noGrp="1"/>
          </p:cNvSpPr>
          <p:nvPr>
            <p:ph sz="quarter" idx="4"/>
          </p:nvPr>
        </p:nvSpPr>
        <p:spPr>
          <a:xfrm>
            <a:off x="6487213" y="2748405"/>
            <a:ext cx="4529391" cy="34412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E89FC47A-8514-4C98-B1BE-FF6CC666C580}"/>
              </a:ext>
            </a:extLst>
          </p:cNvPr>
          <p:cNvSpPr>
            <a:spLocks noGrp="1"/>
          </p:cNvSpPr>
          <p:nvPr>
            <p:ph type="dt" sz="half" idx="10"/>
          </p:nvPr>
        </p:nvSpPr>
        <p:spPr/>
        <p:txBody>
          <a:bodyPr/>
          <a:lstStyle/>
          <a:p>
            <a:fld id="{B6D41BCC-AD73-4203-A5A6-E62EB28B0FE6}" type="datetimeFigureOut">
              <a:rPr lang="en-US" smtClean="0"/>
              <a:t>12/6/23</a:t>
            </a:fld>
            <a:endParaRPr lang="en-US"/>
          </a:p>
        </p:txBody>
      </p:sp>
      <p:sp>
        <p:nvSpPr>
          <p:cNvPr id="8" name="Footer Placeholder 7">
            <a:extLst>
              <a:ext uri="{FF2B5EF4-FFF2-40B4-BE49-F238E27FC236}">
                <a16:creationId xmlns:a16="http://schemas.microsoft.com/office/drawing/2014/main" id="{CED4301A-D375-4163-9488-27A9CDC6FD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ED6105-4A37-4D4B-9BE8-715FB732C924}"/>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511060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007F-6649-4D23-8869-C1CC29D009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8B85A1-41F9-4BC1-9C40-3E5D5C0425BF}"/>
              </a:ext>
            </a:extLst>
          </p:cNvPr>
          <p:cNvSpPr>
            <a:spLocks noGrp="1"/>
          </p:cNvSpPr>
          <p:nvPr>
            <p:ph type="dt" sz="half" idx="10"/>
          </p:nvPr>
        </p:nvSpPr>
        <p:spPr/>
        <p:txBody>
          <a:bodyPr/>
          <a:lstStyle/>
          <a:p>
            <a:fld id="{B6D41BCC-AD73-4203-A5A6-E62EB28B0FE6}" type="datetimeFigureOut">
              <a:rPr lang="en-US" smtClean="0"/>
              <a:t>12/6/23</a:t>
            </a:fld>
            <a:endParaRPr lang="en-US"/>
          </a:p>
        </p:txBody>
      </p:sp>
      <p:sp>
        <p:nvSpPr>
          <p:cNvPr id="4" name="Footer Placeholder 3">
            <a:extLst>
              <a:ext uri="{FF2B5EF4-FFF2-40B4-BE49-F238E27FC236}">
                <a16:creationId xmlns:a16="http://schemas.microsoft.com/office/drawing/2014/main" id="{97B23774-EAA9-47ED-87EF-EE2B29A258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526550-DD4D-45E2-8916-8314C5D0680D}"/>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341396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35FACD-1A4D-49F3-8EA8-21B5C1A6A258}"/>
              </a:ext>
            </a:extLst>
          </p:cNvPr>
          <p:cNvSpPr>
            <a:spLocks noGrp="1"/>
          </p:cNvSpPr>
          <p:nvPr>
            <p:ph type="dt" sz="half" idx="10"/>
          </p:nvPr>
        </p:nvSpPr>
        <p:spPr/>
        <p:txBody>
          <a:bodyPr/>
          <a:lstStyle/>
          <a:p>
            <a:fld id="{B6D41BCC-AD73-4203-A5A6-E62EB28B0FE6}" type="datetimeFigureOut">
              <a:rPr lang="en-US" smtClean="0"/>
              <a:t>12/6/23</a:t>
            </a:fld>
            <a:endParaRPr lang="en-US"/>
          </a:p>
        </p:txBody>
      </p:sp>
      <p:sp>
        <p:nvSpPr>
          <p:cNvPr id="3" name="Footer Placeholder 2">
            <a:extLst>
              <a:ext uri="{FF2B5EF4-FFF2-40B4-BE49-F238E27FC236}">
                <a16:creationId xmlns:a16="http://schemas.microsoft.com/office/drawing/2014/main" id="{C4FFD9DD-0E4E-4C36-AF85-B3EAD7FE61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E6F4C8-14FA-4405-85EE-ABF53FB0377C}"/>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2765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E7C28-5DEE-493D-ABAD-38E4F2D75924}"/>
              </a:ext>
            </a:extLst>
          </p:cNvPr>
          <p:cNvSpPr>
            <a:spLocks noGrp="1"/>
          </p:cNvSpPr>
          <p:nvPr>
            <p:ph type="title"/>
          </p:nvPr>
        </p:nvSpPr>
        <p:spPr>
          <a:xfrm>
            <a:off x="1225621" y="1085481"/>
            <a:ext cx="3651180" cy="1657719"/>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1A5E79C5-E567-4F12-96B8-8BBEAE3D8B9F}"/>
              </a:ext>
            </a:extLst>
          </p:cNvPr>
          <p:cNvSpPr>
            <a:spLocks noGrp="1"/>
          </p:cNvSpPr>
          <p:nvPr>
            <p:ph idx="1"/>
          </p:nvPr>
        </p:nvSpPr>
        <p:spPr>
          <a:xfrm>
            <a:off x="5676900" y="1132676"/>
            <a:ext cx="5289480" cy="4728374"/>
          </a:xfrm>
        </p:spPr>
        <p:txBody>
          <a:bodyPr/>
          <a:lstStyle>
            <a:lvl1pPr>
              <a:lnSpc>
                <a:spcPct val="110000"/>
              </a:lnSpc>
              <a:defRPr sz="3200"/>
            </a:lvl1pPr>
            <a:lvl2pPr>
              <a:lnSpc>
                <a:spcPct val="110000"/>
              </a:lnSpc>
              <a:defRPr sz="2800"/>
            </a:lvl2pPr>
            <a:lvl3pPr>
              <a:lnSpc>
                <a:spcPct val="110000"/>
              </a:lnSpc>
              <a:defRPr sz="2400"/>
            </a:lvl3pPr>
            <a:lvl4pPr>
              <a:lnSpc>
                <a:spcPct val="110000"/>
              </a:lnSpc>
              <a:defRPr sz="2000"/>
            </a:lvl4pPr>
            <a:lvl5pPr>
              <a:lnSpc>
                <a:spcPct val="110000"/>
              </a:lnSpc>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733DF7F-0B5C-40CE-A65F-779FA7EFBF1C}"/>
              </a:ext>
            </a:extLst>
          </p:cNvPr>
          <p:cNvSpPr>
            <a:spLocks noGrp="1"/>
          </p:cNvSpPr>
          <p:nvPr>
            <p:ph type="body" sz="half" idx="2"/>
          </p:nvPr>
        </p:nvSpPr>
        <p:spPr>
          <a:xfrm>
            <a:off x="1225621" y="2748406"/>
            <a:ext cx="365118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4022248C-1826-4833-9592-383B5873AECA}"/>
              </a:ext>
            </a:extLst>
          </p:cNvPr>
          <p:cNvSpPr>
            <a:spLocks noGrp="1"/>
          </p:cNvSpPr>
          <p:nvPr>
            <p:ph type="dt" sz="half" idx="10"/>
          </p:nvPr>
        </p:nvSpPr>
        <p:spPr/>
        <p:txBody>
          <a:bodyPr/>
          <a:lstStyle/>
          <a:p>
            <a:fld id="{B6D41BCC-AD73-4203-A5A6-E62EB28B0FE6}" type="datetimeFigureOut">
              <a:rPr lang="en-US" smtClean="0"/>
              <a:t>12/6/23</a:t>
            </a:fld>
            <a:endParaRPr lang="en-US"/>
          </a:p>
        </p:txBody>
      </p:sp>
      <p:sp>
        <p:nvSpPr>
          <p:cNvPr id="6" name="Footer Placeholder 5">
            <a:extLst>
              <a:ext uri="{FF2B5EF4-FFF2-40B4-BE49-F238E27FC236}">
                <a16:creationId xmlns:a16="http://schemas.microsoft.com/office/drawing/2014/main" id="{E80219DC-2646-42AD-897A-EB765DCBE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238D7-4EEA-475B-B1CA-C44B89BEA304}"/>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392482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65BE-C907-4660-A586-71C6A1D101EC}"/>
              </a:ext>
            </a:extLst>
          </p:cNvPr>
          <p:cNvSpPr>
            <a:spLocks noGrp="1"/>
          </p:cNvSpPr>
          <p:nvPr>
            <p:ph type="title"/>
          </p:nvPr>
        </p:nvSpPr>
        <p:spPr>
          <a:xfrm>
            <a:off x="1219200" y="1085481"/>
            <a:ext cx="3657600" cy="1657719"/>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044C8A9-67DF-419C-B2FC-3A879CCEF393}"/>
              </a:ext>
            </a:extLst>
          </p:cNvPr>
          <p:cNvSpPr>
            <a:spLocks noGrp="1"/>
          </p:cNvSpPr>
          <p:nvPr>
            <p:ph type="pic" idx="1"/>
          </p:nvPr>
        </p:nvSpPr>
        <p:spPr>
          <a:xfrm>
            <a:off x="5676900" y="1061885"/>
            <a:ext cx="5331069" cy="477556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DA94A1-3058-402A-9C3F-2F210D91D990}"/>
              </a:ext>
            </a:extLst>
          </p:cNvPr>
          <p:cNvSpPr>
            <a:spLocks noGrp="1"/>
          </p:cNvSpPr>
          <p:nvPr>
            <p:ph type="body" sz="half" idx="2"/>
          </p:nvPr>
        </p:nvSpPr>
        <p:spPr>
          <a:xfrm>
            <a:off x="1219200" y="2748406"/>
            <a:ext cx="365760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BC3CA50-C8D8-4F83-B2F6-BCE825866405}"/>
              </a:ext>
            </a:extLst>
          </p:cNvPr>
          <p:cNvSpPr>
            <a:spLocks noGrp="1"/>
          </p:cNvSpPr>
          <p:nvPr>
            <p:ph type="dt" sz="half" idx="10"/>
          </p:nvPr>
        </p:nvSpPr>
        <p:spPr/>
        <p:txBody>
          <a:bodyPr/>
          <a:lstStyle/>
          <a:p>
            <a:fld id="{B6D41BCC-AD73-4203-A5A6-E62EB28B0FE6}" type="datetimeFigureOut">
              <a:rPr lang="en-US" smtClean="0"/>
              <a:t>12/6/23</a:t>
            </a:fld>
            <a:endParaRPr lang="en-US"/>
          </a:p>
        </p:txBody>
      </p:sp>
      <p:sp>
        <p:nvSpPr>
          <p:cNvPr id="6" name="Footer Placeholder 5">
            <a:extLst>
              <a:ext uri="{FF2B5EF4-FFF2-40B4-BE49-F238E27FC236}">
                <a16:creationId xmlns:a16="http://schemas.microsoft.com/office/drawing/2014/main" id="{057E5BE3-7B02-4281-BD90-C1FAAF6368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E256D-ACD5-438F-BA6F-605E5260E2E6}"/>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864871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31A689-589E-4A73-9313-EF44F7E4E6BA}"/>
              </a:ext>
            </a:extLst>
          </p:cNvPr>
          <p:cNvSpPr>
            <a:spLocks noGrp="1"/>
          </p:cNvSpPr>
          <p:nvPr>
            <p:ph type="title"/>
          </p:nvPr>
        </p:nvSpPr>
        <p:spPr>
          <a:xfrm>
            <a:off x="1638299" y="685800"/>
            <a:ext cx="8915402" cy="1371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B2B11B8-9E77-4144-B9C1-FD164D9A11A6}"/>
              </a:ext>
            </a:extLst>
          </p:cNvPr>
          <p:cNvSpPr>
            <a:spLocks noGrp="1"/>
          </p:cNvSpPr>
          <p:nvPr>
            <p:ph type="body" idx="1"/>
          </p:nvPr>
        </p:nvSpPr>
        <p:spPr>
          <a:xfrm>
            <a:off x="1638300" y="2057400"/>
            <a:ext cx="8915402" cy="413725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D06E4CC-CF79-4C8D-9E5F-1BB517435A6F}"/>
              </a:ext>
            </a:extLst>
          </p:cNvPr>
          <p:cNvSpPr>
            <a:spLocks noGrp="1"/>
          </p:cNvSpPr>
          <p:nvPr>
            <p:ph type="dt" sz="half" idx="2"/>
          </p:nvPr>
        </p:nvSpPr>
        <p:spPr>
          <a:xfrm rot="5400000">
            <a:off x="-1001475" y="1517536"/>
            <a:ext cx="2801123" cy="365125"/>
          </a:xfrm>
          <a:prstGeom prst="rect">
            <a:avLst/>
          </a:prstGeom>
        </p:spPr>
        <p:txBody>
          <a:bodyPr vert="horz" lIns="91440" tIns="45720" rIns="91440" bIns="45720" rtlCol="0" anchor="ctr"/>
          <a:lstStyle>
            <a:lvl1pPr algn="l">
              <a:defRPr sz="800" cap="all" spc="100" baseline="0">
                <a:solidFill>
                  <a:schemeClr val="tx1"/>
                </a:solidFill>
              </a:defRPr>
            </a:lvl1pPr>
          </a:lstStyle>
          <a:p>
            <a:fld id="{B6D41BCC-AD73-4203-A5A6-E62EB28B0FE6}" type="datetimeFigureOut">
              <a:rPr lang="en-US" smtClean="0"/>
              <a:pPr/>
              <a:t>12/6/23</a:t>
            </a:fld>
            <a:endParaRPr lang="en-US"/>
          </a:p>
        </p:txBody>
      </p:sp>
      <p:sp>
        <p:nvSpPr>
          <p:cNvPr id="5" name="Footer Placeholder 4">
            <a:extLst>
              <a:ext uri="{FF2B5EF4-FFF2-40B4-BE49-F238E27FC236}">
                <a16:creationId xmlns:a16="http://schemas.microsoft.com/office/drawing/2014/main" id="{E3D79449-05F6-4BC7-95DF-F04E1F161498}"/>
              </a:ext>
            </a:extLst>
          </p:cNvPr>
          <p:cNvSpPr>
            <a:spLocks noGrp="1"/>
          </p:cNvSpPr>
          <p:nvPr>
            <p:ph type="ftr" sz="quarter" idx="3"/>
          </p:nvPr>
        </p:nvSpPr>
        <p:spPr>
          <a:xfrm rot="5400000">
            <a:off x="10118764" y="4237870"/>
            <a:ext cx="3344053" cy="365125"/>
          </a:xfrm>
          <a:prstGeom prst="rect">
            <a:avLst/>
          </a:prstGeom>
        </p:spPr>
        <p:txBody>
          <a:bodyPr vert="horz" lIns="91440" tIns="45720" rIns="91440" bIns="45720" rtlCol="0" anchor="ctr"/>
          <a:lstStyle>
            <a:lvl1pPr algn="r">
              <a:defRPr sz="800" cap="all" spc="1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E9317FE5-2D1F-4ECC-9460-08145C3BB933}"/>
              </a:ext>
            </a:extLst>
          </p:cNvPr>
          <p:cNvSpPr>
            <a:spLocks noGrp="1"/>
          </p:cNvSpPr>
          <p:nvPr>
            <p:ph type="sldNum" sz="quarter" idx="4"/>
          </p:nvPr>
        </p:nvSpPr>
        <p:spPr>
          <a:xfrm>
            <a:off x="11228877" y="6319138"/>
            <a:ext cx="710647" cy="365125"/>
          </a:xfrm>
          <a:prstGeom prst="rect">
            <a:avLst/>
          </a:prstGeom>
        </p:spPr>
        <p:txBody>
          <a:bodyPr vert="horz" lIns="91440" tIns="45720" rIns="91440" bIns="45720" rtlCol="0" anchor="ctr"/>
          <a:lstStyle>
            <a:lvl1pPr algn="r">
              <a:defRPr sz="800" cap="all" spc="100" baseline="0">
                <a:solidFill>
                  <a:schemeClr val="tx1"/>
                </a:solidFill>
              </a:defRPr>
            </a:lvl1pPr>
          </a:lstStyle>
          <a:p>
            <a:fld id="{D637F8FC-4B86-4690-8888-22AB2F781BEF}" type="slidenum">
              <a:rPr lang="en-US" smtClean="0"/>
              <a:pPr/>
              <a:t>‹#›</a:t>
            </a:fld>
            <a:endParaRPr lang="en-US"/>
          </a:p>
        </p:txBody>
      </p:sp>
    </p:spTree>
    <p:extLst>
      <p:ext uri="{BB962C8B-B14F-4D97-AF65-F5344CB8AC3E}">
        <p14:creationId xmlns:p14="http://schemas.microsoft.com/office/powerpoint/2010/main" val="141449952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xhere.com/en/photo/944178" TargetMode="Externa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CD948-3FC9-724E-A3FC-35BA9EF26671}"/>
              </a:ext>
            </a:extLst>
          </p:cNvPr>
          <p:cNvSpPr>
            <a:spLocks noGrp="1"/>
          </p:cNvSpPr>
          <p:nvPr>
            <p:ph type="ctrTitle"/>
          </p:nvPr>
        </p:nvSpPr>
        <p:spPr>
          <a:xfrm>
            <a:off x="1223929" y="989608"/>
            <a:ext cx="3663724" cy="2016553"/>
          </a:xfrm>
        </p:spPr>
        <p:txBody>
          <a:bodyPr anchor="b">
            <a:normAutofit/>
          </a:bodyPr>
          <a:lstStyle/>
          <a:p>
            <a:r>
              <a:rPr lang="en-IN" sz="3200" dirty="0"/>
              <a:t>Road accident analysis</a:t>
            </a:r>
          </a:p>
        </p:txBody>
      </p:sp>
      <p:sp>
        <p:nvSpPr>
          <p:cNvPr id="3" name="Subtitle 2">
            <a:extLst>
              <a:ext uri="{FF2B5EF4-FFF2-40B4-BE49-F238E27FC236}">
                <a16:creationId xmlns:a16="http://schemas.microsoft.com/office/drawing/2014/main" id="{6D0251F5-111F-7B90-C150-CB44CDE4824E}"/>
              </a:ext>
            </a:extLst>
          </p:cNvPr>
          <p:cNvSpPr>
            <a:spLocks noGrp="1"/>
          </p:cNvSpPr>
          <p:nvPr>
            <p:ph type="subTitle" idx="1"/>
          </p:nvPr>
        </p:nvSpPr>
        <p:spPr>
          <a:xfrm>
            <a:off x="1223929" y="3428999"/>
            <a:ext cx="3663724" cy="1192070"/>
          </a:xfrm>
        </p:spPr>
        <p:txBody>
          <a:bodyPr anchor="t">
            <a:normAutofit/>
          </a:bodyPr>
          <a:lstStyle/>
          <a:p>
            <a:pPr>
              <a:lnSpc>
                <a:spcPct val="110000"/>
              </a:lnSpc>
            </a:pPr>
            <a:r>
              <a:rPr lang="en-IN" sz="1600" dirty="0"/>
              <a:t>Pratham Pathak</a:t>
            </a:r>
          </a:p>
          <a:p>
            <a:pPr>
              <a:lnSpc>
                <a:spcPct val="110000"/>
              </a:lnSpc>
            </a:pPr>
            <a:r>
              <a:rPr lang="en-IN" sz="1600" dirty="0"/>
              <a:t>Anshul Aditya</a:t>
            </a:r>
          </a:p>
          <a:p>
            <a:pPr>
              <a:lnSpc>
                <a:spcPct val="110000"/>
              </a:lnSpc>
            </a:pPr>
            <a:r>
              <a:rPr lang="en-IN" sz="1600" dirty="0" err="1"/>
              <a:t>Priyanshu</a:t>
            </a:r>
            <a:r>
              <a:rPr lang="en-IN" sz="1600" dirty="0"/>
              <a:t> suman</a:t>
            </a:r>
          </a:p>
        </p:txBody>
      </p:sp>
      <p:pic>
        <p:nvPicPr>
          <p:cNvPr id="7" name="Picture 6" descr="A collage of different types of cars&#10;&#10;Description automatically generated">
            <a:extLst>
              <a:ext uri="{FF2B5EF4-FFF2-40B4-BE49-F238E27FC236}">
                <a16:creationId xmlns:a16="http://schemas.microsoft.com/office/drawing/2014/main" id="{53876043-9010-E801-A762-2110CF7B47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2452624"/>
            <a:ext cx="4912581" cy="1952750"/>
          </a:xfrm>
          <a:prstGeom prst="rect">
            <a:avLst/>
          </a:prstGeom>
          <a:noFill/>
        </p:spPr>
      </p:pic>
      <p:sp>
        <p:nvSpPr>
          <p:cNvPr id="22" name="Slide Number Placeholder 5">
            <a:extLst>
              <a:ext uri="{FF2B5EF4-FFF2-40B4-BE49-F238E27FC236}">
                <a16:creationId xmlns:a16="http://schemas.microsoft.com/office/drawing/2014/main" id="{9079F938-31E8-465A-A263-CF054575354E}"/>
              </a:ext>
            </a:extLst>
          </p:cNvPr>
          <p:cNvSpPr>
            <a:spLocks noGrp="1"/>
          </p:cNvSpPr>
          <p:nvPr>
            <p:ph type="sldNum" sz="quarter" idx="12"/>
          </p:nvPr>
        </p:nvSpPr>
        <p:spPr>
          <a:xfrm>
            <a:off x="11228877" y="6319138"/>
            <a:ext cx="710647" cy="365125"/>
          </a:xfrm>
        </p:spPr>
        <p:txBody>
          <a:bodyPr>
            <a:normAutofit/>
          </a:bodyPr>
          <a:lstStyle/>
          <a:p>
            <a:pPr>
              <a:spcAft>
                <a:spcPts val="600"/>
              </a:spcAft>
            </a:pPr>
            <a:fld id="{38AB6432-E879-4FE7-87DD-5FEE9CC88187}" type="slidenum">
              <a:rPr lang="en-US" smtClean="0"/>
              <a:pPr>
                <a:spcAft>
                  <a:spcPts val="600"/>
                </a:spcAft>
              </a:pPr>
              <a:t>1</a:t>
            </a:fld>
            <a:endParaRPr lang="en-US"/>
          </a:p>
        </p:txBody>
      </p:sp>
    </p:spTree>
    <p:extLst>
      <p:ext uri="{BB962C8B-B14F-4D97-AF65-F5344CB8AC3E}">
        <p14:creationId xmlns:p14="http://schemas.microsoft.com/office/powerpoint/2010/main" val="206235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EEB37-AE4C-EBE8-5BB8-EF90F369E21A}"/>
              </a:ext>
            </a:extLst>
          </p:cNvPr>
          <p:cNvSpPr>
            <a:spLocks noGrp="1"/>
          </p:cNvSpPr>
          <p:nvPr>
            <p:ph type="title"/>
          </p:nvPr>
        </p:nvSpPr>
        <p:spPr>
          <a:xfrm>
            <a:off x="1550240" y="316205"/>
            <a:ext cx="9457059" cy="1506381"/>
          </a:xfrm>
        </p:spPr>
        <p:txBody>
          <a:bodyPr>
            <a:normAutofit/>
          </a:bodyPr>
          <a:lstStyle/>
          <a:p>
            <a:r>
              <a:rPr lang="en-IN" sz="4400" dirty="0"/>
              <a:t>Conclusion</a:t>
            </a:r>
          </a:p>
        </p:txBody>
      </p:sp>
      <p:sp>
        <p:nvSpPr>
          <p:cNvPr id="3" name="Content Placeholder 2">
            <a:extLst>
              <a:ext uri="{FF2B5EF4-FFF2-40B4-BE49-F238E27FC236}">
                <a16:creationId xmlns:a16="http://schemas.microsoft.com/office/drawing/2014/main" id="{BF7A5026-213A-AB51-FD02-DBA81BD498FB}"/>
              </a:ext>
            </a:extLst>
          </p:cNvPr>
          <p:cNvSpPr>
            <a:spLocks noGrp="1"/>
          </p:cNvSpPr>
          <p:nvPr>
            <p:ph idx="1"/>
          </p:nvPr>
        </p:nvSpPr>
        <p:spPr>
          <a:xfrm>
            <a:off x="1890778" y="1822586"/>
            <a:ext cx="4876799" cy="2847702"/>
          </a:xfrm>
        </p:spPr>
        <p:txBody>
          <a:bodyPr>
            <a:noAutofit/>
          </a:bodyPr>
          <a:lstStyle/>
          <a:p>
            <a:pPr>
              <a:lnSpc>
                <a:spcPct val="110000"/>
              </a:lnSpc>
            </a:pPr>
            <a:r>
              <a:rPr lang="en-US" sz="1500" dirty="0"/>
              <a:t>In the intricate tapestry of road safety, our journey through the analysis of road accidents has unveiled a landscape marked by challenges and complexities. Yet, within this landscape lies the opportunity to transform our roadways into safer, more resilient conduits for societal progress. As we conclude our exploration, several key takeaways emerge, guiding us toward a future where the specter of road accidents is mitigated through informed strategies and collective commitment.</a:t>
            </a:r>
          </a:p>
          <a:p>
            <a:pPr>
              <a:lnSpc>
                <a:spcPct val="110000"/>
              </a:lnSpc>
            </a:pPr>
            <a:r>
              <a:rPr lang="en-US" sz="1500" dirty="0"/>
              <a:t>The foundation of our proposed solutions rests upon the availability and reliability of data. Standardizing reporting practices, harnessing advanced technologies for data enhancement, and fostering international collaboration in data sharing are essential steps toward building a robust foundation for comprehensive accident analysis.</a:t>
            </a:r>
            <a:endParaRPr lang="en-IN" sz="1500" dirty="0"/>
          </a:p>
        </p:txBody>
      </p:sp>
      <p:pic>
        <p:nvPicPr>
          <p:cNvPr id="5" name="Picture 4">
            <a:extLst>
              <a:ext uri="{FF2B5EF4-FFF2-40B4-BE49-F238E27FC236}">
                <a16:creationId xmlns:a16="http://schemas.microsoft.com/office/drawing/2014/main" id="{947A9952-B4DE-9D3D-5B7A-C2B628C477F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7017" r="17017"/>
          <a:stretch/>
        </p:blipFill>
        <p:spPr>
          <a:xfrm>
            <a:off x="7862823" y="2386900"/>
            <a:ext cx="4076701" cy="4114800"/>
          </a:xfrm>
          <a:prstGeom prst="rect">
            <a:avLst/>
          </a:prstGeom>
          <a:noFill/>
        </p:spPr>
      </p:pic>
      <p:sp>
        <p:nvSpPr>
          <p:cNvPr id="13" name="Slide Number Placeholder 10">
            <a:extLst>
              <a:ext uri="{FF2B5EF4-FFF2-40B4-BE49-F238E27FC236}">
                <a16:creationId xmlns:a16="http://schemas.microsoft.com/office/drawing/2014/main" id="{1F03B11F-7EA0-4DD0-B80D-8B0E6DF73819}"/>
              </a:ext>
            </a:extLst>
          </p:cNvPr>
          <p:cNvSpPr>
            <a:spLocks noGrp="1"/>
          </p:cNvSpPr>
          <p:nvPr>
            <p:ph type="sldNum" sz="quarter" idx="12"/>
          </p:nvPr>
        </p:nvSpPr>
        <p:spPr>
          <a:xfrm>
            <a:off x="11228877" y="6319138"/>
            <a:ext cx="710647" cy="365125"/>
          </a:xfrm>
        </p:spPr>
        <p:txBody>
          <a:bodyPr/>
          <a:lstStyle/>
          <a:p>
            <a:pPr>
              <a:spcAft>
                <a:spcPts val="600"/>
              </a:spcAft>
            </a:pPr>
            <a:fld id="{38AB6432-E879-4FE7-87DD-5FEE9CC88187}" type="slidenum">
              <a:rPr lang="en-US" smtClean="0">
                <a:solidFill>
                  <a:srgbClr val="FFFFFF"/>
                </a:solidFill>
                <a:effectLst>
                  <a:outerShdw blurRad="38100" dist="38100" dir="2700000" algn="tl">
                    <a:srgbClr val="000000">
                      <a:alpha val="43137"/>
                    </a:srgbClr>
                  </a:outerShdw>
                </a:effectLst>
              </a:rPr>
              <a:pPr>
                <a:spcAft>
                  <a:spcPts val="600"/>
                </a:spcAft>
              </a:pPr>
              <a:t>10</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09714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92B9AFF2-B953-55B4-11B3-B286603A875A}"/>
              </a:ext>
            </a:extLst>
          </p:cNvPr>
          <p:cNvPicPr>
            <a:picLocks noChangeAspect="1"/>
          </p:cNvPicPr>
          <p:nvPr/>
        </p:nvPicPr>
        <p:blipFill rotWithShape="1">
          <a:blip r:embed="rId2">
            <a:extLst>
              <a:ext uri="{28A0092B-C50C-407E-A947-70E740481C1C}">
                <a14:useLocalDpi xmlns:a14="http://schemas.microsoft.com/office/drawing/2010/main" val="0"/>
              </a:ext>
            </a:extLst>
          </a:blip>
          <a:srcRect t="10909" r="-2" b="-2"/>
          <a:stretch/>
        </p:blipFill>
        <p:spPr>
          <a:xfrm>
            <a:off x="20" y="10"/>
            <a:ext cx="7312860" cy="6857990"/>
          </a:xfrm>
          <a:prstGeom prst="rect">
            <a:avLst/>
          </a:prstGeom>
          <a:noFill/>
        </p:spPr>
      </p:pic>
      <p:sp>
        <p:nvSpPr>
          <p:cNvPr id="2" name="Title 1">
            <a:extLst>
              <a:ext uri="{FF2B5EF4-FFF2-40B4-BE49-F238E27FC236}">
                <a16:creationId xmlns:a16="http://schemas.microsoft.com/office/drawing/2014/main" id="{CA6AF097-853B-2E73-E70B-97AEEF5B0EC1}"/>
              </a:ext>
            </a:extLst>
          </p:cNvPr>
          <p:cNvSpPr>
            <a:spLocks noGrp="1"/>
          </p:cNvSpPr>
          <p:nvPr>
            <p:ph type="title"/>
          </p:nvPr>
        </p:nvSpPr>
        <p:spPr>
          <a:xfrm>
            <a:off x="7818219" y="299537"/>
            <a:ext cx="2860276" cy="2743200"/>
          </a:xfrm>
        </p:spPr>
        <p:txBody>
          <a:bodyPr anchor="t">
            <a:normAutofit/>
          </a:bodyPr>
          <a:lstStyle/>
          <a:p>
            <a:r>
              <a:rPr lang="en-IN" dirty="0"/>
              <a:t>Content</a:t>
            </a:r>
          </a:p>
        </p:txBody>
      </p:sp>
      <p:sp>
        <p:nvSpPr>
          <p:cNvPr id="3" name="Content Placeholder 2">
            <a:extLst>
              <a:ext uri="{FF2B5EF4-FFF2-40B4-BE49-F238E27FC236}">
                <a16:creationId xmlns:a16="http://schemas.microsoft.com/office/drawing/2014/main" id="{51744219-1459-9F7C-9D07-43326F63B054}"/>
              </a:ext>
            </a:extLst>
          </p:cNvPr>
          <p:cNvSpPr>
            <a:spLocks noGrp="1"/>
          </p:cNvSpPr>
          <p:nvPr>
            <p:ph idx="1"/>
          </p:nvPr>
        </p:nvSpPr>
        <p:spPr>
          <a:xfrm>
            <a:off x="8115300" y="2079860"/>
            <a:ext cx="3274280" cy="2764644"/>
          </a:xfrm>
        </p:spPr>
        <p:txBody>
          <a:bodyPr>
            <a:normAutofit/>
          </a:bodyPr>
          <a:lstStyle/>
          <a:p>
            <a:pPr>
              <a:lnSpc>
                <a:spcPct val="110000"/>
              </a:lnSpc>
            </a:pPr>
            <a:r>
              <a:rPr lang="en-IN" sz="1500"/>
              <a:t>INTRODUCTION</a:t>
            </a:r>
          </a:p>
          <a:p>
            <a:pPr>
              <a:lnSpc>
                <a:spcPct val="110000"/>
              </a:lnSpc>
            </a:pPr>
            <a:r>
              <a:rPr lang="en-IN" sz="1500"/>
              <a:t>OBJECTIVE OF THE PROJECT</a:t>
            </a:r>
          </a:p>
          <a:p>
            <a:pPr>
              <a:lnSpc>
                <a:spcPct val="110000"/>
              </a:lnSpc>
            </a:pPr>
            <a:r>
              <a:rPr lang="en-IN" sz="1500"/>
              <a:t>INFORMATION AND INSIGHTS</a:t>
            </a:r>
          </a:p>
          <a:p>
            <a:pPr>
              <a:lnSpc>
                <a:spcPct val="110000"/>
              </a:lnSpc>
            </a:pPr>
            <a:r>
              <a:rPr lang="en-IN" sz="1500"/>
              <a:t>CHALLENGES </a:t>
            </a:r>
          </a:p>
          <a:p>
            <a:pPr>
              <a:lnSpc>
                <a:spcPct val="110000"/>
              </a:lnSpc>
            </a:pPr>
            <a:r>
              <a:rPr lang="en-IN" sz="1500"/>
              <a:t>SOLUTION OR APPROACH</a:t>
            </a:r>
          </a:p>
          <a:p>
            <a:pPr>
              <a:lnSpc>
                <a:spcPct val="110000"/>
              </a:lnSpc>
            </a:pPr>
            <a:r>
              <a:rPr lang="en-IN" sz="1500"/>
              <a:t>CONCLUSION</a:t>
            </a:r>
          </a:p>
          <a:p>
            <a:pPr marL="0" indent="0">
              <a:lnSpc>
                <a:spcPct val="110000"/>
              </a:lnSpc>
              <a:buNone/>
            </a:pPr>
            <a:endParaRPr lang="en-IN" sz="1500"/>
          </a:p>
        </p:txBody>
      </p:sp>
      <p:sp>
        <p:nvSpPr>
          <p:cNvPr id="16" name="Slide Number Placeholder 10">
            <a:extLst>
              <a:ext uri="{FF2B5EF4-FFF2-40B4-BE49-F238E27FC236}">
                <a16:creationId xmlns:a16="http://schemas.microsoft.com/office/drawing/2014/main" id="{1F03B11F-7EA0-4DD0-B80D-8B0E6DF73819}"/>
              </a:ext>
            </a:extLst>
          </p:cNvPr>
          <p:cNvSpPr>
            <a:spLocks noGrp="1"/>
          </p:cNvSpPr>
          <p:nvPr>
            <p:ph type="sldNum" sz="quarter" idx="12"/>
          </p:nvPr>
        </p:nvSpPr>
        <p:spPr>
          <a:xfrm>
            <a:off x="11228877" y="6319138"/>
            <a:ext cx="710647" cy="365125"/>
          </a:xfrm>
        </p:spPr>
        <p:txBody>
          <a:bodyPr>
            <a:normAutofit/>
          </a:bodyPr>
          <a:lstStyle/>
          <a:p>
            <a:pPr>
              <a:spcAft>
                <a:spcPts val="600"/>
              </a:spcAft>
            </a:pPr>
            <a:fld id="{38AB6432-E879-4FE7-87DD-5FEE9CC88187}" type="slidenum">
              <a:rPr lang="en-US"/>
              <a:pPr>
                <a:spcAft>
                  <a:spcPts val="600"/>
                </a:spcAft>
              </a:pPr>
              <a:t>2</a:t>
            </a:fld>
            <a:endParaRPr lang="en-US"/>
          </a:p>
        </p:txBody>
      </p:sp>
    </p:spTree>
    <p:extLst>
      <p:ext uri="{BB962C8B-B14F-4D97-AF65-F5344CB8AC3E}">
        <p14:creationId xmlns:p14="http://schemas.microsoft.com/office/powerpoint/2010/main" val="1032326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2C63F-1A8E-7809-1CAD-3A6E46030D43}"/>
              </a:ext>
            </a:extLst>
          </p:cNvPr>
          <p:cNvSpPr>
            <a:spLocks noGrp="1"/>
          </p:cNvSpPr>
          <p:nvPr>
            <p:ph type="title"/>
          </p:nvPr>
        </p:nvSpPr>
        <p:spPr>
          <a:xfrm>
            <a:off x="1638299" y="252663"/>
            <a:ext cx="8915402" cy="1371600"/>
          </a:xfrm>
        </p:spPr>
        <p:txBody>
          <a:bodyPr/>
          <a:lstStyle/>
          <a:p>
            <a:r>
              <a:rPr lang="en-IN" dirty="0"/>
              <a:t>INTRODUCTION</a:t>
            </a:r>
          </a:p>
        </p:txBody>
      </p:sp>
      <p:sp>
        <p:nvSpPr>
          <p:cNvPr id="3" name="Content Placeholder 2">
            <a:extLst>
              <a:ext uri="{FF2B5EF4-FFF2-40B4-BE49-F238E27FC236}">
                <a16:creationId xmlns:a16="http://schemas.microsoft.com/office/drawing/2014/main" id="{D93C3B95-0CBB-15EE-C9D3-1268FCD9A589}"/>
              </a:ext>
            </a:extLst>
          </p:cNvPr>
          <p:cNvSpPr>
            <a:spLocks noGrp="1"/>
          </p:cNvSpPr>
          <p:nvPr>
            <p:ph idx="1"/>
          </p:nvPr>
        </p:nvSpPr>
        <p:spPr>
          <a:xfrm>
            <a:off x="1638299" y="1624263"/>
            <a:ext cx="10377238" cy="4247147"/>
          </a:xfrm>
        </p:spPr>
        <p:txBody>
          <a:bodyPr>
            <a:noAutofit/>
          </a:bodyPr>
          <a:lstStyle/>
          <a:p>
            <a:pPr marL="0" indent="0">
              <a:buNone/>
            </a:pPr>
            <a:r>
              <a:rPr lang="en-US" sz="2000" dirty="0"/>
              <a:t>Road accidents represent a persistent and critical challenge that transcends geographical boundaries, impacting communities globally. The repercussions of these incidents extend far beyond immediate physical damage, affecting individuals, families, and entire societies. As we navigate an era characterized by rapid urbanization, technological advancements, and increased vehicular density, comprehending the intricate dynamics of road accidents becomes imperative.</a:t>
            </a:r>
          </a:p>
          <a:p>
            <a:pPr marL="0" indent="0">
              <a:buNone/>
            </a:pPr>
            <a:endParaRPr lang="en-US" sz="2000" dirty="0"/>
          </a:p>
          <a:p>
            <a:pPr marL="0" indent="0">
              <a:buNone/>
            </a:pPr>
            <a:r>
              <a:rPr lang="en-US" sz="2000" dirty="0"/>
              <a:t>The subject of road accident analysis delves into the multifaceted aspects surrounding these incidents, aiming not only to decipher the causes but also to develop effective strategies for prevention and mitigation. This research seeks to unravel the intricate web of factors contributing to road accidents, encompassing human behaviors, environmental conditions, and vehicular elements.</a:t>
            </a:r>
            <a:endParaRPr lang="en-IN" sz="2000" dirty="0"/>
          </a:p>
        </p:txBody>
      </p:sp>
    </p:spTree>
    <p:extLst>
      <p:ext uri="{BB962C8B-B14F-4D97-AF65-F5344CB8AC3E}">
        <p14:creationId xmlns:p14="http://schemas.microsoft.com/office/powerpoint/2010/main" val="1821956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4805F-32D3-30DA-2661-2EB6F351921B}"/>
              </a:ext>
            </a:extLst>
          </p:cNvPr>
          <p:cNvSpPr>
            <a:spLocks noGrp="1"/>
          </p:cNvSpPr>
          <p:nvPr>
            <p:ph type="title"/>
          </p:nvPr>
        </p:nvSpPr>
        <p:spPr>
          <a:xfrm>
            <a:off x="1550240" y="618408"/>
            <a:ext cx="9457059" cy="1506381"/>
          </a:xfrm>
        </p:spPr>
        <p:txBody>
          <a:bodyPr>
            <a:normAutofit/>
          </a:bodyPr>
          <a:lstStyle/>
          <a:p>
            <a:r>
              <a:rPr lang="en-IN" sz="4400"/>
              <a:t>Objective of the project </a:t>
            </a:r>
          </a:p>
        </p:txBody>
      </p:sp>
      <p:sp>
        <p:nvSpPr>
          <p:cNvPr id="3" name="Content Placeholder 2">
            <a:extLst>
              <a:ext uri="{FF2B5EF4-FFF2-40B4-BE49-F238E27FC236}">
                <a16:creationId xmlns:a16="http://schemas.microsoft.com/office/drawing/2014/main" id="{133D93E4-CE0C-92C0-FA4A-E2B3AF8088CA}"/>
              </a:ext>
            </a:extLst>
          </p:cNvPr>
          <p:cNvSpPr>
            <a:spLocks noGrp="1"/>
          </p:cNvSpPr>
          <p:nvPr>
            <p:ph idx="1"/>
          </p:nvPr>
        </p:nvSpPr>
        <p:spPr>
          <a:xfrm>
            <a:off x="1550241" y="2858947"/>
            <a:ext cx="5764960" cy="3417755"/>
          </a:xfrm>
        </p:spPr>
        <p:txBody>
          <a:bodyPr>
            <a:normAutofit/>
          </a:bodyPr>
          <a:lstStyle/>
          <a:p>
            <a:pPr>
              <a:lnSpc>
                <a:spcPct val="110000"/>
              </a:lnSpc>
            </a:pPr>
            <a:r>
              <a:rPr lang="en-US" sz="1500" dirty="0"/>
              <a:t>This road accident analysis endeavors to achieve several crucial objectives. Firstly, it aims to discern the primary causes behind the escalating rates of accidents on our roads. By dissecting these incidents at a granular level, we can identify patterns, trends, and potential correlations that underpin their occurrence.</a:t>
            </a:r>
          </a:p>
          <a:p>
            <a:pPr>
              <a:lnSpc>
                <a:spcPct val="110000"/>
              </a:lnSpc>
            </a:pPr>
            <a:endParaRPr lang="en-US" sz="1500" dirty="0"/>
          </a:p>
          <a:p>
            <a:pPr>
              <a:lnSpc>
                <a:spcPct val="110000"/>
              </a:lnSpc>
            </a:pPr>
            <a:r>
              <a:rPr lang="en-US" sz="1500" dirty="0"/>
              <a:t>This research seeks to explore the diverse array of factors influencing road accidents. From human-centric variables such as distracted or impaired driving to environmental elements like adverse weather conditions and inadequate road infrastructure, a holistic examination is essential.</a:t>
            </a:r>
            <a:endParaRPr lang="en-IN" sz="1500" dirty="0"/>
          </a:p>
        </p:txBody>
      </p:sp>
      <p:pic>
        <p:nvPicPr>
          <p:cNvPr id="5" name="Picture 4" descr="Black and white finish line">
            <a:extLst>
              <a:ext uri="{FF2B5EF4-FFF2-40B4-BE49-F238E27FC236}">
                <a16:creationId xmlns:a16="http://schemas.microsoft.com/office/drawing/2014/main" id="{9D06BAD8-A2D9-9E6C-AF96-A6677283FDC9}"/>
              </a:ext>
            </a:extLst>
          </p:cNvPr>
          <p:cNvPicPr>
            <a:picLocks noChangeAspect="1"/>
          </p:cNvPicPr>
          <p:nvPr/>
        </p:nvPicPr>
        <p:blipFill rotWithShape="1">
          <a:blip r:embed="rId2"/>
          <a:srcRect l="17625" r="16490" b="-1"/>
          <a:stretch/>
        </p:blipFill>
        <p:spPr>
          <a:xfrm>
            <a:off x="7862823" y="2386900"/>
            <a:ext cx="4076701" cy="4114800"/>
          </a:xfrm>
          <a:prstGeom prst="rect">
            <a:avLst/>
          </a:prstGeom>
          <a:noFill/>
        </p:spPr>
      </p:pic>
      <p:sp>
        <p:nvSpPr>
          <p:cNvPr id="13" name="Slide Number Placeholder 10">
            <a:extLst>
              <a:ext uri="{FF2B5EF4-FFF2-40B4-BE49-F238E27FC236}">
                <a16:creationId xmlns:a16="http://schemas.microsoft.com/office/drawing/2014/main" id="{1F03B11F-7EA0-4DD0-B80D-8B0E6DF73819}"/>
              </a:ext>
            </a:extLst>
          </p:cNvPr>
          <p:cNvSpPr>
            <a:spLocks noGrp="1"/>
          </p:cNvSpPr>
          <p:nvPr>
            <p:ph type="sldNum" sz="quarter" idx="12"/>
          </p:nvPr>
        </p:nvSpPr>
        <p:spPr>
          <a:xfrm>
            <a:off x="11228877" y="6319138"/>
            <a:ext cx="710647" cy="365125"/>
          </a:xfrm>
        </p:spPr>
        <p:txBody>
          <a:bodyPr/>
          <a:lstStyle/>
          <a:p>
            <a:pPr>
              <a:spcAft>
                <a:spcPts val="600"/>
              </a:spcAft>
            </a:pPr>
            <a:fld id="{38AB6432-E879-4FE7-87DD-5FEE9CC88187}" type="slidenum">
              <a:rPr lang="en-US" smtClean="0">
                <a:solidFill>
                  <a:srgbClr val="FFFFFF"/>
                </a:solidFill>
                <a:effectLst>
                  <a:outerShdw blurRad="38100" dist="38100" dir="2700000" algn="tl">
                    <a:srgbClr val="000000">
                      <a:alpha val="43137"/>
                    </a:srgbClr>
                  </a:outerShdw>
                </a:effectLst>
              </a:rPr>
              <a:pPr>
                <a:spcAft>
                  <a:spcPts val="600"/>
                </a:spcAft>
              </a:pPr>
              <a:t>4</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47061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71A39-DDBE-0BCA-A0F0-1C9021FA4C5B}"/>
              </a:ext>
            </a:extLst>
          </p:cNvPr>
          <p:cNvSpPr>
            <a:spLocks noGrp="1"/>
          </p:cNvSpPr>
          <p:nvPr>
            <p:ph type="title"/>
          </p:nvPr>
        </p:nvSpPr>
        <p:spPr>
          <a:xfrm>
            <a:off x="1638298" y="3818"/>
            <a:ext cx="8915402" cy="1371600"/>
          </a:xfrm>
        </p:spPr>
        <p:txBody>
          <a:bodyPr/>
          <a:lstStyle/>
          <a:p>
            <a:r>
              <a:rPr lang="en-IN" dirty="0"/>
              <a:t>Information and Insights</a:t>
            </a:r>
          </a:p>
        </p:txBody>
      </p:sp>
      <p:pic>
        <p:nvPicPr>
          <p:cNvPr id="5" name="Content Placeholder 4" descr="A graph of the months of the year&#10;&#10;Description automatically generated">
            <a:extLst>
              <a:ext uri="{FF2B5EF4-FFF2-40B4-BE49-F238E27FC236}">
                <a16:creationId xmlns:a16="http://schemas.microsoft.com/office/drawing/2014/main" id="{AE00F79D-C9BB-6C57-CEA1-F89F4308C4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0972" y="1605987"/>
            <a:ext cx="6810053" cy="4137025"/>
          </a:xfrm>
        </p:spPr>
      </p:pic>
      <p:sp>
        <p:nvSpPr>
          <p:cNvPr id="6" name="TextBox 5">
            <a:extLst>
              <a:ext uri="{FF2B5EF4-FFF2-40B4-BE49-F238E27FC236}">
                <a16:creationId xmlns:a16="http://schemas.microsoft.com/office/drawing/2014/main" id="{B74383C8-E129-389E-EF0C-3E419404D7B3}"/>
              </a:ext>
            </a:extLst>
          </p:cNvPr>
          <p:cNvSpPr txBox="1"/>
          <p:nvPr/>
        </p:nvSpPr>
        <p:spPr>
          <a:xfrm>
            <a:off x="5555848" y="5905177"/>
            <a:ext cx="868101" cy="369332"/>
          </a:xfrm>
          <a:prstGeom prst="rect">
            <a:avLst/>
          </a:prstGeom>
          <a:noFill/>
        </p:spPr>
        <p:txBody>
          <a:bodyPr wrap="square" rtlCol="0">
            <a:spAutoFit/>
          </a:bodyPr>
          <a:lstStyle/>
          <a:p>
            <a:r>
              <a:rPr lang="en-IN" dirty="0"/>
              <a:t>Fig.1 </a:t>
            </a:r>
          </a:p>
        </p:txBody>
      </p:sp>
    </p:spTree>
    <p:extLst>
      <p:ext uri="{BB962C8B-B14F-4D97-AF65-F5344CB8AC3E}">
        <p14:creationId xmlns:p14="http://schemas.microsoft.com/office/powerpoint/2010/main" val="3883290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1C62C-1307-B85F-15FA-1BBF610694E9}"/>
              </a:ext>
            </a:extLst>
          </p:cNvPr>
          <p:cNvSpPr>
            <a:spLocks noGrp="1"/>
          </p:cNvSpPr>
          <p:nvPr>
            <p:ph type="title"/>
          </p:nvPr>
        </p:nvSpPr>
        <p:spPr>
          <a:xfrm>
            <a:off x="1638299" y="188089"/>
            <a:ext cx="8915402" cy="1371600"/>
          </a:xfrm>
        </p:spPr>
        <p:txBody>
          <a:bodyPr/>
          <a:lstStyle/>
          <a:p>
            <a:r>
              <a:rPr lang="en-IN" dirty="0"/>
              <a:t>CHALLENGES</a:t>
            </a:r>
          </a:p>
        </p:txBody>
      </p:sp>
      <p:sp>
        <p:nvSpPr>
          <p:cNvPr id="3" name="Content Placeholder 2">
            <a:extLst>
              <a:ext uri="{FF2B5EF4-FFF2-40B4-BE49-F238E27FC236}">
                <a16:creationId xmlns:a16="http://schemas.microsoft.com/office/drawing/2014/main" id="{2783EA89-3A56-72A8-9123-5D984918EBA3}"/>
              </a:ext>
            </a:extLst>
          </p:cNvPr>
          <p:cNvSpPr>
            <a:spLocks noGrp="1"/>
          </p:cNvSpPr>
          <p:nvPr>
            <p:ph idx="1"/>
          </p:nvPr>
        </p:nvSpPr>
        <p:spPr>
          <a:xfrm>
            <a:off x="1638299" y="1849056"/>
            <a:ext cx="8915402" cy="4137259"/>
          </a:xfrm>
        </p:spPr>
        <p:txBody>
          <a:bodyPr>
            <a:normAutofit/>
          </a:bodyPr>
          <a:lstStyle/>
          <a:p>
            <a:pPr marL="0" indent="0">
              <a:buNone/>
            </a:pPr>
            <a:r>
              <a:rPr lang="en-US" b="1" dirty="0"/>
              <a:t>1. Data Quality and Availability:</a:t>
            </a:r>
          </a:p>
          <a:p>
            <a:r>
              <a:rPr lang="en-US" sz="1500" dirty="0"/>
              <a:t>Incomplete Reporting: Many accidents go unreported, leading to incomplete datasets that may not accurately reflect the true magnitude of the problem.</a:t>
            </a:r>
          </a:p>
          <a:p>
            <a:r>
              <a:rPr lang="en-US" sz="1500" dirty="0"/>
              <a:t>Data Discrepancies: Inconsistencies in reporting standards and practices across jurisdictions can hinder cross-comparison and analysis.</a:t>
            </a:r>
          </a:p>
          <a:p>
            <a:endParaRPr lang="en-US" sz="1500" dirty="0"/>
          </a:p>
          <a:p>
            <a:pPr marL="0" indent="0">
              <a:buNone/>
            </a:pPr>
            <a:r>
              <a:rPr lang="en-US" b="1" dirty="0"/>
              <a:t>2.Environmental Influences:</a:t>
            </a:r>
          </a:p>
          <a:p>
            <a:r>
              <a:rPr lang="en-US" sz="1500" dirty="0"/>
              <a:t>Weather Conditions: Adverse weather, a significant factor in accidents, introduces dynamic and unpredictable elements that complicate analysis.</a:t>
            </a:r>
          </a:p>
          <a:p>
            <a:r>
              <a:rPr lang="en-US" sz="1500" dirty="0"/>
              <a:t>Road Infrastructure Changes: Ongoing modifications to road infrastructure can impact accident patterns but may not be immediately reflected in historical data.</a:t>
            </a:r>
            <a:endParaRPr lang="en-IN" sz="1500" dirty="0"/>
          </a:p>
        </p:txBody>
      </p:sp>
    </p:spTree>
    <p:extLst>
      <p:ext uri="{BB962C8B-B14F-4D97-AF65-F5344CB8AC3E}">
        <p14:creationId xmlns:p14="http://schemas.microsoft.com/office/powerpoint/2010/main" val="3059567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7376D-B731-CB7E-5F7B-056E2B4BD112}"/>
              </a:ext>
            </a:extLst>
          </p:cNvPr>
          <p:cNvSpPr>
            <a:spLocks noGrp="1"/>
          </p:cNvSpPr>
          <p:nvPr>
            <p:ph type="title"/>
          </p:nvPr>
        </p:nvSpPr>
        <p:spPr>
          <a:xfrm>
            <a:off x="2564274" y="396434"/>
            <a:ext cx="8915402" cy="1371600"/>
          </a:xfrm>
        </p:spPr>
        <p:txBody>
          <a:bodyPr/>
          <a:lstStyle/>
          <a:p>
            <a:r>
              <a:rPr lang="en-IN" dirty="0"/>
              <a:t>Accidents in Urban and Rural areas.</a:t>
            </a:r>
          </a:p>
        </p:txBody>
      </p:sp>
      <p:pic>
        <p:nvPicPr>
          <p:cNvPr id="5" name="Content Placeholder 4" descr="A blue and orange bar graph&#10;&#10;Description automatically generated">
            <a:extLst>
              <a:ext uri="{FF2B5EF4-FFF2-40B4-BE49-F238E27FC236}">
                <a16:creationId xmlns:a16="http://schemas.microsoft.com/office/drawing/2014/main" id="{394FD80D-DFD4-DC74-058B-11B4BE6B2A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8025" y="2040601"/>
            <a:ext cx="5695950" cy="4124325"/>
          </a:xfrm>
        </p:spPr>
      </p:pic>
    </p:spTree>
    <p:extLst>
      <p:ext uri="{BB962C8B-B14F-4D97-AF65-F5344CB8AC3E}">
        <p14:creationId xmlns:p14="http://schemas.microsoft.com/office/powerpoint/2010/main" val="3927310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5916D-A708-EED1-3EF7-B948CC01BAB0}"/>
              </a:ext>
            </a:extLst>
          </p:cNvPr>
          <p:cNvSpPr>
            <a:spLocks noGrp="1"/>
          </p:cNvSpPr>
          <p:nvPr>
            <p:ph type="title"/>
          </p:nvPr>
        </p:nvSpPr>
        <p:spPr>
          <a:xfrm>
            <a:off x="1638299" y="350135"/>
            <a:ext cx="8915402" cy="1371600"/>
          </a:xfrm>
        </p:spPr>
        <p:txBody>
          <a:bodyPr/>
          <a:lstStyle/>
          <a:p>
            <a:r>
              <a:rPr lang="en-IN" dirty="0"/>
              <a:t>Categorisation of road traffic crashes</a:t>
            </a:r>
          </a:p>
        </p:txBody>
      </p:sp>
      <p:pic>
        <p:nvPicPr>
          <p:cNvPr id="12" name="Content Placeholder 11" descr="A yellow and red pie chart&#10;&#10;Description automatically generated">
            <a:extLst>
              <a:ext uri="{FF2B5EF4-FFF2-40B4-BE49-F238E27FC236}">
                <a16:creationId xmlns:a16="http://schemas.microsoft.com/office/drawing/2014/main" id="{351ECD6E-686E-1ED3-04D1-D7C1EF5524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3429" y="1721735"/>
            <a:ext cx="7905142" cy="4137025"/>
          </a:xfrm>
        </p:spPr>
      </p:pic>
      <p:sp>
        <p:nvSpPr>
          <p:cNvPr id="13" name="TextBox 12">
            <a:extLst>
              <a:ext uri="{FF2B5EF4-FFF2-40B4-BE49-F238E27FC236}">
                <a16:creationId xmlns:a16="http://schemas.microsoft.com/office/drawing/2014/main" id="{53785AAB-64B5-3E30-D768-A165CA206FBB}"/>
              </a:ext>
            </a:extLst>
          </p:cNvPr>
          <p:cNvSpPr txBox="1"/>
          <p:nvPr/>
        </p:nvSpPr>
        <p:spPr>
          <a:xfrm>
            <a:off x="5787341" y="6227180"/>
            <a:ext cx="1713054" cy="369332"/>
          </a:xfrm>
          <a:prstGeom prst="rect">
            <a:avLst/>
          </a:prstGeom>
          <a:noFill/>
        </p:spPr>
        <p:txBody>
          <a:bodyPr wrap="square" rtlCol="0">
            <a:spAutoFit/>
          </a:bodyPr>
          <a:lstStyle/>
          <a:p>
            <a:r>
              <a:rPr lang="en-IN" dirty="0"/>
              <a:t>Fig.2</a:t>
            </a:r>
          </a:p>
        </p:txBody>
      </p:sp>
    </p:spTree>
    <p:extLst>
      <p:ext uri="{BB962C8B-B14F-4D97-AF65-F5344CB8AC3E}">
        <p14:creationId xmlns:p14="http://schemas.microsoft.com/office/powerpoint/2010/main" val="569063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FDF2C-9D17-5EFA-0104-DF71851F9321}"/>
              </a:ext>
            </a:extLst>
          </p:cNvPr>
          <p:cNvSpPr>
            <a:spLocks noGrp="1"/>
          </p:cNvSpPr>
          <p:nvPr>
            <p:ph type="title"/>
          </p:nvPr>
        </p:nvSpPr>
        <p:spPr/>
        <p:txBody>
          <a:bodyPr/>
          <a:lstStyle/>
          <a:p>
            <a:r>
              <a:rPr lang="en-IN" dirty="0"/>
              <a:t>Solution or approaches</a:t>
            </a:r>
          </a:p>
        </p:txBody>
      </p:sp>
      <p:sp>
        <p:nvSpPr>
          <p:cNvPr id="3" name="Content Placeholder 2">
            <a:extLst>
              <a:ext uri="{FF2B5EF4-FFF2-40B4-BE49-F238E27FC236}">
                <a16:creationId xmlns:a16="http://schemas.microsoft.com/office/drawing/2014/main" id="{BAA9F0E3-78A0-A8DE-CA61-C76B56B2E199}"/>
              </a:ext>
            </a:extLst>
          </p:cNvPr>
          <p:cNvSpPr>
            <a:spLocks noGrp="1"/>
          </p:cNvSpPr>
          <p:nvPr>
            <p:ph idx="1"/>
          </p:nvPr>
        </p:nvSpPr>
        <p:spPr/>
        <p:txBody>
          <a:bodyPr>
            <a:normAutofit/>
          </a:bodyPr>
          <a:lstStyle/>
          <a:p>
            <a:pPr marL="0" indent="0">
              <a:buNone/>
            </a:pPr>
            <a:r>
              <a:rPr lang="en-US" b="1" dirty="0"/>
              <a:t>1. Advanced Data Integration and Standardization:</a:t>
            </a:r>
            <a:endParaRPr lang="en-US" dirty="0"/>
          </a:p>
          <a:p>
            <a:r>
              <a:rPr lang="en-US" sz="1500" dirty="0"/>
              <a:t>Implement standardized reporting protocols globally to ensure consistency in data collection.</a:t>
            </a:r>
          </a:p>
          <a:p>
            <a:r>
              <a:rPr lang="en-US" sz="1500" dirty="0"/>
              <a:t>Leverage advanced technologies such as machine learning algorithms to fill gaps in data and enhance the accuracy of accident analysis.</a:t>
            </a:r>
          </a:p>
          <a:p>
            <a:pPr marL="0" indent="0">
              <a:buNone/>
            </a:pPr>
            <a:r>
              <a:rPr lang="en-US" b="1" dirty="0"/>
              <a:t>2. Smart Infrastructure Development:</a:t>
            </a:r>
            <a:endParaRPr lang="en-US" sz="1500" dirty="0"/>
          </a:p>
          <a:p>
            <a:r>
              <a:rPr lang="en-US" sz="1500" dirty="0"/>
              <a:t>Invest in intelligent road infrastructure that adapts to changing conditions, such as variable speed limits based on weather and traffic patterns.</a:t>
            </a:r>
          </a:p>
          <a:p>
            <a:pPr marL="0" indent="0">
              <a:buNone/>
            </a:pPr>
            <a:r>
              <a:rPr lang="en-US" b="1" dirty="0"/>
              <a:t>3. Technological Advancements:</a:t>
            </a:r>
          </a:p>
          <a:p>
            <a:r>
              <a:rPr lang="en-US" sz="1500" dirty="0"/>
              <a:t>Promote the development and integration of autonomous vehicle technologies, which have the potential to significantly reduce accidents caused by human error.</a:t>
            </a:r>
          </a:p>
          <a:p>
            <a:endParaRPr lang="en-US" sz="1500" dirty="0"/>
          </a:p>
          <a:p>
            <a:pPr marL="0" indent="0">
              <a:buNone/>
            </a:pPr>
            <a:endParaRPr lang="en-IN" sz="1500" dirty="0"/>
          </a:p>
        </p:txBody>
      </p:sp>
    </p:spTree>
    <p:extLst>
      <p:ext uri="{BB962C8B-B14F-4D97-AF65-F5344CB8AC3E}">
        <p14:creationId xmlns:p14="http://schemas.microsoft.com/office/powerpoint/2010/main" val="4018628662"/>
      </p:ext>
    </p:extLst>
  </p:cSld>
  <p:clrMapOvr>
    <a:masterClrMapping/>
  </p:clrMapOvr>
</p:sld>
</file>

<file path=ppt/theme/theme1.xml><?xml version="1.0" encoding="utf-8"?>
<a:theme xmlns:a="http://schemas.openxmlformats.org/drawingml/2006/main" name="EncaseVTI">
  <a:themeElements>
    <a:clrScheme name="AnalogousFromRegularSeedRightStep">
      <a:dk1>
        <a:srgbClr val="000000"/>
      </a:dk1>
      <a:lt1>
        <a:srgbClr val="FFFFFF"/>
      </a:lt1>
      <a:dk2>
        <a:srgbClr val="41242E"/>
      </a:dk2>
      <a:lt2>
        <a:srgbClr val="E2E8E3"/>
      </a:lt2>
      <a:accent1>
        <a:srgbClr val="CD43AB"/>
      </a:accent1>
      <a:accent2>
        <a:srgbClr val="BB315F"/>
      </a:accent2>
      <a:accent3>
        <a:srgbClr val="CD4E43"/>
      </a:accent3>
      <a:accent4>
        <a:srgbClr val="BB7631"/>
      </a:accent4>
      <a:accent5>
        <a:srgbClr val="B0A63A"/>
      </a:accent5>
      <a:accent6>
        <a:srgbClr val="85B02F"/>
      </a:accent6>
      <a:hlink>
        <a:srgbClr val="31944A"/>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ncaseVTI" id="{C293990F-FDB3-4ED3-8175-FB79CE5A2A12}" vid="{A5662C19-271F-459F-B4ED-861A98237642}"/>
    </a:ext>
  </a:extLst>
</a:theme>
</file>

<file path=docProps/app.xml><?xml version="1.0" encoding="utf-8"?>
<Properties xmlns="http://schemas.openxmlformats.org/officeDocument/2006/extended-properties" xmlns:vt="http://schemas.openxmlformats.org/officeDocument/2006/docPropsVTypes">
  <TotalTime>88</TotalTime>
  <Words>598</Words>
  <Application>Microsoft Office PowerPoint</Application>
  <PresentationFormat>Widescreen</PresentationFormat>
  <Paragraphs>47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EncaseVTI</vt:lpstr>
      <vt:lpstr>Road accident analysis</vt:lpstr>
      <vt:lpstr>Content</vt:lpstr>
      <vt:lpstr>INTRODUCTION</vt:lpstr>
      <vt:lpstr>Objective of the project </vt:lpstr>
      <vt:lpstr>Information and Insights</vt:lpstr>
      <vt:lpstr>CHALLENGES</vt:lpstr>
      <vt:lpstr>Accidents in Urban and Rural areas.</vt:lpstr>
      <vt:lpstr>Categorisation of road traffic crashes</vt:lpstr>
      <vt:lpstr>Solution or approaches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accident analysis</dc:title>
  <dc:creator>Anshul Aditya</dc:creator>
  <cp:lastModifiedBy>Anshul Aditya</cp:lastModifiedBy>
  <cp:revision>2</cp:revision>
  <dcterms:created xsi:type="dcterms:W3CDTF">2023-12-02T05:44:24Z</dcterms:created>
  <dcterms:modified xsi:type="dcterms:W3CDTF">2023-12-06T17:41:07Z</dcterms:modified>
</cp:coreProperties>
</file>