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3" r:id="rId4"/>
    <p:sldId id="264" r:id="rId5"/>
    <p:sldId id="265" r:id="rId6"/>
    <p:sldId id="266" r:id="rId7"/>
    <p:sldId id="267" r:id="rId8"/>
    <p:sldId id="268" r:id="rId9"/>
    <p:sldId id="258"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15519-6E41-4B2F-9E51-12FB6AE008A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981F2F5E-9E17-44FA-8D11-770E8F9DDE2E}">
      <dgm:prSet/>
      <dgm:spPr/>
      <dgm:t>
        <a:bodyPr/>
        <a:lstStyle/>
        <a:p>
          <a:r>
            <a:rPr lang="en-US" b="1"/>
            <a:t>1. Data Collection: Gathering and analyzing data from various sources like social media, news, and financial reports to assess market sentiment.</a:t>
          </a:r>
          <a:endParaRPr lang="en-US"/>
        </a:p>
      </dgm:t>
    </dgm:pt>
    <dgm:pt modelId="{D1E6C6EC-9794-4A22-A451-2FA4AE012D16}" type="parTrans" cxnId="{53131569-98A6-49A2-B751-C010FCC29B87}">
      <dgm:prSet/>
      <dgm:spPr/>
      <dgm:t>
        <a:bodyPr/>
        <a:lstStyle/>
        <a:p>
          <a:endParaRPr lang="en-US"/>
        </a:p>
      </dgm:t>
    </dgm:pt>
    <dgm:pt modelId="{87885EA8-3D55-470D-8937-44B28319905C}" type="sibTrans" cxnId="{53131569-98A6-49A2-B751-C010FCC29B87}">
      <dgm:prSet phldrT="01" phldr="0"/>
      <dgm:spPr/>
      <dgm:t>
        <a:bodyPr/>
        <a:lstStyle/>
        <a:p>
          <a:r>
            <a:rPr lang="en-US"/>
            <a:t>01</a:t>
          </a:r>
        </a:p>
      </dgm:t>
    </dgm:pt>
    <dgm:pt modelId="{5BB7BF1D-BD94-488E-A581-B41B3155C831}">
      <dgm:prSet/>
      <dgm:spPr/>
      <dgm:t>
        <a:bodyPr/>
        <a:lstStyle/>
        <a:p>
          <a:r>
            <a:rPr lang="en-US" b="1"/>
            <a:t>2. Market Sentiment Evaluation: Determining whether market sentiment is positive, negative, or neutral towards specific stocks, sectors, or the market overall.</a:t>
          </a:r>
          <a:endParaRPr lang="en-US"/>
        </a:p>
      </dgm:t>
    </dgm:pt>
    <dgm:pt modelId="{74C0F840-21BA-43AA-B30F-D8E15C29DABF}" type="parTrans" cxnId="{5584400A-F7D2-4587-8A48-63483DD3B196}">
      <dgm:prSet/>
      <dgm:spPr/>
      <dgm:t>
        <a:bodyPr/>
        <a:lstStyle/>
        <a:p>
          <a:endParaRPr lang="en-US"/>
        </a:p>
      </dgm:t>
    </dgm:pt>
    <dgm:pt modelId="{81F36DD0-3665-4D72-A830-8A33E279CFF0}" type="sibTrans" cxnId="{5584400A-F7D2-4587-8A48-63483DD3B196}">
      <dgm:prSet phldrT="02" phldr="0"/>
      <dgm:spPr/>
      <dgm:t>
        <a:bodyPr/>
        <a:lstStyle/>
        <a:p>
          <a:r>
            <a:rPr lang="en-US"/>
            <a:t>02</a:t>
          </a:r>
        </a:p>
      </dgm:t>
    </dgm:pt>
    <dgm:pt modelId="{69CACFE9-87C6-47EE-B451-0585A39B97F1}">
      <dgm:prSet/>
      <dgm:spPr/>
      <dgm:t>
        <a:bodyPr/>
        <a:lstStyle/>
        <a:p>
          <a:r>
            <a:rPr lang="en-US" b="1"/>
            <a:t>3. Pattern Recognition: Identifying patterns and trends in sentiment data to predict potential market movements and trends.</a:t>
          </a:r>
          <a:endParaRPr lang="en-US"/>
        </a:p>
      </dgm:t>
    </dgm:pt>
    <dgm:pt modelId="{64D42F16-7839-4B8C-B1F4-101740C9E07C}" type="parTrans" cxnId="{09E93C22-4447-4330-8D68-EFC9E47CB0EC}">
      <dgm:prSet/>
      <dgm:spPr/>
      <dgm:t>
        <a:bodyPr/>
        <a:lstStyle/>
        <a:p>
          <a:endParaRPr lang="en-US"/>
        </a:p>
      </dgm:t>
    </dgm:pt>
    <dgm:pt modelId="{E8270B6B-2FE6-4497-9BC9-E9848118CEBE}" type="sibTrans" cxnId="{09E93C22-4447-4330-8D68-EFC9E47CB0EC}">
      <dgm:prSet phldrT="03" phldr="0"/>
      <dgm:spPr/>
      <dgm:t>
        <a:bodyPr/>
        <a:lstStyle/>
        <a:p>
          <a:r>
            <a:rPr lang="en-US"/>
            <a:t>03</a:t>
          </a:r>
        </a:p>
      </dgm:t>
    </dgm:pt>
    <dgm:pt modelId="{3BF0FD93-D339-4E66-8570-CD403267F97C}">
      <dgm:prSet/>
      <dgm:spPr/>
      <dgm:t>
        <a:bodyPr/>
        <a:lstStyle/>
        <a:p>
          <a:r>
            <a:rPr lang="en-US" b="1"/>
            <a:t>4. Event Impact Analysis: Assessing the impact of events, news, or announcements on stock prices and market sentiment.</a:t>
          </a:r>
          <a:endParaRPr lang="en-US"/>
        </a:p>
      </dgm:t>
    </dgm:pt>
    <dgm:pt modelId="{8350F86F-2BDD-4E0C-8525-46B8E155DE33}" type="parTrans" cxnId="{320B4396-852E-4DE5-AEFC-15D2C3601D85}">
      <dgm:prSet/>
      <dgm:spPr/>
      <dgm:t>
        <a:bodyPr/>
        <a:lstStyle/>
        <a:p>
          <a:endParaRPr lang="en-US"/>
        </a:p>
      </dgm:t>
    </dgm:pt>
    <dgm:pt modelId="{651CE358-DC49-402A-9187-CCEADD91A178}" type="sibTrans" cxnId="{320B4396-852E-4DE5-AEFC-15D2C3601D85}">
      <dgm:prSet phldrT="04" phldr="0"/>
      <dgm:spPr/>
      <dgm:t>
        <a:bodyPr/>
        <a:lstStyle/>
        <a:p>
          <a:r>
            <a:rPr lang="en-US"/>
            <a:t>04</a:t>
          </a:r>
        </a:p>
      </dgm:t>
    </dgm:pt>
    <dgm:pt modelId="{4F109BDC-8D37-485D-B099-236EFF44D5C9}">
      <dgm:prSet/>
      <dgm:spPr/>
      <dgm:t>
        <a:bodyPr/>
        <a:lstStyle/>
        <a:p>
          <a:r>
            <a:rPr lang="en-US" b="1"/>
            <a:t>5. Algorithmic Trading: Integrating sentiment analysis into algorithmic trading systems to automate trading decisions based on sentiment-driven insights.</a:t>
          </a:r>
          <a:endParaRPr lang="en-US"/>
        </a:p>
      </dgm:t>
    </dgm:pt>
    <dgm:pt modelId="{AE12061B-20FE-4BB8-A455-64E845619C96}" type="parTrans" cxnId="{4AEEA4B1-4D62-4D1A-82FB-1873DA268F8B}">
      <dgm:prSet/>
      <dgm:spPr/>
      <dgm:t>
        <a:bodyPr/>
        <a:lstStyle/>
        <a:p>
          <a:endParaRPr lang="en-US"/>
        </a:p>
      </dgm:t>
    </dgm:pt>
    <dgm:pt modelId="{CBE36096-F81F-4C85-8307-A8A77BB03871}" type="sibTrans" cxnId="{4AEEA4B1-4D62-4D1A-82FB-1873DA268F8B}">
      <dgm:prSet phldrT="05" phldr="0"/>
      <dgm:spPr/>
      <dgm:t>
        <a:bodyPr/>
        <a:lstStyle/>
        <a:p>
          <a:r>
            <a:rPr lang="en-US"/>
            <a:t>05</a:t>
          </a:r>
        </a:p>
      </dgm:t>
    </dgm:pt>
    <dgm:pt modelId="{7B25C66E-43F0-45B6-B4E1-102E0AAE32ED}" type="pres">
      <dgm:prSet presAssocID="{30B15519-6E41-4B2F-9E51-12FB6AE008A4}" presName="Name0" presStyleCnt="0">
        <dgm:presLayoutVars>
          <dgm:animLvl val="lvl"/>
          <dgm:resizeHandles val="exact"/>
        </dgm:presLayoutVars>
      </dgm:prSet>
      <dgm:spPr/>
    </dgm:pt>
    <dgm:pt modelId="{40670FBC-6935-41F1-A916-008C158671D4}" type="pres">
      <dgm:prSet presAssocID="{981F2F5E-9E17-44FA-8D11-770E8F9DDE2E}" presName="compositeNode" presStyleCnt="0">
        <dgm:presLayoutVars>
          <dgm:bulletEnabled val="1"/>
        </dgm:presLayoutVars>
      </dgm:prSet>
      <dgm:spPr/>
    </dgm:pt>
    <dgm:pt modelId="{02704EA5-6B02-4816-9FF0-B0B902A0B75F}" type="pres">
      <dgm:prSet presAssocID="{981F2F5E-9E17-44FA-8D11-770E8F9DDE2E}" presName="bgRect" presStyleLbl="alignNode1" presStyleIdx="0" presStyleCnt="5"/>
      <dgm:spPr/>
    </dgm:pt>
    <dgm:pt modelId="{D9D90C44-6F15-4674-BD8D-D2366D9AAACF}" type="pres">
      <dgm:prSet presAssocID="{87885EA8-3D55-470D-8937-44B28319905C}" presName="sibTransNodeRect" presStyleLbl="alignNode1" presStyleIdx="0" presStyleCnt="5">
        <dgm:presLayoutVars>
          <dgm:chMax val="0"/>
          <dgm:bulletEnabled val="1"/>
        </dgm:presLayoutVars>
      </dgm:prSet>
      <dgm:spPr/>
    </dgm:pt>
    <dgm:pt modelId="{4AA106B2-249B-482F-B236-3CE7A4BB90CD}" type="pres">
      <dgm:prSet presAssocID="{981F2F5E-9E17-44FA-8D11-770E8F9DDE2E}" presName="nodeRect" presStyleLbl="alignNode1" presStyleIdx="0" presStyleCnt="5">
        <dgm:presLayoutVars>
          <dgm:bulletEnabled val="1"/>
        </dgm:presLayoutVars>
      </dgm:prSet>
      <dgm:spPr/>
    </dgm:pt>
    <dgm:pt modelId="{70CA3F3A-7C44-4D82-812D-413FBE7208B8}" type="pres">
      <dgm:prSet presAssocID="{87885EA8-3D55-470D-8937-44B28319905C}" presName="sibTrans" presStyleCnt="0"/>
      <dgm:spPr/>
    </dgm:pt>
    <dgm:pt modelId="{A678079D-3D10-4709-9B4F-54E7A8F21069}" type="pres">
      <dgm:prSet presAssocID="{5BB7BF1D-BD94-488E-A581-B41B3155C831}" presName="compositeNode" presStyleCnt="0">
        <dgm:presLayoutVars>
          <dgm:bulletEnabled val="1"/>
        </dgm:presLayoutVars>
      </dgm:prSet>
      <dgm:spPr/>
    </dgm:pt>
    <dgm:pt modelId="{0989B8AB-1A61-4EA2-9BBE-9813768FB11D}" type="pres">
      <dgm:prSet presAssocID="{5BB7BF1D-BD94-488E-A581-B41B3155C831}" presName="bgRect" presStyleLbl="alignNode1" presStyleIdx="1" presStyleCnt="5"/>
      <dgm:spPr/>
    </dgm:pt>
    <dgm:pt modelId="{626F6F48-1702-444E-AB70-F25580DD889B}" type="pres">
      <dgm:prSet presAssocID="{81F36DD0-3665-4D72-A830-8A33E279CFF0}" presName="sibTransNodeRect" presStyleLbl="alignNode1" presStyleIdx="1" presStyleCnt="5">
        <dgm:presLayoutVars>
          <dgm:chMax val="0"/>
          <dgm:bulletEnabled val="1"/>
        </dgm:presLayoutVars>
      </dgm:prSet>
      <dgm:spPr/>
    </dgm:pt>
    <dgm:pt modelId="{4EA50801-0ECF-4059-870A-402663F77CBD}" type="pres">
      <dgm:prSet presAssocID="{5BB7BF1D-BD94-488E-A581-B41B3155C831}" presName="nodeRect" presStyleLbl="alignNode1" presStyleIdx="1" presStyleCnt="5">
        <dgm:presLayoutVars>
          <dgm:bulletEnabled val="1"/>
        </dgm:presLayoutVars>
      </dgm:prSet>
      <dgm:spPr/>
    </dgm:pt>
    <dgm:pt modelId="{87E0A09D-895F-431A-9CB6-4703241479B9}" type="pres">
      <dgm:prSet presAssocID="{81F36DD0-3665-4D72-A830-8A33E279CFF0}" presName="sibTrans" presStyleCnt="0"/>
      <dgm:spPr/>
    </dgm:pt>
    <dgm:pt modelId="{72B3609D-917D-4711-BEF3-6C07F0E4389C}" type="pres">
      <dgm:prSet presAssocID="{69CACFE9-87C6-47EE-B451-0585A39B97F1}" presName="compositeNode" presStyleCnt="0">
        <dgm:presLayoutVars>
          <dgm:bulletEnabled val="1"/>
        </dgm:presLayoutVars>
      </dgm:prSet>
      <dgm:spPr/>
    </dgm:pt>
    <dgm:pt modelId="{CD021548-D487-4781-9A16-03A0ED3EF3A3}" type="pres">
      <dgm:prSet presAssocID="{69CACFE9-87C6-47EE-B451-0585A39B97F1}" presName="bgRect" presStyleLbl="alignNode1" presStyleIdx="2" presStyleCnt="5"/>
      <dgm:spPr/>
    </dgm:pt>
    <dgm:pt modelId="{3A2D023C-B5D2-4B3E-BBA0-B29C4F2B16F7}" type="pres">
      <dgm:prSet presAssocID="{E8270B6B-2FE6-4497-9BC9-E9848118CEBE}" presName="sibTransNodeRect" presStyleLbl="alignNode1" presStyleIdx="2" presStyleCnt="5">
        <dgm:presLayoutVars>
          <dgm:chMax val="0"/>
          <dgm:bulletEnabled val="1"/>
        </dgm:presLayoutVars>
      </dgm:prSet>
      <dgm:spPr/>
    </dgm:pt>
    <dgm:pt modelId="{2E76CD34-C349-4BBC-9D6F-B8B50981A335}" type="pres">
      <dgm:prSet presAssocID="{69CACFE9-87C6-47EE-B451-0585A39B97F1}" presName="nodeRect" presStyleLbl="alignNode1" presStyleIdx="2" presStyleCnt="5">
        <dgm:presLayoutVars>
          <dgm:bulletEnabled val="1"/>
        </dgm:presLayoutVars>
      </dgm:prSet>
      <dgm:spPr/>
    </dgm:pt>
    <dgm:pt modelId="{115C71FD-E215-4BA6-84D0-4B4C97772E56}" type="pres">
      <dgm:prSet presAssocID="{E8270B6B-2FE6-4497-9BC9-E9848118CEBE}" presName="sibTrans" presStyleCnt="0"/>
      <dgm:spPr/>
    </dgm:pt>
    <dgm:pt modelId="{0EA602F0-F662-4B3E-8DFC-639D05CEBFA0}" type="pres">
      <dgm:prSet presAssocID="{3BF0FD93-D339-4E66-8570-CD403267F97C}" presName="compositeNode" presStyleCnt="0">
        <dgm:presLayoutVars>
          <dgm:bulletEnabled val="1"/>
        </dgm:presLayoutVars>
      </dgm:prSet>
      <dgm:spPr/>
    </dgm:pt>
    <dgm:pt modelId="{0053E7BF-9D76-4476-9AD1-DE04EEC10DE9}" type="pres">
      <dgm:prSet presAssocID="{3BF0FD93-D339-4E66-8570-CD403267F97C}" presName="bgRect" presStyleLbl="alignNode1" presStyleIdx="3" presStyleCnt="5"/>
      <dgm:spPr/>
    </dgm:pt>
    <dgm:pt modelId="{F28E8E99-9147-4DAB-800B-26559CA52A94}" type="pres">
      <dgm:prSet presAssocID="{651CE358-DC49-402A-9187-CCEADD91A178}" presName="sibTransNodeRect" presStyleLbl="alignNode1" presStyleIdx="3" presStyleCnt="5">
        <dgm:presLayoutVars>
          <dgm:chMax val="0"/>
          <dgm:bulletEnabled val="1"/>
        </dgm:presLayoutVars>
      </dgm:prSet>
      <dgm:spPr/>
    </dgm:pt>
    <dgm:pt modelId="{16B9684B-48F1-4769-909B-78349FC1DD2D}" type="pres">
      <dgm:prSet presAssocID="{3BF0FD93-D339-4E66-8570-CD403267F97C}" presName="nodeRect" presStyleLbl="alignNode1" presStyleIdx="3" presStyleCnt="5">
        <dgm:presLayoutVars>
          <dgm:bulletEnabled val="1"/>
        </dgm:presLayoutVars>
      </dgm:prSet>
      <dgm:spPr/>
    </dgm:pt>
    <dgm:pt modelId="{EDE1989C-2B4C-4413-9758-342A380A6750}" type="pres">
      <dgm:prSet presAssocID="{651CE358-DC49-402A-9187-CCEADD91A178}" presName="sibTrans" presStyleCnt="0"/>
      <dgm:spPr/>
    </dgm:pt>
    <dgm:pt modelId="{3C988CBD-739C-432D-9516-C9A64F46507B}" type="pres">
      <dgm:prSet presAssocID="{4F109BDC-8D37-485D-B099-236EFF44D5C9}" presName="compositeNode" presStyleCnt="0">
        <dgm:presLayoutVars>
          <dgm:bulletEnabled val="1"/>
        </dgm:presLayoutVars>
      </dgm:prSet>
      <dgm:spPr/>
    </dgm:pt>
    <dgm:pt modelId="{7F23CAC2-ACF8-4BF1-B5BE-3C764D08563A}" type="pres">
      <dgm:prSet presAssocID="{4F109BDC-8D37-485D-B099-236EFF44D5C9}" presName="bgRect" presStyleLbl="alignNode1" presStyleIdx="4" presStyleCnt="5"/>
      <dgm:spPr/>
    </dgm:pt>
    <dgm:pt modelId="{3030F477-5A0E-48DE-83CF-7D0F5CE26425}" type="pres">
      <dgm:prSet presAssocID="{CBE36096-F81F-4C85-8307-A8A77BB03871}" presName="sibTransNodeRect" presStyleLbl="alignNode1" presStyleIdx="4" presStyleCnt="5">
        <dgm:presLayoutVars>
          <dgm:chMax val="0"/>
          <dgm:bulletEnabled val="1"/>
        </dgm:presLayoutVars>
      </dgm:prSet>
      <dgm:spPr/>
    </dgm:pt>
    <dgm:pt modelId="{A4510E56-F6B9-443A-B3DD-9A950F15E564}" type="pres">
      <dgm:prSet presAssocID="{4F109BDC-8D37-485D-B099-236EFF44D5C9}" presName="nodeRect" presStyleLbl="alignNode1" presStyleIdx="4" presStyleCnt="5">
        <dgm:presLayoutVars>
          <dgm:bulletEnabled val="1"/>
        </dgm:presLayoutVars>
      </dgm:prSet>
      <dgm:spPr/>
    </dgm:pt>
  </dgm:ptLst>
  <dgm:cxnLst>
    <dgm:cxn modelId="{08535F01-1DA4-4647-97E5-655AF0695D34}" type="presOf" srcId="{651CE358-DC49-402A-9187-CCEADD91A178}" destId="{F28E8E99-9147-4DAB-800B-26559CA52A94}" srcOrd="0" destOrd="0" presId="urn:microsoft.com/office/officeart/2016/7/layout/LinearBlockProcessNumbered"/>
    <dgm:cxn modelId="{4DE58E05-478F-46CD-8D63-1ABA5133B453}" type="presOf" srcId="{5BB7BF1D-BD94-488E-A581-B41B3155C831}" destId="{0989B8AB-1A61-4EA2-9BBE-9813768FB11D}" srcOrd="0" destOrd="0" presId="urn:microsoft.com/office/officeart/2016/7/layout/LinearBlockProcessNumbered"/>
    <dgm:cxn modelId="{5584400A-F7D2-4587-8A48-63483DD3B196}" srcId="{30B15519-6E41-4B2F-9E51-12FB6AE008A4}" destId="{5BB7BF1D-BD94-488E-A581-B41B3155C831}" srcOrd="1" destOrd="0" parTransId="{74C0F840-21BA-43AA-B30F-D8E15C29DABF}" sibTransId="{81F36DD0-3665-4D72-A830-8A33E279CFF0}"/>
    <dgm:cxn modelId="{09E93C22-4447-4330-8D68-EFC9E47CB0EC}" srcId="{30B15519-6E41-4B2F-9E51-12FB6AE008A4}" destId="{69CACFE9-87C6-47EE-B451-0585A39B97F1}" srcOrd="2" destOrd="0" parTransId="{64D42F16-7839-4B8C-B1F4-101740C9E07C}" sibTransId="{E8270B6B-2FE6-4497-9BC9-E9848118CEBE}"/>
    <dgm:cxn modelId="{22DD7825-38A5-44AA-B8BF-EB182A2FF970}" type="presOf" srcId="{3BF0FD93-D339-4E66-8570-CD403267F97C}" destId="{16B9684B-48F1-4769-909B-78349FC1DD2D}" srcOrd="1" destOrd="0" presId="urn:microsoft.com/office/officeart/2016/7/layout/LinearBlockProcessNumbered"/>
    <dgm:cxn modelId="{6025552B-9648-4585-B085-0A2DDB036B0C}" type="presOf" srcId="{981F2F5E-9E17-44FA-8D11-770E8F9DDE2E}" destId="{02704EA5-6B02-4816-9FF0-B0B902A0B75F}" srcOrd="0" destOrd="0" presId="urn:microsoft.com/office/officeart/2016/7/layout/LinearBlockProcessNumbered"/>
    <dgm:cxn modelId="{72A9F360-BE41-48C6-8BCE-FE2DA865E0E6}" type="presOf" srcId="{E8270B6B-2FE6-4497-9BC9-E9848118CEBE}" destId="{3A2D023C-B5D2-4B3E-BBA0-B29C4F2B16F7}" srcOrd="0" destOrd="0" presId="urn:microsoft.com/office/officeart/2016/7/layout/LinearBlockProcessNumbered"/>
    <dgm:cxn modelId="{F9034068-BCB9-4408-BE06-8926A6123AAD}" type="presOf" srcId="{30B15519-6E41-4B2F-9E51-12FB6AE008A4}" destId="{7B25C66E-43F0-45B6-B4E1-102E0AAE32ED}" srcOrd="0" destOrd="0" presId="urn:microsoft.com/office/officeart/2016/7/layout/LinearBlockProcessNumbered"/>
    <dgm:cxn modelId="{53131569-98A6-49A2-B751-C010FCC29B87}" srcId="{30B15519-6E41-4B2F-9E51-12FB6AE008A4}" destId="{981F2F5E-9E17-44FA-8D11-770E8F9DDE2E}" srcOrd="0" destOrd="0" parTransId="{D1E6C6EC-9794-4A22-A451-2FA4AE012D16}" sibTransId="{87885EA8-3D55-470D-8937-44B28319905C}"/>
    <dgm:cxn modelId="{45C5DE6B-DC84-4E3D-9008-1030DA3C6E4F}" type="presOf" srcId="{69CACFE9-87C6-47EE-B451-0585A39B97F1}" destId="{CD021548-D487-4781-9A16-03A0ED3EF3A3}" srcOrd="0" destOrd="0" presId="urn:microsoft.com/office/officeart/2016/7/layout/LinearBlockProcessNumbered"/>
    <dgm:cxn modelId="{56D1B76D-0168-4730-9817-50C6D0827CCA}" type="presOf" srcId="{981F2F5E-9E17-44FA-8D11-770E8F9DDE2E}" destId="{4AA106B2-249B-482F-B236-3CE7A4BB90CD}" srcOrd="1" destOrd="0" presId="urn:microsoft.com/office/officeart/2016/7/layout/LinearBlockProcessNumbered"/>
    <dgm:cxn modelId="{EB1C7979-D4CB-464E-A887-F2DD0E60BD5C}" type="presOf" srcId="{87885EA8-3D55-470D-8937-44B28319905C}" destId="{D9D90C44-6F15-4674-BD8D-D2366D9AAACF}" srcOrd="0" destOrd="0" presId="urn:microsoft.com/office/officeart/2016/7/layout/LinearBlockProcessNumbered"/>
    <dgm:cxn modelId="{320B4396-852E-4DE5-AEFC-15D2C3601D85}" srcId="{30B15519-6E41-4B2F-9E51-12FB6AE008A4}" destId="{3BF0FD93-D339-4E66-8570-CD403267F97C}" srcOrd="3" destOrd="0" parTransId="{8350F86F-2BDD-4E0C-8525-46B8E155DE33}" sibTransId="{651CE358-DC49-402A-9187-CCEADD91A178}"/>
    <dgm:cxn modelId="{A08203A3-6BBF-4FED-9DCE-9967D0417522}" type="presOf" srcId="{4F109BDC-8D37-485D-B099-236EFF44D5C9}" destId="{7F23CAC2-ACF8-4BF1-B5BE-3C764D08563A}" srcOrd="0" destOrd="0" presId="urn:microsoft.com/office/officeart/2016/7/layout/LinearBlockProcessNumbered"/>
    <dgm:cxn modelId="{668CB3A9-8E08-45D0-BB92-2FBC265BF548}" type="presOf" srcId="{4F109BDC-8D37-485D-B099-236EFF44D5C9}" destId="{A4510E56-F6B9-443A-B3DD-9A950F15E564}" srcOrd="1" destOrd="0" presId="urn:microsoft.com/office/officeart/2016/7/layout/LinearBlockProcessNumbered"/>
    <dgm:cxn modelId="{F1F940B0-2772-4993-9D50-CAF192BA9E64}" type="presOf" srcId="{3BF0FD93-D339-4E66-8570-CD403267F97C}" destId="{0053E7BF-9D76-4476-9AD1-DE04EEC10DE9}" srcOrd="0" destOrd="0" presId="urn:microsoft.com/office/officeart/2016/7/layout/LinearBlockProcessNumbered"/>
    <dgm:cxn modelId="{D54C03B1-0550-4984-B9A7-4938E39C9106}" type="presOf" srcId="{5BB7BF1D-BD94-488E-A581-B41B3155C831}" destId="{4EA50801-0ECF-4059-870A-402663F77CBD}" srcOrd="1" destOrd="0" presId="urn:microsoft.com/office/officeart/2016/7/layout/LinearBlockProcessNumbered"/>
    <dgm:cxn modelId="{4AEEA4B1-4D62-4D1A-82FB-1873DA268F8B}" srcId="{30B15519-6E41-4B2F-9E51-12FB6AE008A4}" destId="{4F109BDC-8D37-485D-B099-236EFF44D5C9}" srcOrd="4" destOrd="0" parTransId="{AE12061B-20FE-4BB8-A455-64E845619C96}" sibTransId="{CBE36096-F81F-4C85-8307-A8A77BB03871}"/>
    <dgm:cxn modelId="{AC706CB7-F463-4EC2-BFEA-A1FFC60F8A60}" type="presOf" srcId="{81F36DD0-3665-4D72-A830-8A33E279CFF0}" destId="{626F6F48-1702-444E-AB70-F25580DD889B}" srcOrd="0" destOrd="0" presId="urn:microsoft.com/office/officeart/2016/7/layout/LinearBlockProcessNumbered"/>
    <dgm:cxn modelId="{A43BC4CD-B621-4022-B315-877173394972}" type="presOf" srcId="{CBE36096-F81F-4C85-8307-A8A77BB03871}" destId="{3030F477-5A0E-48DE-83CF-7D0F5CE26425}" srcOrd="0" destOrd="0" presId="urn:microsoft.com/office/officeart/2016/7/layout/LinearBlockProcessNumbered"/>
    <dgm:cxn modelId="{54644ED2-B850-4CB5-85F6-ACA8F68B6AFF}" type="presOf" srcId="{69CACFE9-87C6-47EE-B451-0585A39B97F1}" destId="{2E76CD34-C349-4BBC-9D6F-B8B50981A335}" srcOrd="1" destOrd="0" presId="urn:microsoft.com/office/officeart/2016/7/layout/LinearBlockProcessNumbered"/>
    <dgm:cxn modelId="{BBA872EA-5508-4EB3-9DD9-F124CB6816D7}" type="presParOf" srcId="{7B25C66E-43F0-45B6-B4E1-102E0AAE32ED}" destId="{40670FBC-6935-41F1-A916-008C158671D4}" srcOrd="0" destOrd="0" presId="urn:microsoft.com/office/officeart/2016/7/layout/LinearBlockProcessNumbered"/>
    <dgm:cxn modelId="{0628D89E-0C8C-40A6-8434-FB4F1B737A03}" type="presParOf" srcId="{40670FBC-6935-41F1-A916-008C158671D4}" destId="{02704EA5-6B02-4816-9FF0-B0B902A0B75F}" srcOrd="0" destOrd="0" presId="urn:microsoft.com/office/officeart/2016/7/layout/LinearBlockProcessNumbered"/>
    <dgm:cxn modelId="{38E33842-CF1A-478F-9D13-7116BF417628}" type="presParOf" srcId="{40670FBC-6935-41F1-A916-008C158671D4}" destId="{D9D90C44-6F15-4674-BD8D-D2366D9AAACF}" srcOrd="1" destOrd="0" presId="urn:microsoft.com/office/officeart/2016/7/layout/LinearBlockProcessNumbered"/>
    <dgm:cxn modelId="{63EBC588-C92D-44E1-A58B-73FDDA995C6F}" type="presParOf" srcId="{40670FBC-6935-41F1-A916-008C158671D4}" destId="{4AA106B2-249B-482F-B236-3CE7A4BB90CD}" srcOrd="2" destOrd="0" presId="urn:microsoft.com/office/officeart/2016/7/layout/LinearBlockProcessNumbered"/>
    <dgm:cxn modelId="{09E56DB0-02B1-4577-900E-5C4D52EEDC04}" type="presParOf" srcId="{7B25C66E-43F0-45B6-B4E1-102E0AAE32ED}" destId="{70CA3F3A-7C44-4D82-812D-413FBE7208B8}" srcOrd="1" destOrd="0" presId="urn:microsoft.com/office/officeart/2016/7/layout/LinearBlockProcessNumbered"/>
    <dgm:cxn modelId="{52A89ADD-3E29-4DBF-AA9D-2220BBCC3050}" type="presParOf" srcId="{7B25C66E-43F0-45B6-B4E1-102E0AAE32ED}" destId="{A678079D-3D10-4709-9B4F-54E7A8F21069}" srcOrd="2" destOrd="0" presId="urn:microsoft.com/office/officeart/2016/7/layout/LinearBlockProcessNumbered"/>
    <dgm:cxn modelId="{D883FFFC-ABBF-457B-9B0A-C8488352E2E2}" type="presParOf" srcId="{A678079D-3D10-4709-9B4F-54E7A8F21069}" destId="{0989B8AB-1A61-4EA2-9BBE-9813768FB11D}" srcOrd="0" destOrd="0" presId="urn:microsoft.com/office/officeart/2016/7/layout/LinearBlockProcessNumbered"/>
    <dgm:cxn modelId="{B126F96B-4DB7-460A-B519-072E6755C77E}" type="presParOf" srcId="{A678079D-3D10-4709-9B4F-54E7A8F21069}" destId="{626F6F48-1702-444E-AB70-F25580DD889B}" srcOrd="1" destOrd="0" presId="urn:microsoft.com/office/officeart/2016/7/layout/LinearBlockProcessNumbered"/>
    <dgm:cxn modelId="{D0249169-1D19-4174-B258-B19C2D222174}" type="presParOf" srcId="{A678079D-3D10-4709-9B4F-54E7A8F21069}" destId="{4EA50801-0ECF-4059-870A-402663F77CBD}" srcOrd="2" destOrd="0" presId="urn:microsoft.com/office/officeart/2016/7/layout/LinearBlockProcessNumbered"/>
    <dgm:cxn modelId="{B35015C4-CE1A-454B-8295-7D5AE5C24E4D}" type="presParOf" srcId="{7B25C66E-43F0-45B6-B4E1-102E0AAE32ED}" destId="{87E0A09D-895F-431A-9CB6-4703241479B9}" srcOrd="3" destOrd="0" presId="urn:microsoft.com/office/officeart/2016/7/layout/LinearBlockProcessNumbered"/>
    <dgm:cxn modelId="{A49A4A50-6D4D-4817-AB07-7DBEA82AC08A}" type="presParOf" srcId="{7B25C66E-43F0-45B6-B4E1-102E0AAE32ED}" destId="{72B3609D-917D-4711-BEF3-6C07F0E4389C}" srcOrd="4" destOrd="0" presId="urn:microsoft.com/office/officeart/2016/7/layout/LinearBlockProcessNumbered"/>
    <dgm:cxn modelId="{ABA12024-53CE-49C2-8BD9-110D26F96409}" type="presParOf" srcId="{72B3609D-917D-4711-BEF3-6C07F0E4389C}" destId="{CD021548-D487-4781-9A16-03A0ED3EF3A3}" srcOrd="0" destOrd="0" presId="urn:microsoft.com/office/officeart/2016/7/layout/LinearBlockProcessNumbered"/>
    <dgm:cxn modelId="{A36D8136-D775-4ACC-A209-F028EB1DD9A6}" type="presParOf" srcId="{72B3609D-917D-4711-BEF3-6C07F0E4389C}" destId="{3A2D023C-B5D2-4B3E-BBA0-B29C4F2B16F7}" srcOrd="1" destOrd="0" presId="urn:microsoft.com/office/officeart/2016/7/layout/LinearBlockProcessNumbered"/>
    <dgm:cxn modelId="{5E580086-208A-45D2-8E4A-541AADE2540E}" type="presParOf" srcId="{72B3609D-917D-4711-BEF3-6C07F0E4389C}" destId="{2E76CD34-C349-4BBC-9D6F-B8B50981A335}" srcOrd="2" destOrd="0" presId="urn:microsoft.com/office/officeart/2016/7/layout/LinearBlockProcessNumbered"/>
    <dgm:cxn modelId="{E5B3486B-3768-4A07-929A-8A7E2E557468}" type="presParOf" srcId="{7B25C66E-43F0-45B6-B4E1-102E0AAE32ED}" destId="{115C71FD-E215-4BA6-84D0-4B4C97772E56}" srcOrd="5" destOrd="0" presId="urn:microsoft.com/office/officeart/2016/7/layout/LinearBlockProcessNumbered"/>
    <dgm:cxn modelId="{9C164A6B-B8F1-4426-9109-48336BC9E430}" type="presParOf" srcId="{7B25C66E-43F0-45B6-B4E1-102E0AAE32ED}" destId="{0EA602F0-F662-4B3E-8DFC-639D05CEBFA0}" srcOrd="6" destOrd="0" presId="urn:microsoft.com/office/officeart/2016/7/layout/LinearBlockProcessNumbered"/>
    <dgm:cxn modelId="{12438F31-D6FC-48B4-8621-D61EBD11F09C}" type="presParOf" srcId="{0EA602F0-F662-4B3E-8DFC-639D05CEBFA0}" destId="{0053E7BF-9D76-4476-9AD1-DE04EEC10DE9}" srcOrd="0" destOrd="0" presId="urn:microsoft.com/office/officeart/2016/7/layout/LinearBlockProcessNumbered"/>
    <dgm:cxn modelId="{A39B2634-5EA7-4246-BF64-A2CF5B399F3E}" type="presParOf" srcId="{0EA602F0-F662-4B3E-8DFC-639D05CEBFA0}" destId="{F28E8E99-9147-4DAB-800B-26559CA52A94}" srcOrd="1" destOrd="0" presId="urn:microsoft.com/office/officeart/2016/7/layout/LinearBlockProcessNumbered"/>
    <dgm:cxn modelId="{F91CEB91-8E99-4D11-99DB-2F82B9DC048C}" type="presParOf" srcId="{0EA602F0-F662-4B3E-8DFC-639D05CEBFA0}" destId="{16B9684B-48F1-4769-909B-78349FC1DD2D}" srcOrd="2" destOrd="0" presId="urn:microsoft.com/office/officeart/2016/7/layout/LinearBlockProcessNumbered"/>
    <dgm:cxn modelId="{68E03341-F0F6-4A32-8BCE-73E5F2F0EAC2}" type="presParOf" srcId="{7B25C66E-43F0-45B6-B4E1-102E0AAE32ED}" destId="{EDE1989C-2B4C-4413-9758-342A380A6750}" srcOrd="7" destOrd="0" presId="urn:microsoft.com/office/officeart/2016/7/layout/LinearBlockProcessNumbered"/>
    <dgm:cxn modelId="{DEA3A95E-0B48-4747-9B7B-D0DFEADAD5B2}" type="presParOf" srcId="{7B25C66E-43F0-45B6-B4E1-102E0AAE32ED}" destId="{3C988CBD-739C-432D-9516-C9A64F46507B}" srcOrd="8" destOrd="0" presId="urn:microsoft.com/office/officeart/2016/7/layout/LinearBlockProcessNumbered"/>
    <dgm:cxn modelId="{358093E6-57AF-4E80-BF8A-E0C8E9089D1B}" type="presParOf" srcId="{3C988CBD-739C-432D-9516-C9A64F46507B}" destId="{7F23CAC2-ACF8-4BF1-B5BE-3C764D08563A}" srcOrd="0" destOrd="0" presId="urn:microsoft.com/office/officeart/2016/7/layout/LinearBlockProcessNumbered"/>
    <dgm:cxn modelId="{AB741324-05EF-4D01-9E16-3FE9AF54F444}" type="presParOf" srcId="{3C988CBD-739C-432D-9516-C9A64F46507B}" destId="{3030F477-5A0E-48DE-83CF-7D0F5CE26425}" srcOrd="1" destOrd="0" presId="urn:microsoft.com/office/officeart/2016/7/layout/LinearBlockProcessNumbered"/>
    <dgm:cxn modelId="{6C882416-8D48-4930-9C52-B2AA1A428A50}" type="presParOf" srcId="{3C988CBD-739C-432D-9516-C9A64F46507B}" destId="{A4510E56-F6B9-443A-B3DD-9A950F15E5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A1D8F-F570-4F6F-A270-07737CDFF75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3EFF3A-66C9-49C2-9ABC-5F0CEF4B6CBE}">
      <dgm:prSet/>
      <dgm:spPr/>
      <dgm:t>
        <a:bodyPr/>
        <a:lstStyle/>
        <a:p>
          <a:pPr>
            <a:lnSpc>
              <a:spcPct val="100000"/>
            </a:lnSpc>
            <a:defRPr cap="all"/>
          </a:pPr>
          <a:r>
            <a:rPr lang="en-US" b="1"/>
            <a:t>1. Social Media Data: Platforms like Twitter, Facebook, and Reddit provide a wealth of data in the form of user posts, comments, and discussions related to stocks, companies, and the overall market sentiment.</a:t>
          </a:r>
          <a:endParaRPr lang="en-US"/>
        </a:p>
      </dgm:t>
    </dgm:pt>
    <dgm:pt modelId="{2DF61168-15D1-4267-9B27-4C97400D649D}" type="parTrans" cxnId="{EC49F026-B2AB-42B2-8B12-E7BB0DA2A3BA}">
      <dgm:prSet/>
      <dgm:spPr/>
      <dgm:t>
        <a:bodyPr/>
        <a:lstStyle/>
        <a:p>
          <a:endParaRPr lang="en-US"/>
        </a:p>
      </dgm:t>
    </dgm:pt>
    <dgm:pt modelId="{2C68B004-938E-4CA9-B6EA-F9425F1D1609}" type="sibTrans" cxnId="{EC49F026-B2AB-42B2-8B12-E7BB0DA2A3BA}">
      <dgm:prSet/>
      <dgm:spPr/>
      <dgm:t>
        <a:bodyPr/>
        <a:lstStyle/>
        <a:p>
          <a:endParaRPr lang="en-US"/>
        </a:p>
      </dgm:t>
    </dgm:pt>
    <dgm:pt modelId="{BD8B4D6E-CF11-47EF-8D71-C49EA31CE563}">
      <dgm:prSet/>
      <dgm:spPr/>
      <dgm:t>
        <a:bodyPr/>
        <a:lstStyle/>
        <a:p>
          <a:pPr>
            <a:lnSpc>
              <a:spcPct val="100000"/>
            </a:lnSpc>
            <a:defRPr cap="all"/>
          </a:pPr>
          <a:r>
            <a:rPr lang="en-US" b="1"/>
            <a:t>2. News and Media Reports: Financial news outlets, blogs, and websites publish news articles, reports, and analysis that can impact market sentiment. Sentiment analysis extracts sentiment from these textual sources.</a:t>
          </a:r>
          <a:endParaRPr lang="en-US"/>
        </a:p>
      </dgm:t>
    </dgm:pt>
    <dgm:pt modelId="{CD8E4957-2AD6-42AB-AE61-62B8B51519E5}" type="parTrans" cxnId="{F2D21222-33EA-4259-A8BE-8B0EA184DC05}">
      <dgm:prSet/>
      <dgm:spPr/>
      <dgm:t>
        <a:bodyPr/>
        <a:lstStyle/>
        <a:p>
          <a:endParaRPr lang="en-US"/>
        </a:p>
      </dgm:t>
    </dgm:pt>
    <dgm:pt modelId="{2795F078-FE48-4B9D-A126-F4598989C50D}" type="sibTrans" cxnId="{F2D21222-33EA-4259-A8BE-8B0EA184DC05}">
      <dgm:prSet/>
      <dgm:spPr/>
      <dgm:t>
        <a:bodyPr/>
        <a:lstStyle/>
        <a:p>
          <a:endParaRPr lang="en-US"/>
        </a:p>
      </dgm:t>
    </dgm:pt>
    <dgm:pt modelId="{CDC3AB5F-85CF-4F23-A7E8-FDA525AD3C74}">
      <dgm:prSet/>
      <dgm:spPr/>
      <dgm:t>
        <a:bodyPr/>
        <a:lstStyle/>
        <a:p>
          <a:pPr>
            <a:lnSpc>
              <a:spcPct val="100000"/>
            </a:lnSpc>
            <a:defRPr cap="all"/>
          </a:pPr>
          <a:r>
            <a:rPr lang="en-US" b="1"/>
            <a:t>3. Financial Reports and Filings: Quarterly and annual financial reports, earnings calls, and regulatory filings (e.g., SEC filings) contain valuable financial and operational data that can influence investor sentiment.</a:t>
          </a:r>
          <a:endParaRPr lang="en-US"/>
        </a:p>
      </dgm:t>
    </dgm:pt>
    <dgm:pt modelId="{BE4A7D0A-9228-44B4-827E-4F7F14DF9CC3}" type="parTrans" cxnId="{064DF375-DC58-42DA-AB17-2F016F2CC864}">
      <dgm:prSet/>
      <dgm:spPr/>
      <dgm:t>
        <a:bodyPr/>
        <a:lstStyle/>
        <a:p>
          <a:endParaRPr lang="en-US"/>
        </a:p>
      </dgm:t>
    </dgm:pt>
    <dgm:pt modelId="{ACCAC849-D914-43A9-914A-5695026E4CD8}" type="sibTrans" cxnId="{064DF375-DC58-42DA-AB17-2F016F2CC864}">
      <dgm:prSet/>
      <dgm:spPr/>
      <dgm:t>
        <a:bodyPr/>
        <a:lstStyle/>
        <a:p>
          <a:endParaRPr lang="en-US"/>
        </a:p>
      </dgm:t>
    </dgm:pt>
    <dgm:pt modelId="{E9F90430-A9A5-4708-87C4-C84DBA0F02CC}">
      <dgm:prSet/>
      <dgm:spPr/>
      <dgm:t>
        <a:bodyPr/>
        <a:lstStyle/>
        <a:p>
          <a:pPr>
            <a:lnSpc>
              <a:spcPct val="100000"/>
            </a:lnSpc>
            <a:defRPr cap="all"/>
          </a:pPr>
          <a:r>
            <a:rPr lang="en-US" b="1"/>
            <a:t>4. Surveys and Opinion Polls: Investor sentiment surveys, opinion polls, and market sentiment indices provide direct feedback on investor sentiment, helping gauge market mood and sentiment trends.</a:t>
          </a:r>
          <a:endParaRPr lang="en-US"/>
        </a:p>
      </dgm:t>
    </dgm:pt>
    <dgm:pt modelId="{6BD76F88-3420-42DC-BBF0-709CAD16BAF0}" type="parTrans" cxnId="{ACEEC304-A6E1-498E-882C-E6B711642712}">
      <dgm:prSet/>
      <dgm:spPr/>
      <dgm:t>
        <a:bodyPr/>
        <a:lstStyle/>
        <a:p>
          <a:endParaRPr lang="en-US"/>
        </a:p>
      </dgm:t>
    </dgm:pt>
    <dgm:pt modelId="{5BCACA69-FCE9-427F-B3A4-4A14DFD06614}" type="sibTrans" cxnId="{ACEEC304-A6E1-498E-882C-E6B711642712}">
      <dgm:prSet/>
      <dgm:spPr/>
      <dgm:t>
        <a:bodyPr/>
        <a:lstStyle/>
        <a:p>
          <a:endParaRPr lang="en-US"/>
        </a:p>
      </dgm:t>
    </dgm:pt>
    <dgm:pt modelId="{683EEE29-15B1-4253-AD23-38C16BDADFFA}" type="pres">
      <dgm:prSet presAssocID="{B18A1D8F-F570-4F6F-A270-07737CDFF75F}" presName="root" presStyleCnt="0">
        <dgm:presLayoutVars>
          <dgm:dir/>
          <dgm:resizeHandles val="exact"/>
        </dgm:presLayoutVars>
      </dgm:prSet>
      <dgm:spPr/>
    </dgm:pt>
    <dgm:pt modelId="{71551F1C-1539-49EF-8719-C3D1B6E9AC79}" type="pres">
      <dgm:prSet presAssocID="{3F3EFF3A-66C9-49C2-9ABC-5F0CEF4B6CBE}" presName="compNode" presStyleCnt="0"/>
      <dgm:spPr/>
    </dgm:pt>
    <dgm:pt modelId="{1641CAB9-8A89-439C-9717-67458139116E}" type="pres">
      <dgm:prSet presAssocID="{3F3EFF3A-66C9-49C2-9ABC-5F0CEF4B6CBE}" presName="iconBgRect" presStyleLbl="bgShp" presStyleIdx="0" presStyleCnt="4"/>
      <dgm:spPr/>
    </dgm:pt>
    <dgm:pt modelId="{59814727-D44A-4F8B-9D0A-4124E6C57AF7}" type="pres">
      <dgm:prSet presAssocID="{3F3EFF3A-66C9-49C2-9ABC-5F0CEF4B6C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08CCD77F-A445-450F-B2FE-3ADE21D85220}" type="pres">
      <dgm:prSet presAssocID="{3F3EFF3A-66C9-49C2-9ABC-5F0CEF4B6CBE}" presName="spaceRect" presStyleCnt="0"/>
      <dgm:spPr/>
    </dgm:pt>
    <dgm:pt modelId="{04169D92-3F0B-4F70-B7E1-AD2D838E4837}" type="pres">
      <dgm:prSet presAssocID="{3F3EFF3A-66C9-49C2-9ABC-5F0CEF4B6CBE}" presName="textRect" presStyleLbl="revTx" presStyleIdx="0" presStyleCnt="4">
        <dgm:presLayoutVars>
          <dgm:chMax val="1"/>
          <dgm:chPref val="1"/>
        </dgm:presLayoutVars>
      </dgm:prSet>
      <dgm:spPr/>
    </dgm:pt>
    <dgm:pt modelId="{458EEE7C-48F8-4D64-A54C-7960CDEEAAC2}" type="pres">
      <dgm:prSet presAssocID="{2C68B004-938E-4CA9-B6EA-F9425F1D1609}" presName="sibTrans" presStyleCnt="0"/>
      <dgm:spPr/>
    </dgm:pt>
    <dgm:pt modelId="{11A1EE53-9777-4E6A-871B-30891A3965CE}" type="pres">
      <dgm:prSet presAssocID="{BD8B4D6E-CF11-47EF-8D71-C49EA31CE563}" presName="compNode" presStyleCnt="0"/>
      <dgm:spPr/>
    </dgm:pt>
    <dgm:pt modelId="{9455E1AF-EBC5-4A8D-ACC5-E96518849D6D}" type="pres">
      <dgm:prSet presAssocID="{BD8B4D6E-CF11-47EF-8D71-C49EA31CE563}" presName="iconBgRect" presStyleLbl="bgShp" presStyleIdx="1" presStyleCnt="4"/>
      <dgm:spPr/>
    </dgm:pt>
    <dgm:pt modelId="{7B5C4937-7711-44CF-9A1B-983764CBA7C9}" type="pres">
      <dgm:prSet presAssocID="{BD8B4D6E-CF11-47EF-8D71-C49EA31CE5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3FCA3F36-0B64-4927-AA08-036E324D2B2A}" type="pres">
      <dgm:prSet presAssocID="{BD8B4D6E-CF11-47EF-8D71-C49EA31CE563}" presName="spaceRect" presStyleCnt="0"/>
      <dgm:spPr/>
    </dgm:pt>
    <dgm:pt modelId="{97E3790D-4927-401C-BEEB-CE6FA14AE34F}" type="pres">
      <dgm:prSet presAssocID="{BD8B4D6E-CF11-47EF-8D71-C49EA31CE563}" presName="textRect" presStyleLbl="revTx" presStyleIdx="1" presStyleCnt="4">
        <dgm:presLayoutVars>
          <dgm:chMax val="1"/>
          <dgm:chPref val="1"/>
        </dgm:presLayoutVars>
      </dgm:prSet>
      <dgm:spPr/>
    </dgm:pt>
    <dgm:pt modelId="{0E72640E-38F3-48A5-B732-3D36C2BCB050}" type="pres">
      <dgm:prSet presAssocID="{2795F078-FE48-4B9D-A126-F4598989C50D}" presName="sibTrans" presStyleCnt="0"/>
      <dgm:spPr/>
    </dgm:pt>
    <dgm:pt modelId="{372F310E-C278-4499-9D4C-FD0F611F6617}" type="pres">
      <dgm:prSet presAssocID="{CDC3AB5F-85CF-4F23-A7E8-FDA525AD3C74}" presName="compNode" presStyleCnt="0"/>
      <dgm:spPr/>
    </dgm:pt>
    <dgm:pt modelId="{63631E73-9B76-42D4-9DD2-3350284CA42C}" type="pres">
      <dgm:prSet presAssocID="{CDC3AB5F-85CF-4F23-A7E8-FDA525AD3C74}" presName="iconBgRect" presStyleLbl="bgShp" presStyleIdx="2" presStyleCnt="4"/>
      <dgm:spPr/>
    </dgm:pt>
    <dgm:pt modelId="{F3F83408-C94E-41E8-9D65-69E3CD9E54D9}" type="pres">
      <dgm:prSet presAssocID="{CDC3AB5F-85CF-4F23-A7E8-FDA525AD3C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aker Phone"/>
        </a:ext>
      </dgm:extLst>
    </dgm:pt>
    <dgm:pt modelId="{C153DD5C-662C-4D10-A430-F58243B40EE1}" type="pres">
      <dgm:prSet presAssocID="{CDC3AB5F-85CF-4F23-A7E8-FDA525AD3C74}" presName="spaceRect" presStyleCnt="0"/>
      <dgm:spPr/>
    </dgm:pt>
    <dgm:pt modelId="{463C0196-1ACA-4870-9F23-472A450DAE63}" type="pres">
      <dgm:prSet presAssocID="{CDC3AB5F-85CF-4F23-A7E8-FDA525AD3C74}" presName="textRect" presStyleLbl="revTx" presStyleIdx="2" presStyleCnt="4">
        <dgm:presLayoutVars>
          <dgm:chMax val="1"/>
          <dgm:chPref val="1"/>
        </dgm:presLayoutVars>
      </dgm:prSet>
      <dgm:spPr/>
    </dgm:pt>
    <dgm:pt modelId="{10844B0B-B954-4AA7-8F3E-11B035A60405}" type="pres">
      <dgm:prSet presAssocID="{ACCAC849-D914-43A9-914A-5695026E4CD8}" presName="sibTrans" presStyleCnt="0"/>
      <dgm:spPr/>
    </dgm:pt>
    <dgm:pt modelId="{F3BA37A8-0DAF-453A-987D-40AA3CEC7628}" type="pres">
      <dgm:prSet presAssocID="{E9F90430-A9A5-4708-87C4-C84DBA0F02CC}" presName="compNode" presStyleCnt="0"/>
      <dgm:spPr/>
    </dgm:pt>
    <dgm:pt modelId="{EEF32498-9572-4762-9B2E-AD8737A3755F}" type="pres">
      <dgm:prSet presAssocID="{E9F90430-A9A5-4708-87C4-C84DBA0F02CC}" presName="iconBgRect" presStyleLbl="bgShp" presStyleIdx="3" presStyleCnt="4"/>
      <dgm:spPr/>
    </dgm:pt>
    <dgm:pt modelId="{61FB7A0C-2C5D-4D12-B4D1-17CAF69D3BB9}" type="pres">
      <dgm:prSet presAssocID="{E9F90430-A9A5-4708-87C4-C84DBA0F02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CF47586C-0192-44CF-AB9E-072B3B9B561B}" type="pres">
      <dgm:prSet presAssocID="{E9F90430-A9A5-4708-87C4-C84DBA0F02CC}" presName="spaceRect" presStyleCnt="0"/>
      <dgm:spPr/>
    </dgm:pt>
    <dgm:pt modelId="{A3FA03B8-D319-449E-9BA8-DCD5F9A3559D}" type="pres">
      <dgm:prSet presAssocID="{E9F90430-A9A5-4708-87C4-C84DBA0F02CC}" presName="textRect" presStyleLbl="revTx" presStyleIdx="3" presStyleCnt="4">
        <dgm:presLayoutVars>
          <dgm:chMax val="1"/>
          <dgm:chPref val="1"/>
        </dgm:presLayoutVars>
      </dgm:prSet>
      <dgm:spPr/>
    </dgm:pt>
  </dgm:ptLst>
  <dgm:cxnLst>
    <dgm:cxn modelId="{ACEEC304-A6E1-498E-882C-E6B711642712}" srcId="{B18A1D8F-F570-4F6F-A270-07737CDFF75F}" destId="{E9F90430-A9A5-4708-87C4-C84DBA0F02CC}" srcOrd="3" destOrd="0" parTransId="{6BD76F88-3420-42DC-BBF0-709CAD16BAF0}" sibTransId="{5BCACA69-FCE9-427F-B3A4-4A14DFD06614}"/>
    <dgm:cxn modelId="{F2D21222-33EA-4259-A8BE-8B0EA184DC05}" srcId="{B18A1D8F-F570-4F6F-A270-07737CDFF75F}" destId="{BD8B4D6E-CF11-47EF-8D71-C49EA31CE563}" srcOrd="1" destOrd="0" parTransId="{CD8E4957-2AD6-42AB-AE61-62B8B51519E5}" sibTransId="{2795F078-FE48-4B9D-A126-F4598989C50D}"/>
    <dgm:cxn modelId="{EC49F026-B2AB-42B2-8B12-E7BB0DA2A3BA}" srcId="{B18A1D8F-F570-4F6F-A270-07737CDFF75F}" destId="{3F3EFF3A-66C9-49C2-9ABC-5F0CEF4B6CBE}" srcOrd="0" destOrd="0" parTransId="{2DF61168-15D1-4267-9B27-4C97400D649D}" sibTransId="{2C68B004-938E-4CA9-B6EA-F9425F1D1609}"/>
    <dgm:cxn modelId="{F1EDD327-83AF-4619-98C6-0C91B2BD514B}" type="presOf" srcId="{BD8B4D6E-CF11-47EF-8D71-C49EA31CE563}" destId="{97E3790D-4927-401C-BEEB-CE6FA14AE34F}" srcOrd="0" destOrd="0" presId="urn:microsoft.com/office/officeart/2018/5/layout/IconCircleLabelList"/>
    <dgm:cxn modelId="{08491D3F-E951-4507-BCEB-A33D0F6601AA}" type="presOf" srcId="{B18A1D8F-F570-4F6F-A270-07737CDFF75F}" destId="{683EEE29-15B1-4253-AD23-38C16BDADFFA}" srcOrd="0" destOrd="0" presId="urn:microsoft.com/office/officeart/2018/5/layout/IconCircleLabelList"/>
    <dgm:cxn modelId="{496AA041-D714-4F2D-A52D-86D38F990AFB}" type="presOf" srcId="{E9F90430-A9A5-4708-87C4-C84DBA0F02CC}" destId="{A3FA03B8-D319-449E-9BA8-DCD5F9A3559D}" srcOrd="0" destOrd="0" presId="urn:microsoft.com/office/officeart/2018/5/layout/IconCircleLabelList"/>
    <dgm:cxn modelId="{949FBC64-D9B9-4EE0-90AB-977E40855782}" type="presOf" srcId="{CDC3AB5F-85CF-4F23-A7E8-FDA525AD3C74}" destId="{463C0196-1ACA-4870-9F23-472A450DAE63}" srcOrd="0" destOrd="0" presId="urn:microsoft.com/office/officeart/2018/5/layout/IconCircleLabelList"/>
    <dgm:cxn modelId="{974E5D6E-3893-44B3-AD89-631A36136BAA}" type="presOf" srcId="{3F3EFF3A-66C9-49C2-9ABC-5F0CEF4B6CBE}" destId="{04169D92-3F0B-4F70-B7E1-AD2D838E4837}" srcOrd="0" destOrd="0" presId="urn:microsoft.com/office/officeart/2018/5/layout/IconCircleLabelList"/>
    <dgm:cxn modelId="{064DF375-DC58-42DA-AB17-2F016F2CC864}" srcId="{B18A1D8F-F570-4F6F-A270-07737CDFF75F}" destId="{CDC3AB5F-85CF-4F23-A7E8-FDA525AD3C74}" srcOrd="2" destOrd="0" parTransId="{BE4A7D0A-9228-44B4-827E-4F7F14DF9CC3}" sibTransId="{ACCAC849-D914-43A9-914A-5695026E4CD8}"/>
    <dgm:cxn modelId="{C15F48F2-7618-44E8-AFA7-1C1ECFEB367D}" type="presParOf" srcId="{683EEE29-15B1-4253-AD23-38C16BDADFFA}" destId="{71551F1C-1539-49EF-8719-C3D1B6E9AC79}" srcOrd="0" destOrd="0" presId="urn:microsoft.com/office/officeart/2018/5/layout/IconCircleLabelList"/>
    <dgm:cxn modelId="{EFD19D7C-BC9D-4742-B64C-36C79F4547FB}" type="presParOf" srcId="{71551F1C-1539-49EF-8719-C3D1B6E9AC79}" destId="{1641CAB9-8A89-439C-9717-67458139116E}" srcOrd="0" destOrd="0" presId="urn:microsoft.com/office/officeart/2018/5/layout/IconCircleLabelList"/>
    <dgm:cxn modelId="{132E173F-1E3D-41A9-BD5C-F13AE2EB40EA}" type="presParOf" srcId="{71551F1C-1539-49EF-8719-C3D1B6E9AC79}" destId="{59814727-D44A-4F8B-9D0A-4124E6C57AF7}" srcOrd="1" destOrd="0" presId="urn:microsoft.com/office/officeart/2018/5/layout/IconCircleLabelList"/>
    <dgm:cxn modelId="{F54A8AE5-1AD0-4153-B904-97C5D051FB10}" type="presParOf" srcId="{71551F1C-1539-49EF-8719-C3D1B6E9AC79}" destId="{08CCD77F-A445-450F-B2FE-3ADE21D85220}" srcOrd="2" destOrd="0" presId="urn:microsoft.com/office/officeart/2018/5/layout/IconCircleLabelList"/>
    <dgm:cxn modelId="{EFCC0FC6-3E10-4490-9751-7E205C67FC55}" type="presParOf" srcId="{71551F1C-1539-49EF-8719-C3D1B6E9AC79}" destId="{04169D92-3F0B-4F70-B7E1-AD2D838E4837}" srcOrd="3" destOrd="0" presId="urn:microsoft.com/office/officeart/2018/5/layout/IconCircleLabelList"/>
    <dgm:cxn modelId="{A9C13101-7392-4429-9DB9-9B1328048749}" type="presParOf" srcId="{683EEE29-15B1-4253-AD23-38C16BDADFFA}" destId="{458EEE7C-48F8-4D64-A54C-7960CDEEAAC2}" srcOrd="1" destOrd="0" presId="urn:microsoft.com/office/officeart/2018/5/layout/IconCircleLabelList"/>
    <dgm:cxn modelId="{F318261B-0A5C-4767-B275-8AD1C703D2B8}" type="presParOf" srcId="{683EEE29-15B1-4253-AD23-38C16BDADFFA}" destId="{11A1EE53-9777-4E6A-871B-30891A3965CE}" srcOrd="2" destOrd="0" presId="urn:microsoft.com/office/officeart/2018/5/layout/IconCircleLabelList"/>
    <dgm:cxn modelId="{D6ED5C48-5AC7-4529-BD82-9060663C1784}" type="presParOf" srcId="{11A1EE53-9777-4E6A-871B-30891A3965CE}" destId="{9455E1AF-EBC5-4A8D-ACC5-E96518849D6D}" srcOrd="0" destOrd="0" presId="urn:microsoft.com/office/officeart/2018/5/layout/IconCircleLabelList"/>
    <dgm:cxn modelId="{21499D11-84F3-4E55-85F6-20F04D29D317}" type="presParOf" srcId="{11A1EE53-9777-4E6A-871B-30891A3965CE}" destId="{7B5C4937-7711-44CF-9A1B-983764CBA7C9}" srcOrd="1" destOrd="0" presId="urn:microsoft.com/office/officeart/2018/5/layout/IconCircleLabelList"/>
    <dgm:cxn modelId="{B56CF352-A6E1-47DC-96F7-CF2749FD7753}" type="presParOf" srcId="{11A1EE53-9777-4E6A-871B-30891A3965CE}" destId="{3FCA3F36-0B64-4927-AA08-036E324D2B2A}" srcOrd="2" destOrd="0" presId="urn:microsoft.com/office/officeart/2018/5/layout/IconCircleLabelList"/>
    <dgm:cxn modelId="{98260FE5-C268-4E80-B057-11CF19B5A886}" type="presParOf" srcId="{11A1EE53-9777-4E6A-871B-30891A3965CE}" destId="{97E3790D-4927-401C-BEEB-CE6FA14AE34F}" srcOrd="3" destOrd="0" presId="urn:microsoft.com/office/officeart/2018/5/layout/IconCircleLabelList"/>
    <dgm:cxn modelId="{603B878E-4A56-4130-AF71-B9426E79EF36}" type="presParOf" srcId="{683EEE29-15B1-4253-AD23-38C16BDADFFA}" destId="{0E72640E-38F3-48A5-B732-3D36C2BCB050}" srcOrd="3" destOrd="0" presId="urn:microsoft.com/office/officeart/2018/5/layout/IconCircleLabelList"/>
    <dgm:cxn modelId="{59204BEF-BF2B-4A66-B48C-702F8D154010}" type="presParOf" srcId="{683EEE29-15B1-4253-AD23-38C16BDADFFA}" destId="{372F310E-C278-4499-9D4C-FD0F611F6617}" srcOrd="4" destOrd="0" presId="urn:microsoft.com/office/officeart/2018/5/layout/IconCircleLabelList"/>
    <dgm:cxn modelId="{7E5F0F07-89A5-4AAC-BB44-472D69138810}" type="presParOf" srcId="{372F310E-C278-4499-9D4C-FD0F611F6617}" destId="{63631E73-9B76-42D4-9DD2-3350284CA42C}" srcOrd="0" destOrd="0" presId="urn:microsoft.com/office/officeart/2018/5/layout/IconCircleLabelList"/>
    <dgm:cxn modelId="{8F01A1C2-9E19-47D9-9E6B-8032B756FEF5}" type="presParOf" srcId="{372F310E-C278-4499-9D4C-FD0F611F6617}" destId="{F3F83408-C94E-41E8-9D65-69E3CD9E54D9}" srcOrd="1" destOrd="0" presId="urn:microsoft.com/office/officeart/2018/5/layout/IconCircleLabelList"/>
    <dgm:cxn modelId="{58898A55-530B-4E3C-97E0-1F4B88CD2903}" type="presParOf" srcId="{372F310E-C278-4499-9D4C-FD0F611F6617}" destId="{C153DD5C-662C-4D10-A430-F58243B40EE1}" srcOrd="2" destOrd="0" presId="urn:microsoft.com/office/officeart/2018/5/layout/IconCircleLabelList"/>
    <dgm:cxn modelId="{6B9713C1-8D7D-4B1C-8D9A-39837BEB5B0D}" type="presParOf" srcId="{372F310E-C278-4499-9D4C-FD0F611F6617}" destId="{463C0196-1ACA-4870-9F23-472A450DAE63}" srcOrd="3" destOrd="0" presId="urn:microsoft.com/office/officeart/2018/5/layout/IconCircleLabelList"/>
    <dgm:cxn modelId="{915557D6-5296-49EE-B3C1-EF606A2ED57E}" type="presParOf" srcId="{683EEE29-15B1-4253-AD23-38C16BDADFFA}" destId="{10844B0B-B954-4AA7-8F3E-11B035A60405}" srcOrd="5" destOrd="0" presId="urn:microsoft.com/office/officeart/2018/5/layout/IconCircleLabelList"/>
    <dgm:cxn modelId="{0DD5BEC3-1051-45C2-94F7-ED26753699BD}" type="presParOf" srcId="{683EEE29-15B1-4253-AD23-38C16BDADFFA}" destId="{F3BA37A8-0DAF-453A-987D-40AA3CEC7628}" srcOrd="6" destOrd="0" presId="urn:microsoft.com/office/officeart/2018/5/layout/IconCircleLabelList"/>
    <dgm:cxn modelId="{5BF387C1-59FD-4FBE-9F74-3CB2FE655E04}" type="presParOf" srcId="{F3BA37A8-0DAF-453A-987D-40AA3CEC7628}" destId="{EEF32498-9572-4762-9B2E-AD8737A3755F}" srcOrd="0" destOrd="0" presId="urn:microsoft.com/office/officeart/2018/5/layout/IconCircleLabelList"/>
    <dgm:cxn modelId="{46BEE39A-8958-4555-A9CE-8621B07481E8}" type="presParOf" srcId="{F3BA37A8-0DAF-453A-987D-40AA3CEC7628}" destId="{61FB7A0C-2C5D-4D12-B4D1-17CAF69D3BB9}" srcOrd="1" destOrd="0" presId="urn:microsoft.com/office/officeart/2018/5/layout/IconCircleLabelList"/>
    <dgm:cxn modelId="{CCC4360B-4828-4095-944B-188C5B047872}" type="presParOf" srcId="{F3BA37A8-0DAF-453A-987D-40AA3CEC7628}" destId="{CF47586C-0192-44CF-AB9E-072B3B9B561B}" srcOrd="2" destOrd="0" presId="urn:microsoft.com/office/officeart/2018/5/layout/IconCircleLabelList"/>
    <dgm:cxn modelId="{0D995F0B-9D1F-41E7-AF57-E61990ED5831}" type="presParOf" srcId="{F3BA37A8-0DAF-453A-987D-40AA3CEC7628}" destId="{A3FA03B8-D319-449E-9BA8-DCD5F9A3559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BEE2A6-119D-4F8D-92F3-2F0C09D847C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DE09914-8A5E-4E25-B638-E4ABACBB2145}">
      <dgm:prSet/>
      <dgm:spPr/>
      <dgm:t>
        <a:bodyPr/>
        <a:lstStyle/>
        <a:p>
          <a:pPr>
            <a:lnSpc>
              <a:spcPct val="100000"/>
            </a:lnSpc>
          </a:pPr>
          <a:r>
            <a:rPr lang="en-US" b="1" dirty="0"/>
            <a:t>1. Naive Bayes: This algorithm is based on Bayes' theorem and is often used for text classification tasks like sentiment analysis. It calculates the probability of a sentiment label given the input features.</a:t>
          </a:r>
          <a:endParaRPr lang="en-US" dirty="0"/>
        </a:p>
      </dgm:t>
    </dgm:pt>
    <dgm:pt modelId="{0E3B9FA5-FD5E-4DE7-8CE6-53C1285344EF}" type="parTrans" cxnId="{436E04C0-9ECA-43EF-AA2F-A114B46DD887}">
      <dgm:prSet/>
      <dgm:spPr/>
      <dgm:t>
        <a:bodyPr/>
        <a:lstStyle/>
        <a:p>
          <a:endParaRPr lang="en-US"/>
        </a:p>
      </dgm:t>
    </dgm:pt>
    <dgm:pt modelId="{D4648968-984A-4550-8166-4E57CB73DF73}" type="sibTrans" cxnId="{436E04C0-9ECA-43EF-AA2F-A114B46DD887}">
      <dgm:prSet/>
      <dgm:spPr/>
      <dgm:t>
        <a:bodyPr/>
        <a:lstStyle/>
        <a:p>
          <a:endParaRPr lang="en-US"/>
        </a:p>
      </dgm:t>
    </dgm:pt>
    <dgm:pt modelId="{06A03780-BB75-4A32-B75A-FFA266219973}">
      <dgm:prSet/>
      <dgm:spPr/>
      <dgm:t>
        <a:bodyPr/>
        <a:lstStyle/>
        <a:p>
          <a:pPr>
            <a:lnSpc>
              <a:spcPct val="100000"/>
            </a:lnSpc>
          </a:pPr>
          <a:r>
            <a:rPr lang="en-US" b="1"/>
            <a:t>2. Support Vector Machines (SVM): SVM is a supervised learning algorithm that separates data points into different classes using a hyperplane. It can be effective for sentiment analysis by finding the best boundary between positive and negative sentiment data points.</a:t>
          </a:r>
          <a:endParaRPr lang="en-US"/>
        </a:p>
      </dgm:t>
    </dgm:pt>
    <dgm:pt modelId="{1086D503-5153-487C-B345-C7F2AC8EDBD1}" type="parTrans" cxnId="{5997BE12-939F-4A7E-89C1-5D1645B08C08}">
      <dgm:prSet/>
      <dgm:spPr/>
      <dgm:t>
        <a:bodyPr/>
        <a:lstStyle/>
        <a:p>
          <a:endParaRPr lang="en-US"/>
        </a:p>
      </dgm:t>
    </dgm:pt>
    <dgm:pt modelId="{965AF1B1-7D9B-42AC-A098-FD573DA3A662}" type="sibTrans" cxnId="{5997BE12-939F-4A7E-89C1-5D1645B08C08}">
      <dgm:prSet/>
      <dgm:spPr/>
      <dgm:t>
        <a:bodyPr/>
        <a:lstStyle/>
        <a:p>
          <a:endParaRPr lang="en-US"/>
        </a:p>
      </dgm:t>
    </dgm:pt>
    <dgm:pt modelId="{47E51484-63A9-46DE-AC7D-01BD0FF06A9E}">
      <dgm:prSet/>
      <dgm:spPr/>
      <dgm:t>
        <a:bodyPr/>
        <a:lstStyle/>
        <a:p>
          <a:pPr>
            <a:lnSpc>
              <a:spcPct val="100000"/>
            </a:lnSpc>
          </a:pPr>
          <a:r>
            <a:rPr lang="en-US" b="1"/>
            <a:t>3. Logistic Regression: Logistic regression is another common algorithm for binary classification tasks like sentiment analysis. It models the probability of a sentiment label based on input features.</a:t>
          </a:r>
          <a:endParaRPr lang="en-US"/>
        </a:p>
      </dgm:t>
    </dgm:pt>
    <dgm:pt modelId="{4F467E2C-B112-4C57-9A9C-F62DF0BAAC1E}" type="parTrans" cxnId="{68390438-22CF-49B0-8EB5-D994FC4EC354}">
      <dgm:prSet/>
      <dgm:spPr/>
      <dgm:t>
        <a:bodyPr/>
        <a:lstStyle/>
        <a:p>
          <a:endParaRPr lang="en-US"/>
        </a:p>
      </dgm:t>
    </dgm:pt>
    <dgm:pt modelId="{99F8C0CE-809A-46ED-B007-0E149C4DF6B6}" type="sibTrans" cxnId="{68390438-22CF-49B0-8EB5-D994FC4EC354}">
      <dgm:prSet/>
      <dgm:spPr/>
      <dgm:t>
        <a:bodyPr/>
        <a:lstStyle/>
        <a:p>
          <a:endParaRPr lang="en-US"/>
        </a:p>
      </dgm:t>
    </dgm:pt>
    <dgm:pt modelId="{1EB7BF89-D10A-4E22-9E1A-22F9AFEAC632}" type="pres">
      <dgm:prSet presAssocID="{FDBEE2A6-119D-4F8D-92F3-2F0C09D847C2}" presName="root" presStyleCnt="0">
        <dgm:presLayoutVars>
          <dgm:dir/>
          <dgm:resizeHandles val="exact"/>
        </dgm:presLayoutVars>
      </dgm:prSet>
      <dgm:spPr/>
    </dgm:pt>
    <dgm:pt modelId="{A2BD9FD5-F136-4639-AC1E-75E07B4B6005}" type="pres">
      <dgm:prSet presAssocID="{1DE09914-8A5E-4E25-B638-E4ABACBB2145}" presName="compNode" presStyleCnt="0"/>
      <dgm:spPr/>
    </dgm:pt>
    <dgm:pt modelId="{B245B567-91D8-47A1-8494-FBFB7E9F7873}" type="pres">
      <dgm:prSet presAssocID="{1DE09914-8A5E-4E25-B638-E4ABACBB21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CAA3DB2E-9D17-413F-B4A4-5889A362471B}" type="pres">
      <dgm:prSet presAssocID="{1DE09914-8A5E-4E25-B638-E4ABACBB2145}" presName="spaceRect" presStyleCnt="0"/>
      <dgm:spPr/>
    </dgm:pt>
    <dgm:pt modelId="{B50F235C-729E-4379-A0B3-4B551FB76286}" type="pres">
      <dgm:prSet presAssocID="{1DE09914-8A5E-4E25-B638-E4ABACBB2145}" presName="textRect" presStyleLbl="revTx" presStyleIdx="0" presStyleCnt="3">
        <dgm:presLayoutVars>
          <dgm:chMax val="1"/>
          <dgm:chPref val="1"/>
        </dgm:presLayoutVars>
      </dgm:prSet>
      <dgm:spPr/>
    </dgm:pt>
    <dgm:pt modelId="{64787DAC-6D7E-43F8-97D5-6334383413A6}" type="pres">
      <dgm:prSet presAssocID="{D4648968-984A-4550-8166-4E57CB73DF73}" presName="sibTrans" presStyleCnt="0"/>
      <dgm:spPr/>
    </dgm:pt>
    <dgm:pt modelId="{4CAC8327-0478-4481-AD06-4AC5CC780FA9}" type="pres">
      <dgm:prSet presAssocID="{06A03780-BB75-4A32-B75A-FFA266219973}" presName="compNode" presStyleCnt="0"/>
      <dgm:spPr/>
    </dgm:pt>
    <dgm:pt modelId="{8ECA3336-0F6C-4949-B1E5-0A8265BC0397}" type="pres">
      <dgm:prSet presAssocID="{06A03780-BB75-4A32-B75A-FFA2662199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22B06497-4E19-48FB-9E13-1DF18334D975}" type="pres">
      <dgm:prSet presAssocID="{06A03780-BB75-4A32-B75A-FFA266219973}" presName="spaceRect" presStyleCnt="0"/>
      <dgm:spPr/>
    </dgm:pt>
    <dgm:pt modelId="{20A92C0D-A9BE-4CA6-9FE8-062C92AABF44}" type="pres">
      <dgm:prSet presAssocID="{06A03780-BB75-4A32-B75A-FFA266219973}" presName="textRect" presStyleLbl="revTx" presStyleIdx="1" presStyleCnt="3">
        <dgm:presLayoutVars>
          <dgm:chMax val="1"/>
          <dgm:chPref val="1"/>
        </dgm:presLayoutVars>
      </dgm:prSet>
      <dgm:spPr/>
    </dgm:pt>
    <dgm:pt modelId="{1C5C36C1-F055-4930-8B7C-D880C2C15E5B}" type="pres">
      <dgm:prSet presAssocID="{965AF1B1-7D9B-42AC-A098-FD573DA3A662}" presName="sibTrans" presStyleCnt="0"/>
      <dgm:spPr/>
    </dgm:pt>
    <dgm:pt modelId="{FB7BD9DD-1383-4B71-9AE0-034871BCDA6F}" type="pres">
      <dgm:prSet presAssocID="{47E51484-63A9-46DE-AC7D-01BD0FF06A9E}" presName="compNode" presStyleCnt="0"/>
      <dgm:spPr/>
    </dgm:pt>
    <dgm:pt modelId="{7CDC6E5A-A4CE-4038-84E9-5C40A5B8F17B}" type="pres">
      <dgm:prSet presAssocID="{47E51484-63A9-46DE-AC7D-01BD0FF06A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7D375143-1DDF-486B-875F-5D0DF5DD06B0}" type="pres">
      <dgm:prSet presAssocID="{47E51484-63A9-46DE-AC7D-01BD0FF06A9E}" presName="spaceRect" presStyleCnt="0"/>
      <dgm:spPr/>
    </dgm:pt>
    <dgm:pt modelId="{7E16E8E1-3BAC-43A0-B895-EE9BCB20DA63}" type="pres">
      <dgm:prSet presAssocID="{47E51484-63A9-46DE-AC7D-01BD0FF06A9E}" presName="textRect" presStyleLbl="revTx" presStyleIdx="2" presStyleCnt="3">
        <dgm:presLayoutVars>
          <dgm:chMax val="1"/>
          <dgm:chPref val="1"/>
        </dgm:presLayoutVars>
      </dgm:prSet>
      <dgm:spPr/>
    </dgm:pt>
  </dgm:ptLst>
  <dgm:cxnLst>
    <dgm:cxn modelId="{5997BE12-939F-4A7E-89C1-5D1645B08C08}" srcId="{FDBEE2A6-119D-4F8D-92F3-2F0C09D847C2}" destId="{06A03780-BB75-4A32-B75A-FFA266219973}" srcOrd="1" destOrd="0" parTransId="{1086D503-5153-487C-B345-C7F2AC8EDBD1}" sibTransId="{965AF1B1-7D9B-42AC-A098-FD573DA3A662}"/>
    <dgm:cxn modelId="{68390438-22CF-49B0-8EB5-D994FC4EC354}" srcId="{FDBEE2A6-119D-4F8D-92F3-2F0C09D847C2}" destId="{47E51484-63A9-46DE-AC7D-01BD0FF06A9E}" srcOrd="2" destOrd="0" parTransId="{4F467E2C-B112-4C57-9A9C-F62DF0BAAC1E}" sibTransId="{99F8C0CE-809A-46ED-B007-0E149C4DF6B6}"/>
    <dgm:cxn modelId="{A2DA6690-8C41-4BBD-9158-600C51F57236}" type="presOf" srcId="{47E51484-63A9-46DE-AC7D-01BD0FF06A9E}" destId="{7E16E8E1-3BAC-43A0-B895-EE9BCB20DA63}" srcOrd="0" destOrd="0" presId="urn:microsoft.com/office/officeart/2018/2/layout/IconLabelList"/>
    <dgm:cxn modelId="{436E04C0-9ECA-43EF-AA2F-A114B46DD887}" srcId="{FDBEE2A6-119D-4F8D-92F3-2F0C09D847C2}" destId="{1DE09914-8A5E-4E25-B638-E4ABACBB2145}" srcOrd="0" destOrd="0" parTransId="{0E3B9FA5-FD5E-4DE7-8CE6-53C1285344EF}" sibTransId="{D4648968-984A-4550-8166-4E57CB73DF73}"/>
    <dgm:cxn modelId="{1818B7C1-911F-4172-9BF5-74BBEE4AD801}" type="presOf" srcId="{06A03780-BB75-4A32-B75A-FFA266219973}" destId="{20A92C0D-A9BE-4CA6-9FE8-062C92AABF44}" srcOrd="0" destOrd="0" presId="urn:microsoft.com/office/officeart/2018/2/layout/IconLabelList"/>
    <dgm:cxn modelId="{0DF079F7-FBF6-4DBB-839F-2690754BFE23}" type="presOf" srcId="{FDBEE2A6-119D-4F8D-92F3-2F0C09D847C2}" destId="{1EB7BF89-D10A-4E22-9E1A-22F9AFEAC632}" srcOrd="0" destOrd="0" presId="urn:microsoft.com/office/officeart/2018/2/layout/IconLabelList"/>
    <dgm:cxn modelId="{F267C3FB-995C-42D1-A316-7494125DCF03}" type="presOf" srcId="{1DE09914-8A5E-4E25-B638-E4ABACBB2145}" destId="{B50F235C-729E-4379-A0B3-4B551FB76286}" srcOrd="0" destOrd="0" presId="urn:microsoft.com/office/officeart/2018/2/layout/IconLabelList"/>
    <dgm:cxn modelId="{7187B0C4-4252-413E-9EC4-008347F8EF48}" type="presParOf" srcId="{1EB7BF89-D10A-4E22-9E1A-22F9AFEAC632}" destId="{A2BD9FD5-F136-4639-AC1E-75E07B4B6005}" srcOrd="0" destOrd="0" presId="urn:microsoft.com/office/officeart/2018/2/layout/IconLabelList"/>
    <dgm:cxn modelId="{746E8D87-D9F5-4B33-BCED-C0F055A68E79}" type="presParOf" srcId="{A2BD9FD5-F136-4639-AC1E-75E07B4B6005}" destId="{B245B567-91D8-47A1-8494-FBFB7E9F7873}" srcOrd="0" destOrd="0" presId="urn:microsoft.com/office/officeart/2018/2/layout/IconLabelList"/>
    <dgm:cxn modelId="{DD334BEE-5ABB-4918-BAB8-EC43C7AAEFE5}" type="presParOf" srcId="{A2BD9FD5-F136-4639-AC1E-75E07B4B6005}" destId="{CAA3DB2E-9D17-413F-B4A4-5889A362471B}" srcOrd="1" destOrd="0" presId="urn:microsoft.com/office/officeart/2018/2/layout/IconLabelList"/>
    <dgm:cxn modelId="{F7D865C0-4133-46CB-B963-495F63E39D45}" type="presParOf" srcId="{A2BD9FD5-F136-4639-AC1E-75E07B4B6005}" destId="{B50F235C-729E-4379-A0B3-4B551FB76286}" srcOrd="2" destOrd="0" presId="urn:microsoft.com/office/officeart/2018/2/layout/IconLabelList"/>
    <dgm:cxn modelId="{762C5E1B-4DC6-462D-B1EE-7692ED6C4F92}" type="presParOf" srcId="{1EB7BF89-D10A-4E22-9E1A-22F9AFEAC632}" destId="{64787DAC-6D7E-43F8-97D5-6334383413A6}" srcOrd="1" destOrd="0" presId="urn:microsoft.com/office/officeart/2018/2/layout/IconLabelList"/>
    <dgm:cxn modelId="{9767C560-7D90-44E5-9933-E67DFFCF6A7C}" type="presParOf" srcId="{1EB7BF89-D10A-4E22-9E1A-22F9AFEAC632}" destId="{4CAC8327-0478-4481-AD06-4AC5CC780FA9}" srcOrd="2" destOrd="0" presId="urn:microsoft.com/office/officeart/2018/2/layout/IconLabelList"/>
    <dgm:cxn modelId="{9894483A-7FED-488A-8B99-EDA3CF0BE06E}" type="presParOf" srcId="{4CAC8327-0478-4481-AD06-4AC5CC780FA9}" destId="{8ECA3336-0F6C-4949-B1E5-0A8265BC0397}" srcOrd="0" destOrd="0" presId="urn:microsoft.com/office/officeart/2018/2/layout/IconLabelList"/>
    <dgm:cxn modelId="{32C47FAA-C6A6-4F9B-8B56-6DC8B4A39E24}" type="presParOf" srcId="{4CAC8327-0478-4481-AD06-4AC5CC780FA9}" destId="{22B06497-4E19-48FB-9E13-1DF18334D975}" srcOrd="1" destOrd="0" presId="urn:microsoft.com/office/officeart/2018/2/layout/IconLabelList"/>
    <dgm:cxn modelId="{2A21983D-5485-4233-B4DE-0382A43EFB6C}" type="presParOf" srcId="{4CAC8327-0478-4481-AD06-4AC5CC780FA9}" destId="{20A92C0D-A9BE-4CA6-9FE8-062C92AABF44}" srcOrd="2" destOrd="0" presId="urn:microsoft.com/office/officeart/2018/2/layout/IconLabelList"/>
    <dgm:cxn modelId="{1EE782EF-4C44-45CD-B59B-059CD85C995F}" type="presParOf" srcId="{1EB7BF89-D10A-4E22-9E1A-22F9AFEAC632}" destId="{1C5C36C1-F055-4930-8B7C-D880C2C15E5B}" srcOrd="3" destOrd="0" presId="urn:microsoft.com/office/officeart/2018/2/layout/IconLabelList"/>
    <dgm:cxn modelId="{2DBC2940-50E0-4F8A-B105-C26154500BA6}" type="presParOf" srcId="{1EB7BF89-D10A-4E22-9E1A-22F9AFEAC632}" destId="{FB7BD9DD-1383-4B71-9AE0-034871BCDA6F}" srcOrd="4" destOrd="0" presId="urn:microsoft.com/office/officeart/2018/2/layout/IconLabelList"/>
    <dgm:cxn modelId="{70889440-538F-4DED-922D-15B5E9E41BB9}" type="presParOf" srcId="{FB7BD9DD-1383-4B71-9AE0-034871BCDA6F}" destId="{7CDC6E5A-A4CE-4038-84E9-5C40A5B8F17B}" srcOrd="0" destOrd="0" presId="urn:microsoft.com/office/officeart/2018/2/layout/IconLabelList"/>
    <dgm:cxn modelId="{019ECE0A-3F78-4093-8809-F4C789FE86D1}" type="presParOf" srcId="{FB7BD9DD-1383-4B71-9AE0-034871BCDA6F}" destId="{7D375143-1DDF-486B-875F-5D0DF5DD06B0}" srcOrd="1" destOrd="0" presId="urn:microsoft.com/office/officeart/2018/2/layout/IconLabelList"/>
    <dgm:cxn modelId="{2D40089D-3CB3-40FE-BA89-1024AFAAEB83}" type="presParOf" srcId="{FB7BD9DD-1383-4B71-9AE0-034871BCDA6F}" destId="{7E16E8E1-3BAC-43A0-B895-EE9BCB20DA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5B87AF-243A-4DED-B451-ECC156F111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2B3FE51-A85E-4E84-BDB3-C480474D8A21}">
      <dgm:prSet/>
      <dgm:spPr/>
      <dgm:t>
        <a:bodyPr/>
        <a:lstStyle/>
        <a:p>
          <a:r>
            <a:rPr lang="en-US" b="1"/>
            <a:t>1. Noisy Data: Sentiment data from sources like social media and news can be noisy, containing irrelevant or misleading information that can impact the accuracy of sentiment analysis models.</a:t>
          </a:r>
          <a:endParaRPr lang="en-US"/>
        </a:p>
      </dgm:t>
    </dgm:pt>
    <dgm:pt modelId="{8D90BC84-34C9-420B-95D2-403CD4FF56C7}" type="parTrans" cxnId="{C3D9F069-6F9A-4CA4-9B5E-B14672A609BA}">
      <dgm:prSet/>
      <dgm:spPr/>
      <dgm:t>
        <a:bodyPr/>
        <a:lstStyle/>
        <a:p>
          <a:endParaRPr lang="en-US"/>
        </a:p>
      </dgm:t>
    </dgm:pt>
    <dgm:pt modelId="{99049F9B-6367-4BF2-8290-96C97B3397F5}" type="sibTrans" cxnId="{C3D9F069-6F9A-4CA4-9B5E-B14672A609BA}">
      <dgm:prSet/>
      <dgm:spPr/>
      <dgm:t>
        <a:bodyPr/>
        <a:lstStyle/>
        <a:p>
          <a:endParaRPr lang="en-US"/>
        </a:p>
      </dgm:t>
    </dgm:pt>
    <dgm:pt modelId="{DE6933B6-7711-4362-A98A-5CB074A292EF}">
      <dgm:prSet/>
      <dgm:spPr/>
      <dgm:t>
        <a:bodyPr/>
        <a:lstStyle/>
        <a:p>
          <a:r>
            <a:rPr lang="en-US" b="1"/>
            <a:t>2. Context Understanding: Understanding the context of sentiment expressions is crucial but challenging. For example, sarcasm, irony, and figurative language can lead to misinterpretations if not properly handled.</a:t>
          </a:r>
          <a:endParaRPr lang="en-US"/>
        </a:p>
      </dgm:t>
    </dgm:pt>
    <dgm:pt modelId="{AD51BEE1-0065-486F-A7B5-B968F04E0913}" type="parTrans" cxnId="{4736CC20-EE59-4B3B-BE6D-6F9967C27B10}">
      <dgm:prSet/>
      <dgm:spPr/>
      <dgm:t>
        <a:bodyPr/>
        <a:lstStyle/>
        <a:p>
          <a:endParaRPr lang="en-US"/>
        </a:p>
      </dgm:t>
    </dgm:pt>
    <dgm:pt modelId="{CF54EA14-5FEF-47C3-919A-F17842CAADE0}" type="sibTrans" cxnId="{4736CC20-EE59-4B3B-BE6D-6F9967C27B10}">
      <dgm:prSet/>
      <dgm:spPr/>
      <dgm:t>
        <a:bodyPr/>
        <a:lstStyle/>
        <a:p>
          <a:endParaRPr lang="en-US"/>
        </a:p>
      </dgm:t>
    </dgm:pt>
    <dgm:pt modelId="{47E9FBD6-969D-4226-9370-B303CF20CFEE}">
      <dgm:prSet/>
      <dgm:spPr/>
      <dgm:t>
        <a:bodyPr/>
        <a:lstStyle/>
        <a:p>
          <a:r>
            <a:rPr lang="en-US" b="1"/>
            <a:t>3. Data Bias: Sentiment analysis models can be biased due to imbalanced datasets or biased training data, leading to skewed predictions and unreliable results.</a:t>
          </a:r>
          <a:endParaRPr lang="en-US"/>
        </a:p>
      </dgm:t>
    </dgm:pt>
    <dgm:pt modelId="{146B38E8-B63F-48D1-9159-19FE72F0BAC5}" type="parTrans" cxnId="{B8F5289C-C8EB-49C5-8C14-8D21235ED247}">
      <dgm:prSet/>
      <dgm:spPr/>
      <dgm:t>
        <a:bodyPr/>
        <a:lstStyle/>
        <a:p>
          <a:endParaRPr lang="en-US"/>
        </a:p>
      </dgm:t>
    </dgm:pt>
    <dgm:pt modelId="{2A6A5D24-510B-4029-8BEC-51314C6AF103}" type="sibTrans" cxnId="{B8F5289C-C8EB-49C5-8C14-8D21235ED247}">
      <dgm:prSet/>
      <dgm:spPr/>
      <dgm:t>
        <a:bodyPr/>
        <a:lstStyle/>
        <a:p>
          <a:endParaRPr lang="en-US"/>
        </a:p>
      </dgm:t>
    </dgm:pt>
    <dgm:pt modelId="{2712B9B9-E146-4F99-BC54-AC6B91F6F286}">
      <dgm:prSet/>
      <dgm:spPr/>
      <dgm:t>
        <a:bodyPr/>
        <a:lstStyle/>
        <a:p>
          <a:r>
            <a:rPr lang="en-US" b="1"/>
            <a:t>4. Market Dynamics: Financial markets are influenced by numerous factors, including economic indicators, geopolitical events, and market sentiment itself. Capturing the interplay of these factors accurately in sentiment analysis can be complex.</a:t>
          </a:r>
          <a:endParaRPr lang="en-US"/>
        </a:p>
      </dgm:t>
    </dgm:pt>
    <dgm:pt modelId="{4FF3BB66-E987-4B75-8C67-E05C88A0086C}" type="parTrans" cxnId="{1D59A115-A70F-47AD-860F-1BA88EECFB66}">
      <dgm:prSet/>
      <dgm:spPr/>
      <dgm:t>
        <a:bodyPr/>
        <a:lstStyle/>
        <a:p>
          <a:endParaRPr lang="en-US"/>
        </a:p>
      </dgm:t>
    </dgm:pt>
    <dgm:pt modelId="{12FBCF1B-3C54-459C-9BFE-F12B23D54CE3}" type="sibTrans" cxnId="{1D59A115-A70F-47AD-860F-1BA88EECFB66}">
      <dgm:prSet/>
      <dgm:spPr/>
      <dgm:t>
        <a:bodyPr/>
        <a:lstStyle/>
        <a:p>
          <a:endParaRPr lang="en-US"/>
        </a:p>
      </dgm:t>
    </dgm:pt>
    <dgm:pt modelId="{9217BF5E-074B-445A-AB1D-BE7818925C88}">
      <dgm:prSet/>
      <dgm:spPr/>
      <dgm:t>
        <a:bodyPr/>
        <a:lstStyle/>
        <a:p>
          <a:r>
            <a:rPr lang="en-US" b="1"/>
            <a:t>5. Lack of Ground Truth: Determining ground truth labels for sentiment analysis in financial markets is challenging, as sentiments can be subjective and vary among individuals.</a:t>
          </a:r>
          <a:endParaRPr lang="en-US"/>
        </a:p>
      </dgm:t>
    </dgm:pt>
    <dgm:pt modelId="{C8A4A86D-D8F1-4BAB-BCBB-A451E695D2E9}" type="parTrans" cxnId="{0F5F78C2-A9BE-4B35-8D37-F5FEB021C093}">
      <dgm:prSet/>
      <dgm:spPr/>
      <dgm:t>
        <a:bodyPr/>
        <a:lstStyle/>
        <a:p>
          <a:endParaRPr lang="en-US"/>
        </a:p>
      </dgm:t>
    </dgm:pt>
    <dgm:pt modelId="{C7F65FDE-5708-4D4F-9A8C-0F904304B2C1}" type="sibTrans" cxnId="{0F5F78C2-A9BE-4B35-8D37-F5FEB021C093}">
      <dgm:prSet/>
      <dgm:spPr/>
      <dgm:t>
        <a:bodyPr/>
        <a:lstStyle/>
        <a:p>
          <a:endParaRPr lang="en-US"/>
        </a:p>
      </dgm:t>
    </dgm:pt>
    <dgm:pt modelId="{C8D5E0FD-7F9C-4AB7-859C-A08BB82549C3}" type="pres">
      <dgm:prSet presAssocID="{0F5B87AF-243A-4DED-B451-ECC156F11165}" presName="linear" presStyleCnt="0">
        <dgm:presLayoutVars>
          <dgm:animLvl val="lvl"/>
          <dgm:resizeHandles val="exact"/>
        </dgm:presLayoutVars>
      </dgm:prSet>
      <dgm:spPr/>
    </dgm:pt>
    <dgm:pt modelId="{88A25475-0155-4184-B8E8-E110CC733832}" type="pres">
      <dgm:prSet presAssocID="{D2B3FE51-A85E-4E84-BDB3-C480474D8A21}" presName="parentText" presStyleLbl="node1" presStyleIdx="0" presStyleCnt="5">
        <dgm:presLayoutVars>
          <dgm:chMax val="0"/>
          <dgm:bulletEnabled val="1"/>
        </dgm:presLayoutVars>
      </dgm:prSet>
      <dgm:spPr/>
    </dgm:pt>
    <dgm:pt modelId="{44ACBD5C-0AE2-415F-BCA6-16F5BB330FDD}" type="pres">
      <dgm:prSet presAssocID="{99049F9B-6367-4BF2-8290-96C97B3397F5}" presName="spacer" presStyleCnt="0"/>
      <dgm:spPr/>
    </dgm:pt>
    <dgm:pt modelId="{C531609C-2173-487D-928B-6080C8048018}" type="pres">
      <dgm:prSet presAssocID="{DE6933B6-7711-4362-A98A-5CB074A292EF}" presName="parentText" presStyleLbl="node1" presStyleIdx="1" presStyleCnt="5">
        <dgm:presLayoutVars>
          <dgm:chMax val="0"/>
          <dgm:bulletEnabled val="1"/>
        </dgm:presLayoutVars>
      </dgm:prSet>
      <dgm:spPr/>
    </dgm:pt>
    <dgm:pt modelId="{BA92D8E3-A2FF-4174-A44B-EDEB4628DB6C}" type="pres">
      <dgm:prSet presAssocID="{CF54EA14-5FEF-47C3-919A-F17842CAADE0}" presName="spacer" presStyleCnt="0"/>
      <dgm:spPr/>
    </dgm:pt>
    <dgm:pt modelId="{CCC67DE1-96FE-4C6A-B4F6-693ABD0B68B6}" type="pres">
      <dgm:prSet presAssocID="{47E9FBD6-969D-4226-9370-B303CF20CFEE}" presName="parentText" presStyleLbl="node1" presStyleIdx="2" presStyleCnt="5">
        <dgm:presLayoutVars>
          <dgm:chMax val="0"/>
          <dgm:bulletEnabled val="1"/>
        </dgm:presLayoutVars>
      </dgm:prSet>
      <dgm:spPr/>
    </dgm:pt>
    <dgm:pt modelId="{2D4696AD-14DE-4648-A99A-0451B70368F2}" type="pres">
      <dgm:prSet presAssocID="{2A6A5D24-510B-4029-8BEC-51314C6AF103}" presName="spacer" presStyleCnt="0"/>
      <dgm:spPr/>
    </dgm:pt>
    <dgm:pt modelId="{8E57C47E-DB48-4FC9-A17E-B32D1EFCF6E9}" type="pres">
      <dgm:prSet presAssocID="{2712B9B9-E146-4F99-BC54-AC6B91F6F286}" presName="parentText" presStyleLbl="node1" presStyleIdx="3" presStyleCnt="5">
        <dgm:presLayoutVars>
          <dgm:chMax val="0"/>
          <dgm:bulletEnabled val="1"/>
        </dgm:presLayoutVars>
      </dgm:prSet>
      <dgm:spPr/>
    </dgm:pt>
    <dgm:pt modelId="{576C7B8D-81FC-4AAC-8EFB-B4E03BB90DBC}" type="pres">
      <dgm:prSet presAssocID="{12FBCF1B-3C54-459C-9BFE-F12B23D54CE3}" presName="spacer" presStyleCnt="0"/>
      <dgm:spPr/>
    </dgm:pt>
    <dgm:pt modelId="{26943073-23F8-4A3E-8916-75CD5362D0C4}" type="pres">
      <dgm:prSet presAssocID="{9217BF5E-074B-445A-AB1D-BE7818925C88}" presName="parentText" presStyleLbl="node1" presStyleIdx="4" presStyleCnt="5">
        <dgm:presLayoutVars>
          <dgm:chMax val="0"/>
          <dgm:bulletEnabled val="1"/>
        </dgm:presLayoutVars>
      </dgm:prSet>
      <dgm:spPr/>
    </dgm:pt>
  </dgm:ptLst>
  <dgm:cxnLst>
    <dgm:cxn modelId="{FC16260B-272D-4FAD-B28E-31BB9D066F4C}" type="presOf" srcId="{D2B3FE51-A85E-4E84-BDB3-C480474D8A21}" destId="{88A25475-0155-4184-B8E8-E110CC733832}" srcOrd="0" destOrd="0" presId="urn:microsoft.com/office/officeart/2005/8/layout/vList2"/>
    <dgm:cxn modelId="{1D59A115-A70F-47AD-860F-1BA88EECFB66}" srcId="{0F5B87AF-243A-4DED-B451-ECC156F11165}" destId="{2712B9B9-E146-4F99-BC54-AC6B91F6F286}" srcOrd="3" destOrd="0" parTransId="{4FF3BB66-E987-4B75-8C67-E05C88A0086C}" sibTransId="{12FBCF1B-3C54-459C-9BFE-F12B23D54CE3}"/>
    <dgm:cxn modelId="{F8DD0719-48AA-4710-90D1-199F6EE11986}" type="presOf" srcId="{DE6933B6-7711-4362-A98A-5CB074A292EF}" destId="{C531609C-2173-487D-928B-6080C8048018}" srcOrd="0" destOrd="0" presId="urn:microsoft.com/office/officeart/2005/8/layout/vList2"/>
    <dgm:cxn modelId="{4736CC20-EE59-4B3B-BE6D-6F9967C27B10}" srcId="{0F5B87AF-243A-4DED-B451-ECC156F11165}" destId="{DE6933B6-7711-4362-A98A-5CB074A292EF}" srcOrd="1" destOrd="0" parTransId="{AD51BEE1-0065-486F-A7B5-B968F04E0913}" sibTransId="{CF54EA14-5FEF-47C3-919A-F17842CAADE0}"/>
    <dgm:cxn modelId="{3FDBFC3F-C8FC-4CF1-A526-02F35B42C6EF}" type="presOf" srcId="{2712B9B9-E146-4F99-BC54-AC6B91F6F286}" destId="{8E57C47E-DB48-4FC9-A17E-B32D1EFCF6E9}" srcOrd="0" destOrd="0" presId="urn:microsoft.com/office/officeart/2005/8/layout/vList2"/>
    <dgm:cxn modelId="{C3D9F069-6F9A-4CA4-9B5E-B14672A609BA}" srcId="{0F5B87AF-243A-4DED-B451-ECC156F11165}" destId="{D2B3FE51-A85E-4E84-BDB3-C480474D8A21}" srcOrd="0" destOrd="0" parTransId="{8D90BC84-34C9-420B-95D2-403CD4FF56C7}" sibTransId="{99049F9B-6367-4BF2-8290-96C97B3397F5}"/>
    <dgm:cxn modelId="{24AD756C-5618-4581-BF8F-3B56BD7225B5}" type="presOf" srcId="{47E9FBD6-969D-4226-9370-B303CF20CFEE}" destId="{CCC67DE1-96FE-4C6A-B4F6-693ABD0B68B6}" srcOrd="0" destOrd="0" presId="urn:microsoft.com/office/officeart/2005/8/layout/vList2"/>
    <dgm:cxn modelId="{B8F5289C-C8EB-49C5-8C14-8D21235ED247}" srcId="{0F5B87AF-243A-4DED-B451-ECC156F11165}" destId="{47E9FBD6-969D-4226-9370-B303CF20CFEE}" srcOrd="2" destOrd="0" parTransId="{146B38E8-B63F-48D1-9159-19FE72F0BAC5}" sibTransId="{2A6A5D24-510B-4029-8BEC-51314C6AF103}"/>
    <dgm:cxn modelId="{5A4FD4BB-A161-4203-8144-0BF33548C1D1}" type="presOf" srcId="{9217BF5E-074B-445A-AB1D-BE7818925C88}" destId="{26943073-23F8-4A3E-8916-75CD5362D0C4}" srcOrd="0" destOrd="0" presId="urn:microsoft.com/office/officeart/2005/8/layout/vList2"/>
    <dgm:cxn modelId="{5F32A7BE-7AA8-4DED-96E9-804EE1330728}" type="presOf" srcId="{0F5B87AF-243A-4DED-B451-ECC156F11165}" destId="{C8D5E0FD-7F9C-4AB7-859C-A08BB82549C3}" srcOrd="0" destOrd="0" presId="urn:microsoft.com/office/officeart/2005/8/layout/vList2"/>
    <dgm:cxn modelId="{0F5F78C2-A9BE-4B35-8D37-F5FEB021C093}" srcId="{0F5B87AF-243A-4DED-B451-ECC156F11165}" destId="{9217BF5E-074B-445A-AB1D-BE7818925C88}" srcOrd="4" destOrd="0" parTransId="{C8A4A86D-D8F1-4BAB-BCBB-A451E695D2E9}" sibTransId="{C7F65FDE-5708-4D4F-9A8C-0F904304B2C1}"/>
    <dgm:cxn modelId="{DA79103F-C4A5-4FE3-A14F-2228F9A98665}" type="presParOf" srcId="{C8D5E0FD-7F9C-4AB7-859C-A08BB82549C3}" destId="{88A25475-0155-4184-B8E8-E110CC733832}" srcOrd="0" destOrd="0" presId="urn:microsoft.com/office/officeart/2005/8/layout/vList2"/>
    <dgm:cxn modelId="{166F8F64-24E5-4384-88B4-E76F7EF82711}" type="presParOf" srcId="{C8D5E0FD-7F9C-4AB7-859C-A08BB82549C3}" destId="{44ACBD5C-0AE2-415F-BCA6-16F5BB330FDD}" srcOrd="1" destOrd="0" presId="urn:microsoft.com/office/officeart/2005/8/layout/vList2"/>
    <dgm:cxn modelId="{59FAC12E-A6E3-4232-853F-CA9A6ED53E90}" type="presParOf" srcId="{C8D5E0FD-7F9C-4AB7-859C-A08BB82549C3}" destId="{C531609C-2173-487D-928B-6080C8048018}" srcOrd="2" destOrd="0" presId="urn:microsoft.com/office/officeart/2005/8/layout/vList2"/>
    <dgm:cxn modelId="{E1FC2EC6-2A8E-4DF6-B5BF-6751262349F3}" type="presParOf" srcId="{C8D5E0FD-7F9C-4AB7-859C-A08BB82549C3}" destId="{BA92D8E3-A2FF-4174-A44B-EDEB4628DB6C}" srcOrd="3" destOrd="0" presId="urn:microsoft.com/office/officeart/2005/8/layout/vList2"/>
    <dgm:cxn modelId="{D0E370E4-F1B4-40C5-B22F-7CBA96A818BD}" type="presParOf" srcId="{C8D5E0FD-7F9C-4AB7-859C-A08BB82549C3}" destId="{CCC67DE1-96FE-4C6A-B4F6-693ABD0B68B6}" srcOrd="4" destOrd="0" presId="urn:microsoft.com/office/officeart/2005/8/layout/vList2"/>
    <dgm:cxn modelId="{22978C76-526D-4C79-8754-BA1508FDB7A3}" type="presParOf" srcId="{C8D5E0FD-7F9C-4AB7-859C-A08BB82549C3}" destId="{2D4696AD-14DE-4648-A99A-0451B70368F2}" srcOrd="5" destOrd="0" presId="urn:microsoft.com/office/officeart/2005/8/layout/vList2"/>
    <dgm:cxn modelId="{6C152F34-A92C-413B-92CA-1D00A282288E}" type="presParOf" srcId="{C8D5E0FD-7F9C-4AB7-859C-A08BB82549C3}" destId="{8E57C47E-DB48-4FC9-A17E-B32D1EFCF6E9}" srcOrd="6" destOrd="0" presId="urn:microsoft.com/office/officeart/2005/8/layout/vList2"/>
    <dgm:cxn modelId="{B31208A3-2000-4692-9047-E072C8A33EEC}" type="presParOf" srcId="{C8D5E0FD-7F9C-4AB7-859C-A08BB82549C3}" destId="{576C7B8D-81FC-4AAC-8EFB-B4E03BB90DBC}" srcOrd="7" destOrd="0" presId="urn:microsoft.com/office/officeart/2005/8/layout/vList2"/>
    <dgm:cxn modelId="{075E87D3-FDCF-4504-B756-FDE939CB0690}" type="presParOf" srcId="{C8D5E0FD-7F9C-4AB7-859C-A08BB82549C3}" destId="{26943073-23F8-4A3E-8916-75CD5362D0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4EA5-6B02-4816-9FF0-B0B902A0B75F}">
      <dsp:nvSpPr>
        <dsp:cNvPr id="0" name=""/>
        <dsp:cNvSpPr/>
      </dsp:nvSpPr>
      <dsp:spPr>
        <a:xfrm>
          <a:off x="6310" y="103017"/>
          <a:ext cx="1972752" cy="23673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64" tIns="0" rIns="194864" bIns="330200" numCol="1" spcCol="1270" anchor="t" anchorCtr="0">
          <a:noAutofit/>
        </a:bodyPr>
        <a:lstStyle/>
        <a:p>
          <a:pPr marL="0" lvl="0" indent="0" algn="l" defTabSz="488950">
            <a:lnSpc>
              <a:spcPct val="90000"/>
            </a:lnSpc>
            <a:spcBef>
              <a:spcPct val="0"/>
            </a:spcBef>
            <a:spcAft>
              <a:spcPct val="35000"/>
            </a:spcAft>
            <a:buNone/>
          </a:pPr>
          <a:r>
            <a:rPr lang="en-US" sz="1100" b="1" kern="1200"/>
            <a:t>1. Data Collection: Gathering and analyzing data from various sources like social media, news, and financial reports to assess market sentiment.</a:t>
          </a:r>
          <a:endParaRPr lang="en-US" sz="1100" kern="1200"/>
        </a:p>
      </dsp:txBody>
      <dsp:txXfrm>
        <a:off x="6310" y="1049938"/>
        <a:ext cx="1972752" cy="1420381"/>
      </dsp:txXfrm>
    </dsp:sp>
    <dsp:sp modelId="{D9D90C44-6F15-4674-BD8D-D2366D9AAACF}">
      <dsp:nvSpPr>
        <dsp:cNvPr id="0" name=""/>
        <dsp:cNvSpPr/>
      </dsp:nvSpPr>
      <dsp:spPr>
        <a:xfrm>
          <a:off x="6310" y="103017"/>
          <a:ext cx="1972752" cy="946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64" tIns="165100" rIns="194864" bIns="165100" numCol="1" spcCol="1270" anchor="ctr" anchorCtr="0">
          <a:noAutofit/>
        </a:bodyPr>
        <a:lstStyle/>
        <a:p>
          <a:pPr marL="0" lvl="0" indent="0" algn="l" defTabSz="1866900">
            <a:lnSpc>
              <a:spcPct val="90000"/>
            </a:lnSpc>
            <a:spcBef>
              <a:spcPct val="0"/>
            </a:spcBef>
            <a:spcAft>
              <a:spcPct val="35000"/>
            </a:spcAft>
            <a:buNone/>
          </a:pPr>
          <a:r>
            <a:rPr lang="en-US" sz="4200" kern="1200"/>
            <a:t>01</a:t>
          </a:r>
        </a:p>
      </dsp:txBody>
      <dsp:txXfrm>
        <a:off x="6310" y="103017"/>
        <a:ext cx="1972752" cy="946921"/>
      </dsp:txXfrm>
    </dsp:sp>
    <dsp:sp modelId="{0989B8AB-1A61-4EA2-9BBE-9813768FB11D}">
      <dsp:nvSpPr>
        <dsp:cNvPr id="0" name=""/>
        <dsp:cNvSpPr/>
      </dsp:nvSpPr>
      <dsp:spPr>
        <a:xfrm>
          <a:off x="2136883" y="103017"/>
          <a:ext cx="1972752" cy="2367302"/>
        </a:xfrm>
        <a:prstGeom prst="rect">
          <a:avLst/>
        </a:prstGeom>
        <a:solidFill>
          <a:schemeClr val="accent2">
            <a:hueOff val="-1484199"/>
            <a:satOff val="0"/>
            <a:lumOff val="-6030"/>
            <a:alphaOff val="0"/>
          </a:schemeClr>
        </a:solidFill>
        <a:ln w="12700" cap="flat" cmpd="sng" algn="ctr">
          <a:solidFill>
            <a:schemeClr val="accent2">
              <a:hueOff val="-1484199"/>
              <a:satOff val="0"/>
              <a:lumOff val="-60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64" tIns="0" rIns="194864" bIns="330200" numCol="1" spcCol="1270" anchor="t" anchorCtr="0">
          <a:noAutofit/>
        </a:bodyPr>
        <a:lstStyle/>
        <a:p>
          <a:pPr marL="0" lvl="0" indent="0" algn="l" defTabSz="488950">
            <a:lnSpc>
              <a:spcPct val="90000"/>
            </a:lnSpc>
            <a:spcBef>
              <a:spcPct val="0"/>
            </a:spcBef>
            <a:spcAft>
              <a:spcPct val="35000"/>
            </a:spcAft>
            <a:buNone/>
          </a:pPr>
          <a:r>
            <a:rPr lang="en-US" sz="1100" b="1" kern="1200"/>
            <a:t>2. Market Sentiment Evaluation: Determining whether market sentiment is positive, negative, or neutral towards specific stocks, sectors, or the market overall.</a:t>
          </a:r>
          <a:endParaRPr lang="en-US" sz="1100" kern="1200"/>
        </a:p>
      </dsp:txBody>
      <dsp:txXfrm>
        <a:off x="2136883" y="1049938"/>
        <a:ext cx="1972752" cy="1420381"/>
      </dsp:txXfrm>
    </dsp:sp>
    <dsp:sp modelId="{626F6F48-1702-444E-AB70-F25580DD889B}">
      <dsp:nvSpPr>
        <dsp:cNvPr id="0" name=""/>
        <dsp:cNvSpPr/>
      </dsp:nvSpPr>
      <dsp:spPr>
        <a:xfrm>
          <a:off x="2136883" y="103017"/>
          <a:ext cx="1972752" cy="946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64" tIns="165100" rIns="194864" bIns="165100" numCol="1" spcCol="1270" anchor="ctr" anchorCtr="0">
          <a:noAutofit/>
        </a:bodyPr>
        <a:lstStyle/>
        <a:p>
          <a:pPr marL="0" lvl="0" indent="0" algn="l" defTabSz="1866900">
            <a:lnSpc>
              <a:spcPct val="90000"/>
            </a:lnSpc>
            <a:spcBef>
              <a:spcPct val="0"/>
            </a:spcBef>
            <a:spcAft>
              <a:spcPct val="35000"/>
            </a:spcAft>
            <a:buNone/>
          </a:pPr>
          <a:r>
            <a:rPr lang="en-US" sz="4200" kern="1200"/>
            <a:t>02</a:t>
          </a:r>
        </a:p>
      </dsp:txBody>
      <dsp:txXfrm>
        <a:off x="2136883" y="103017"/>
        <a:ext cx="1972752" cy="946921"/>
      </dsp:txXfrm>
    </dsp:sp>
    <dsp:sp modelId="{CD021548-D487-4781-9A16-03A0ED3EF3A3}">
      <dsp:nvSpPr>
        <dsp:cNvPr id="0" name=""/>
        <dsp:cNvSpPr/>
      </dsp:nvSpPr>
      <dsp:spPr>
        <a:xfrm>
          <a:off x="4267455" y="103017"/>
          <a:ext cx="1972752" cy="2367302"/>
        </a:xfrm>
        <a:prstGeom prst="rect">
          <a:avLst/>
        </a:prstGeom>
        <a:solidFill>
          <a:schemeClr val="accent2">
            <a:hueOff val="-2968397"/>
            <a:satOff val="0"/>
            <a:lumOff val="-12059"/>
            <a:alphaOff val="0"/>
          </a:schemeClr>
        </a:solidFill>
        <a:ln w="12700" cap="flat" cmpd="sng" algn="ctr">
          <a:solidFill>
            <a:schemeClr val="accent2">
              <a:hueOff val="-2968397"/>
              <a:satOff val="0"/>
              <a:lumOff val="-12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64" tIns="0" rIns="194864" bIns="330200" numCol="1" spcCol="1270" anchor="t" anchorCtr="0">
          <a:noAutofit/>
        </a:bodyPr>
        <a:lstStyle/>
        <a:p>
          <a:pPr marL="0" lvl="0" indent="0" algn="l" defTabSz="488950">
            <a:lnSpc>
              <a:spcPct val="90000"/>
            </a:lnSpc>
            <a:spcBef>
              <a:spcPct val="0"/>
            </a:spcBef>
            <a:spcAft>
              <a:spcPct val="35000"/>
            </a:spcAft>
            <a:buNone/>
          </a:pPr>
          <a:r>
            <a:rPr lang="en-US" sz="1100" b="1" kern="1200"/>
            <a:t>3. Pattern Recognition: Identifying patterns and trends in sentiment data to predict potential market movements and trends.</a:t>
          </a:r>
          <a:endParaRPr lang="en-US" sz="1100" kern="1200"/>
        </a:p>
      </dsp:txBody>
      <dsp:txXfrm>
        <a:off x="4267455" y="1049938"/>
        <a:ext cx="1972752" cy="1420381"/>
      </dsp:txXfrm>
    </dsp:sp>
    <dsp:sp modelId="{3A2D023C-B5D2-4B3E-BBA0-B29C4F2B16F7}">
      <dsp:nvSpPr>
        <dsp:cNvPr id="0" name=""/>
        <dsp:cNvSpPr/>
      </dsp:nvSpPr>
      <dsp:spPr>
        <a:xfrm>
          <a:off x="4267455" y="103017"/>
          <a:ext cx="1972752" cy="946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64" tIns="165100" rIns="194864" bIns="165100" numCol="1" spcCol="1270" anchor="ctr" anchorCtr="0">
          <a:noAutofit/>
        </a:bodyPr>
        <a:lstStyle/>
        <a:p>
          <a:pPr marL="0" lvl="0" indent="0" algn="l" defTabSz="1866900">
            <a:lnSpc>
              <a:spcPct val="90000"/>
            </a:lnSpc>
            <a:spcBef>
              <a:spcPct val="0"/>
            </a:spcBef>
            <a:spcAft>
              <a:spcPct val="35000"/>
            </a:spcAft>
            <a:buNone/>
          </a:pPr>
          <a:r>
            <a:rPr lang="en-US" sz="4200" kern="1200"/>
            <a:t>03</a:t>
          </a:r>
        </a:p>
      </dsp:txBody>
      <dsp:txXfrm>
        <a:off x="4267455" y="103017"/>
        <a:ext cx="1972752" cy="946921"/>
      </dsp:txXfrm>
    </dsp:sp>
    <dsp:sp modelId="{0053E7BF-9D76-4476-9AD1-DE04EEC10DE9}">
      <dsp:nvSpPr>
        <dsp:cNvPr id="0" name=""/>
        <dsp:cNvSpPr/>
      </dsp:nvSpPr>
      <dsp:spPr>
        <a:xfrm>
          <a:off x="6398027" y="103017"/>
          <a:ext cx="1972752" cy="2367302"/>
        </a:xfrm>
        <a:prstGeom prst="rect">
          <a:avLst/>
        </a:prstGeom>
        <a:solidFill>
          <a:schemeClr val="accent2">
            <a:hueOff val="-4452596"/>
            <a:satOff val="0"/>
            <a:lumOff val="-18089"/>
            <a:alphaOff val="0"/>
          </a:schemeClr>
        </a:solidFill>
        <a:ln w="12700" cap="flat" cmpd="sng" algn="ctr">
          <a:solidFill>
            <a:schemeClr val="accent2">
              <a:hueOff val="-4452596"/>
              <a:satOff val="0"/>
              <a:lumOff val="-180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64" tIns="0" rIns="194864" bIns="330200" numCol="1" spcCol="1270" anchor="t" anchorCtr="0">
          <a:noAutofit/>
        </a:bodyPr>
        <a:lstStyle/>
        <a:p>
          <a:pPr marL="0" lvl="0" indent="0" algn="l" defTabSz="488950">
            <a:lnSpc>
              <a:spcPct val="90000"/>
            </a:lnSpc>
            <a:spcBef>
              <a:spcPct val="0"/>
            </a:spcBef>
            <a:spcAft>
              <a:spcPct val="35000"/>
            </a:spcAft>
            <a:buNone/>
          </a:pPr>
          <a:r>
            <a:rPr lang="en-US" sz="1100" b="1" kern="1200"/>
            <a:t>4. Event Impact Analysis: Assessing the impact of events, news, or announcements on stock prices and market sentiment.</a:t>
          </a:r>
          <a:endParaRPr lang="en-US" sz="1100" kern="1200"/>
        </a:p>
      </dsp:txBody>
      <dsp:txXfrm>
        <a:off x="6398027" y="1049938"/>
        <a:ext cx="1972752" cy="1420381"/>
      </dsp:txXfrm>
    </dsp:sp>
    <dsp:sp modelId="{F28E8E99-9147-4DAB-800B-26559CA52A94}">
      <dsp:nvSpPr>
        <dsp:cNvPr id="0" name=""/>
        <dsp:cNvSpPr/>
      </dsp:nvSpPr>
      <dsp:spPr>
        <a:xfrm>
          <a:off x="6398027" y="103017"/>
          <a:ext cx="1972752" cy="946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64" tIns="165100" rIns="194864" bIns="165100" numCol="1" spcCol="1270" anchor="ctr" anchorCtr="0">
          <a:noAutofit/>
        </a:bodyPr>
        <a:lstStyle/>
        <a:p>
          <a:pPr marL="0" lvl="0" indent="0" algn="l" defTabSz="1866900">
            <a:lnSpc>
              <a:spcPct val="90000"/>
            </a:lnSpc>
            <a:spcBef>
              <a:spcPct val="0"/>
            </a:spcBef>
            <a:spcAft>
              <a:spcPct val="35000"/>
            </a:spcAft>
            <a:buNone/>
          </a:pPr>
          <a:r>
            <a:rPr lang="en-US" sz="4200" kern="1200"/>
            <a:t>04</a:t>
          </a:r>
        </a:p>
      </dsp:txBody>
      <dsp:txXfrm>
        <a:off x="6398027" y="103017"/>
        <a:ext cx="1972752" cy="946921"/>
      </dsp:txXfrm>
    </dsp:sp>
    <dsp:sp modelId="{7F23CAC2-ACF8-4BF1-B5BE-3C764D08563A}">
      <dsp:nvSpPr>
        <dsp:cNvPr id="0" name=""/>
        <dsp:cNvSpPr/>
      </dsp:nvSpPr>
      <dsp:spPr>
        <a:xfrm>
          <a:off x="8528600" y="103017"/>
          <a:ext cx="1972752" cy="2367302"/>
        </a:xfrm>
        <a:prstGeom prst="rect">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64" tIns="0" rIns="194864" bIns="330200" numCol="1" spcCol="1270" anchor="t" anchorCtr="0">
          <a:noAutofit/>
        </a:bodyPr>
        <a:lstStyle/>
        <a:p>
          <a:pPr marL="0" lvl="0" indent="0" algn="l" defTabSz="488950">
            <a:lnSpc>
              <a:spcPct val="90000"/>
            </a:lnSpc>
            <a:spcBef>
              <a:spcPct val="0"/>
            </a:spcBef>
            <a:spcAft>
              <a:spcPct val="35000"/>
            </a:spcAft>
            <a:buNone/>
          </a:pPr>
          <a:r>
            <a:rPr lang="en-US" sz="1100" b="1" kern="1200"/>
            <a:t>5. Algorithmic Trading: Integrating sentiment analysis into algorithmic trading systems to automate trading decisions based on sentiment-driven insights.</a:t>
          </a:r>
          <a:endParaRPr lang="en-US" sz="1100" kern="1200"/>
        </a:p>
      </dsp:txBody>
      <dsp:txXfrm>
        <a:off x="8528600" y="1049938"/>
        <a:ext cx="1972752" cy="1420381"/>
      </dsp:txXfrm>
    </dsp:sp>
    <dsp:sp modelId="{3030F477-5A0E-48DE-83CF-7D0F5CE26425}">
      <dsp:nvSpPr>
        <dsp:cNvPr id="0" name=""/>
        <dsp:cNvSpPr/>
      </dsp:nvSpPr>
      <dsp:spPr>
        <a:xfrm>
          <a:off x="8528600" y="103017"/>
          <a:ext cx="1972752" cy="946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64" tIns="165100" rIns="194864" bIns="165100" numCol="1" spcCol="1270" anchor="ctr" anchorCtr="0">
          <a:noAutofit/>
        </a:bodyPr>
        <a:lstStyle/>
        <a:p>
          <a:pPr marL="0" lvl="0" indent="0" algn="l" defTabSz="1866900">
            <a:lnSpc>
              <a:spcPct val="90000"/>
            </a:lnSpc>
            <a:spcBef>
              <a:spcPct val="0"/>
            </a:spcBef>
            <a:spcAft>
              <a:spcPct val="35000"/>
            </a:spcAft>
            <a:buNone/>
          </a:pPr>
          <a:r>
            <a:rPr lang="en-US" sz="4200" kern="1200"/>
            <a:t>05</a:t>
          </a:r>
        </a:p>
      </dsp:txBody>
      <dsp:txXfrm>
        <a:off x="8528600" y="103017"/>
        <a:ext cx="1972752" cy="946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1CAB9-8A89-439C-9717-67458139116E}">
      <dsp:nvSpPr>
        <dsp:cNvPr id="0" name=""/>
        <dsp:cNvSpPr/>
      </dsp:nvSpPr>
      <dsp:spPr>
        <a:xfrm>
          <a:off x="1902691" y="1042"/>
          <a:ext cx="988628" cy="9886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14727-D44A-4F8B-9D0A-4124E6C57AF7}">
      <dsp:nvSpPr>
        <dsp:cNvPr id="0" name=""/>
        <dsp:cNvSpPr/>
      </dsp:nvSpPr>
      <dsp:spPr>
        <a:xfrm>
          <a:off x="2113383" y="211733"/>
          <a:ext cx="567246" cy="567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69D92-3F0B-4F70-B7E1-AD2D838E4837}">
      <dsp:nvSpPr>
        <dsp:cNvPr id="0" name=""/>
        <dsp:cNvSpPr/>
      </dsp:nvSpPr>
      <dsp:spPr>
        <a:xfrm>
          <a:off x="1586654" y="1297604"/>
          <a:ext cx="1620703" cy="213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1. Social Media Data: Platforms like Twitter, Facebook, and Reddit provide a wealth of data in the form of user posts, comments, and discussions related to stocks, companies, and the overall market sentiment.</a:t>
          </a:r>
          <a:endParaRPr lang="en-US" sz="1100" kern="1200"/>
        </a:p>
      </dsp:txBody>
      <dsp:txXfrm>
        <a:off x="1586654" y="1297604"/>
        <a:ext cx="1620703" cy="2132712"/>
      </dsp:txXfrm>
    </dsp:sp>
    <dsp:sp modelId="{9455E1AF-EBC5-4A8D-ACC5-E96518849D6D}">
      <dsp:nvSpPr>
        <dsp:cNvPr id="0" name=""/>
        <dsp:cNvSpPr/>
      </dsp:nvSpPr>
      <dsp:spPr>
        <a:xfrm>
          <a:off x="3807017" y="1042"/>
          <a:ext cx="988628" cy="9886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C4937-7711-44CF-9A1B-983764CBA7C9}">
      <dsp:nvSpPr>
        <dsp:cNvPr id="0" name=""/>
        <dsp:cNvSpPr/>
      </dsp:nvSpPr>
      <dsp:spPr>
        <a:xfrm>
          <a:off x="4017709" y="211733"/>
          <a:ext cx="567246" cy="567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E3790D-4927-401C-BEEB-CE6FA14AE34F}">
      <dsp:nvSpPr>
        <dsp:cNvPr id="0" name=""/>
        <dsp:cNvSpPr/>
      </dsp:nvSpPr>
      <dsp:spPr>
        <a:xfrm>
          <a:off x="3490980" y="1297604"/>
          <a:ext cx="1620703" cy="213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2. News and Media Reports: Financial news outlets, blogs, and websites publish news articles, reports, and analysis that can impact market sentiment. Sentiment analysis extracts sentiment from these textual sources.</a:t>
          </a:r>
          <a:endParaRPr lang="en-US" sz="1100" kern="1200"/>
        </a:p>
      </dsp:txBody>
      <dsp:txXfrm>
        <a:off x="3490980" y="1297604"/>
        <a:ext cx="1620703" cy="2132712"/>
      </dsp:txXfrm>
    </dsp:sp>
    <dsp:sp modelId="{63631E73-9B76-42D4-9DD2-3350284CA42C}">
      <dsp:nvSpPr>
        <dsp:cNvPr id="0" name=""/>
        <dsp:cNvSpPr/>
      </dsp:nvSpPr>
      <dsp:spPr>
        <a:xfrm>
          <a:off x="5711344" y="1042"/>
          <a:ext cx="988628" cy="9886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83408-C94E-41E8-9D65-69E3CD9E54D9}">
      <dsp:nvSpPr>
        <dsp:cNvPr id="0" name=""/>
        <dsp:cNvSpPr/>
      </dsp:nvSpPr>
      <dsp:spPr>
        <a:xfrm>
          <a:off x="5922035" y="211733"/>
          <a:ext cx="567246" cy="567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C0196-1ACA-4870-9F23-472A450DAE63}">
      <dsp:nvSpPr>
        <dsp:cNvPr id="0" name=""/>
        <dsp:cNvSpPr/>
      </dsp:nvSpPr>
      <dsp:spPr>
        <a:xfrm>
          <a:off x="5395307" y="1297604"/>
          <a:ext cx="1620703" cy="213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3. Financial Reports and Filings: Quarterly and annual financial reports, earnings calls, and regulatory filings (e.g., SEC filings) contain valuable financial and operational data that can influence investor sentiment.</a:t>
          </a:r>
          <a:endParaRPr lang="en-US" sz="1100" kern="1200"/>
        </a:p>
      </dsp:txBody>
      <dsp:txXfrm>
        <a:off x="5395307" y="1297604"/>
        <a:ext cx="1620703" cy="2132712"/>
      </dsp:txXfrm>
    </dsp:sp>
    <dsp:sp modelId="{EEF32498-9572-4762-9B2E-AD8737A3755F}">
      <dsp:nvSpPr>
        <dsp:cNvPr id="0" name=""/>
        <dsp:cNvSpPr/>
      </dsp:nvSpPr>
      <dsp:spPr>
        <a:xfrm>
          <a:off x="7615670" y="1042"/>
          <a:ext cx="988628" cy="9886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B7A0C-2C5D-4D12-B4D1-17CAF69D3BB9}">
      <dsp:nvSpPr>
        <dsp:cNvPr id="0" name=""/>
        <dsp:cNvSpPr/>
      </dsp:nvSpPr>
      <dsp:spPr>
        <a:xfrm>
          <a:off x="7826361" y="211733"/>
          <a:ext cx="567246" cy="567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A03B8-D319-449E-9BA8-DCD5F9A3559D}">
      <dsp:nvSpPr>
        <dsp:cNvPr id="0" name=""/>
        <dsp:cNvSpPr/>
      </dsp:nvSpPr>
      <dsp:spPr>
        <a:xfrm>
          <a:off x="7299633" y="1297604"/>
          <a:ext cx="1620703" cy="213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4. Surveys and Opinion Polls: Investor sentiment surveys, opinion polls, and market sentiment indices provide direct feedback on investor sentiment, helping gauge market mood and sentiment trends.</a:t>
          </a:r>
          <a:endParaRPr lang="en-US" sz="1100" kern="1200"/>
        </a:p>
      </dsp:txBody>
      <dsp:txXfrm>
        <a:off x="7299633" y="1297604"/>
        <a:ext cx="1620703" cy="2132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5B567-91D8-47A1-8494-FBFB7E9F7873}">
      <dsp:nvSpPr>
        <dsp:cNvPr id="0" name=""/>
        <dsp:cNvSpPr/>
      </dsp:nvSpPr>
      <dsp:spPr>
        <a:xfrm>
          <a:off x="970680" y="809645"/>
          <a:ext cx="1457670" cy="14576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F235C-729E-4379-A0B3-4B551FB76286}">
      <dsp:nvSpPr>
        <dsp:cNvPr id="0" name=""/>
        <dsp:cNvSpPr/>
      </dsp:nvSpPr>
      <dsp:spPr>
        <a:xfrm>
          <a:off x="79882" y="2713268"/>
          <a:ext cx="3239267"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1. Naive Bayes: This algorithm is based on Bayes' theorem and is often used for text classification tasks like sentiment analysis. It calculates the probability of a sentiment label given the input features.</a:t>
          </a:r>
          <a:endParaRPr lang="en-US" sz="1100" kern="1200" dirty="0"/>
        </a:p>
      </dsp:txBody>
      <dsp:txXfrm>
        <a:off x="79882" y="2713268"/>
        <a:ext cx="3239267" cy="1068750"/>
      </dsp:txXfrm>
    </dsp:sp>
    <dsp:sp modelId="{8ECA3336-0F6C-4949-B1E5-0A8265BC0397}">
      <dsp:nvSpPr>
        <dsp:cNvPr id="0" name=""/>
        <dsp:cNvSpPr/>
      </dsp:nvSpPr>
      <dsp:spPr>
        <a:xfrm>
          <a:off x="4776819" y="809645"/>
          <a:ext cx="1457670" cy="1457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92C0D-A9BE-4CA6-9FE8-062C92AABF44}">
      <dsp:nvSpPr>
        <dsp:cNvPr id="0" name=""/>
        <dsp:cNvSpPr/>
      </dsp:nvSpPr>
      <dsp:spPr>
        <a:xfrm>
          <a:off x="3886021" y="2713268"/>
          <a:ext cx="3239267"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2. Support Vector Machines (SVM): SVM is a supervised learning algorithm that separates data points into different classes using a hyperplane. It can be effective for sentiment analysis by finding the best boundary between positive and negative sentiment data points.</a:t>
          </a:r>
          <a:endParaRPr lang="en-US" sz="1100" kern="1200"/>
        </a:p>
      </dsp:txBody>
      <dsp:txXfrm>
        <a:off x="3886021" y="2713268"/>
        <a:ext cx="3239267" cy="1068750"/>
      </dsp:txXfrm>
    </dsp:sp>
    <dsp:sp modelId="{7CDC6E5A-A4CE-4038-84E9-5C40A5B8F17B}">
      <dsp:nvSpPr>
        <dsp:cNvPr id="0" name=""/>
        <dsp:cNvSpPr/>
      </dsp:nvSpPr>
      <dsp:spPr>
        <a:xfrm>
          <a:off x="8582958" y="809645"/>
          <a:ext cx="1457670" cy="14576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16E8E1-3BAC-43A0-B895-EE9BCB20DA63}">
      <dsp:nvSpPr>
        <dsp:cNvPr id="0" name=""/>
        <dsp:cNvSpPr/>
      </dsp:nvSpPr>
      <dsp:spPr>
        <a:xfrm>
          <a:off x="7692160" y="2713268"/>
          <a:ext cx="3239267"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3. Logistic Regression: Logistic regression is another common algorithm for binary classification tasks like sentiment analysis. It models the probability of a sentiment label based on input features.</a:t>
          </a:r>
          <a:endParaRPr lang="en-US" sz="1100" kern="1200"/>
        </a:p>
      </dsp:txBody>
      <dsp:txXfrm>
        <a:off x="7692160" y="2713268"/>
        <a:ext cx="3239267" cy="1068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25475-0155-4184-B8E8-E110CC733832}">
      <dsp:nvSpPr>
        <dsp:cNvPr id="0" name=""/>
        <dsp:cNvSpPr/>
      </dsp:nvSpPr>
      <dsp:spPr>
        <a:xfrm>
          <a:off x="0" y="140940"/>
          <a:ext cx="6833175" cy="10283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1. Noisy Data: Sentiment data from sources like social media and news can be noisy, containing irrelevant or misleading information that can impact the accuracy of sentiment analysis models.</a:t>
          </a:r>
          <a:endParaRPr lang="en-US" sz="1400" kern="1200"/>
        </a:p>
      </dsp:txBody>
      <dsp:txXfrm>
        <a:off x="50200" y="191140"/>
        <a:ext cx="6732775" cy="927956"/>
      </dsp:txXfrm>
    </dsp:sp>
    <dsp:sp modelId="{C531609C-2173-487D-928B-6080C8048018}">
      <dsp:nvSpPr>
        <dsp:cNvPr id="0" name=""/>
        <dsp:cNvSpPr/>
      </dsp:nvSpPr>
      <dsp:spPr>
        <a:xfrm>
          <a:off x="0" y="1209617"/>
          <a:ext cx="6833175" cy="1028356"/>
        </a:xfrm>
        <a:prstGeom prst="roundRect">
          <a:avLst/>
        </a:prstGeom>
        <a:solidFill>
          <a:schemeClr val="accent2">
            <a:hueOff val="-1484199"/>
            <a:satOff val="0"/>
            <a:lumOff val="-6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 Context Understanding: Understanding the context of sentiment expressions is crucial but challenging. For example, sarcasm, irony, and figurative language can lead to misinterpretations if not properly handled.</a:t>
          </a:r>
          <a:endParaRPr lang="en-US" sz="1400" kern="1200"/>
        </a:p>
      </dsp:txBody>
      <dsp:txXfrm>
        <a:off x="50200" y="1259817"/>
        <a:ext cx="6732775" cy="927956"/>
      </dsp:txXfrm>
    </dsp:sp>
    <dsp:sp modelId="{CCC67DE1-96FE-4C6A-B4F6-693ABD0B68B6}">
      <dsp:nvSpPr>
        <dsp:cNvPr id="0" name=""/>
        <dsp:cNvSpPr/>
      </dsp:nvSpPr>
      <dsp:spPr>
        <a:xfrm>
          <a:off x="0" y="2278294"/>
          <a:ext cx="6833175" cy="1028356"/>
        </a:xfrm>
        <a:prstGeom prst="roundRect">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3. Data Bias: Sentiment analysis models can be biased due to imbalanced datasets or biased training data, leading to skewed predictions and unreliable results.</a:t>
          </a:r>
          <a:endParaRPr lang="en-US" sz="1400" kern="1200"/>
        </a:p>
      </dsp:txBody>
      <dsp:txXfrm>
        <a:off x="50200" y="2328494"/>
        <a:ext cx="6732775" cy="927956"/>
      </dsp:txXfrm>
    </dsp:sp>
    <dsp:sp modelId="{8E57C47E-DB48-4FC9-A17E-B32D1EFCF6E9}">
      <dsp:nvSpPr>
        <dsp:cNvPr id="0" name=""/>
        <dsp:cNvSpPr/>
      </dsp:nvSpPr>
      <dsp:spPr>
        <a:xfrm>
          <a:off x="0" y="3346971"/>
          <a:ext cx="6833175" cy="1028356"/>
        </a:xfrm>
        <a:prstGeom prst="roundRect">
          <a:avLst/>
        </a:prstGeom>
        <a:solidFill>
          <a:schemeClr val="accent2">
            <a:hueOff val="-4452596"/>
            <a:satOff val="0"/>
            <a:lumOff val="-18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4. Market Dynamics: Financial markets are influenced by numerous factors, including economic indicators, geopolitical events, and market sentiment itself. Capturing the interplay of these factors accurately in sentiment analysis can be complex.</a:t>
          </a:r>
          <a:endParaRPr lang="en-US" sz="1400" kern="1200"/>
        </a:p>
      </dsp:txBody>
      <dsp:txXfrm>
        <a:off x="50200" y="3397171"/>
        <a:ext cx="6732775" cy="927956"/>
      </dsp:txXfrm>
    </dsp:sp>
    <dsp:sp modelId="{26943073-23F8-4A3E-8916-75CD5362D0C4}">
      <dsp:nvSpPr>
        <dsp:cNvPr id="0" name=""/>
        <dsp:cNvSpPr/>
      </dsp:nvSpPr>
      <dsp:spPr>
        <a:xfrm>
          <a:off x="0" y="4415648"/>
          <a:ext cx="6833175" cy="1028356"/>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5. Lack of Ground Truth: Determining ground truth labels for sentiment analysis in financial markets is challenging, as sentiments can be subjective and vary among individuals.</a:t>
          </a:r>
          <a:endParaRPr lang="en-US" sz="1400" kern="1200"/>
        </a:p>
      </dsp:txBody>
      <dsp:txXfrm>
        <a:off x="50200" y="4465848"/>
        <a:ext cx="6732775" cy="9279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03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506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4050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9789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909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962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0581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612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5382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4539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4/29/2024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2653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4/29/2024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973109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A0599-7E90-B118-C76B-F53E741A98AD}"/>
              </a:ext>
            </a:extLst>
          </p:cNvPr>
          <p:cNvSpPr>
            <a:spLocks noGrp="1"/>
          </p:cNvSpPr>
          <p:nvPr>
            <p:ph type="ctrTitle"/>
          </p:nvPr>
        </p:nvSpPr>
        <p:spPr>
          <a:xfrm>
            <a:off x="481007" y="702870"/>
            <a:ext cx="5614993" cy="3093468"/>
          </a:xfrm>
        </p:spPr>
        <p:txBody>
          <a:bodyPr anchor="b">
            <a:normAutofit/>
          </a:bodyPr>
          <a:lstStyle/>
          <a:p>
            <a:pPr>
              <a:lnSpc>
                <a:spcPct val="90000"/>
              </a:lnSpc>
            </a:pPr>
            <a:r>
              <a:rPr lang="en-IN" sz="5100" dirty="0"/>
              <a:t>Stock market prediction using sentimental analysis</a:t>
            </a:r>
          </a:p>
        </p:txBody>
      </p:sp>
      <p:sp>
        <p:nvSpPr>
          <p:cNvPr id="3" name="Subtitle 2">
            <a:extLst>
              <a:ext uri="{FF2B5EF4-FFF2-40B4-BE49-F238E27FC236}">
                <a16:creationId xmlns:a16="http://schemas.microsoft.com/office/drawing/2014/main" id="{D2AC50D5-98D4-A20A-39E7-5B0FCD3D5F8F}"/>
              </a:ext>
            </a:extLst>
          </p:cNvPr>
          <p:cNvSpPr>
            <a:spLocks noGrp="1"/>
          </p:cNvSpPr>
          <p:nvPr>
            <p:ph type="subTitle" idx="1"/>
          </p:nvPr>
        </p:nvSpPr>
        <p:spPr>
          <a:xfrm>
            <a:off x="481006" y="4382378"/>
            <a:ext cx="5614993" cy="2163418"/>
          </a:xfrm>
        </p:spPr>
        <p:txBody>
          <a:bodyPr anchor="t">
            <a:normAutofit/>
          </a:bodyPr>
          <a:lstStyle/>
          <a:p>
            <a:r>
              <a:rPr lang="en-IN" dirty="0"/>
              <a:t>By : Pratham Pathak</a:t>
            </a:r>
          </a:p>
          <a:p>
            <a:r>
              <a:rPr lang="en-IN" dirty="0"/>
              <a:t>        Anshul Aditya</a:t>
            </a:r>
          </a:p>
          <a:p>
            <a:endParaRPr lang="en-IN" dirty="0"/>
          </a:p>
        </p:txBody>
      </p:sp>
      <p:cxnSp>
        <p:nvCxnSpPr>
          <p:cNvPr id="36" name="Straight Connector 35">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Picture 7" descr="A person giving a high five to a computer&#10;&#10;Description automatically generated">
            <a:extLst>
              <a:ext uri="{FF2B5EF4-FFF2-40B4-BE49-F238E27FC236}">
                <a16:creationId xmlns:a16="http://schemas.microsoft.com/office/drawing/2014/main" id="{B46B43F4-8D42-AB82-0F8E-096D2E2BC0E4}"/>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634090" y="919088"/>
            <a:ext cx="5019817" cy="5019817"/>
          </a:xfrm>
          <a:prstGeom prst="rect">
            <a:avLst/>
          </a:prstGeom>
        </p:spPr>
      </p:pic>
      <p:cxnSp>
        <p:nvCxnSpPr>
          <p:cNvPr id="38" name="Straight Connector 37">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463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7996-7B76-7046-8DF5-7AA958C50F17}"/>
              </a:ext>
            </a:extLst>
          </p:cNvPr>
          <p:cNvSpPr>
            <a:spLocks noGrp="1"/>
          </p:cNvSpPr>
          <p:nvPr>
            <p:ph type="title"/>
          </p:nvPr>
        </p:nvSpPr>
        <p:spPr>
          <a:xfrm>
            <a:off x="482600" y="978408"/>
            <a:ext cx="8641735" cy="1312508"/>
          </a:xfrm>
        </p:spPr>
        <p:txBody>
          <a:bodyPr/>
          <a:lstStyle/>
          <a:p>
            <a:r>
              <a:rPr lang="en-IN" dirty="0"/>
              <a:t>Types of data used</a:t>
            </a:r>
          </a:p>
        </p:txBody>
      </p:sp>
      <p:graphicFrame>
        <p:nvGraphicFramePr>
          <p:cNvPr id="5" name="Content Placeholder 2">
            <a:extLst>
              <a:ext uri="{FF2B5EF4-FFF2-40B4-BE49-F238E27FC236}">
                <a16:creationId xmlns:a16="http://schemas.microsoft.com/office/drawing/2014/main" id="{95FA4713-A4A7-1158-9B3F-C42153B75B4A}"/>
              </a:ext>
            </a:extLst>
          </p:cNvPr>
          <p:cNvGraphicFramePr>
            <a:graphicFrameLocks noGrp="1"/>
          </p:cNvGraphicFramePr>
          <p:nvPr>
            <p:ph idx="1"/>
          </p:nvPr>
        </p:nvGraphicFramePr>
        <p:xfrm>
          <a:off x="482600" y="2448232"/>
          <a:ext cx="10506991" cy="3431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05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9ED3-A3BF-456A-89AB-C7A891BF15A9}"/>
              </a:ext>
            </a:extLst>
          </p:cNvPr>
          <p:cNvSpPr>
            <a:spLocks noGrp="1"/>
          </p:cNvSpPr>
          <p:nvPr>
            <p:ph type="title"/>
          </p:nvPr>
        </p:nvSpPr>
        <p:spPr>
          <a:xfrm>
            <a:off x="482599" y="978408"/>
            <a:ext cx="6557297" cy="201463"/>
          </a:xfrm>
        </p:spPr>
        <p:txBody>
          <a:bodyPr/>
          <a:lstStyle/>
          <a:p>
            <a:r>
              <a:rPr lang="en-IN" dirty="0"/>
              <a:t>Algorithms used </a:t>
            </a:r>
          </a:p>
        </p:txBody>
      </p:sp>
      <p:graphicFrame>
        <p:nvGraphicFramePr>
          <p:cNvPr id="5" name="Content Placeholder 2">
            <a:extLst>
              <a:ext uri="{FF2B5EF4-FFF2-40B4-BE49-F238E27FC236}">
                <a16:creationId xmlns:a16="http://schemas.microsoft.com/office/drawing/2014/main" id="{C463CCFC-C6D8-5DA6-929A-BE8AAA19AF78}"/>
              </a:ext>
            </a:extLst>
          </p:cNvPr>
          <p:cNvGraphicFramePr>
            <a:graphicFrameLocks noGrp="1"/>
          </p:cNvGraphicFramePr>
          <p:nvPr>
            <p:ph idx="1"/>
            <p:extLst>
              <p:ext uri="{D42A27DB-BD31-4B8C-83A1-F6EECF244321}">
                <p14:modId xmlns:p14="http://schemas.microsoft.com/office/powerpoint/2010/main" val="4274153925"/>
              </p:ext>
            </p:extLst>
          </p:nvPr>
        </p:nvGraphicFramePr>
        <p:xfrm>
          <a:off x="482601" y="1671484"/>
          <a:ext cx="11011310" cy="4591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018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00CE4-F4C3-23A3-ED82-1112B3279255}"/>
              </a:ext>
            </a:extLst>
          </p:cNvPr>
          <p:cNvSpPr>
            <a:spLocks noGrp="1"/>
          </p:cNvSpPr>
          <p:nvPr>
            <p:ph type="title"/>
          </p:nvPr>
        </p:nvSpPr>
        <p:spPr>
          <a:xfrm>
            <a:off x="678955" y="976152"/>
            <a:ext cx="3555211" cy="5024920"/>
          </a:xfrm>
        </p:spPr>
        <p:txBody>
          <a:bodyPr anchor="ctr">
            <a:normAutofit/>
          </a:bodyPr>
          <a:lstStyle/>
          <a:p>
            <a:r>
              <a:rPr lang="en-IN" sz="5100"/>
              <a:t>Challenges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CC055073-E770-017A-F066-008777618939}"/>
              </a:ext>
            </a:extLst>
          </p:cNvPr>
          <p:cNvGraphicFramePr>
            <a:graphicFrameLocks noGrp="1"/>
          </p:cNvGraphicFramePr>
          <p:nvPr>
            <p:ph idx="1"/>
            <p:extLst>
              <p:ext uri="{D42A27DB-BD31-4B8C-83A1-F6EECF244321}">
                <p14:modId xmlns:p14="http://schemas.microsoft.com/office/powerpoint/2010/main" val="2334427451"/>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D8024-6DA3-89EA-6D68-87E7FB7AD27B}"/>
              </a:ext>
            </a:extLst>
          </p:cNvPr>
          <p:cNvSpPr>
            <a:spLocks noGrp="1"/>
          </p:cNvSpPr>
          <p:nvPr>
            <p:ph type="title"/>
          </p:nvPr>
        </p:nvSpPr>
        <p:spPr>
          <a:xfrm>
            <a:off x="482601" y="976160"/>
            <a:ext cx="5189964" cy="2237925"/>
          </a:xfrm>
        </p:spPr>
        <p:txBody>
          <a:bodyPr>
            <a:normAutofit/>
          </a:bodyPr>
          <a:lstStyle/>
          <a:p>
            <a:r>
              <a:rPr lang="en-IN"/>
              <a:t>Conclusion</a:t>
            </a:r>
          </a:p>
        </p:txBody>
      </p:sp>
      <p:sp>
        <p:nvSpPr>
          <p:cNvPr id="3" name="Content Placeholder 2">
            <a:extLst>
              <a:ext uri="{FF2B5EF4-FFF2-40B4-BE49-F238E27FC236}">
                <a16:creationId xmlns:a16="http://schemas.microsoft.com/office/drawing/2014/main" id="{2B5C6E9E-EA6B-647D-B1F6-81CD49EA220F}"/>
              </a:ext>
            </a:extLst>
          </p:cNvPr>
          <p:cNvSpPr>
            <a:spLocks noGrp="1"/>
          </p:cNvSpPr>
          <p:nvPr>
            <p:ph idx="1"/>
          </p:nvPr>
        </p:nvSpPr>
        <p:spPr>
          <a:xfrm>
            <a:off x="482600" y="3408254"/>
            <a:ext cx="5189963" cy="2470031"/>
          </a:xfrm>
        </p:spPr>
        <p:txBody>
          <a:bodyPr>
            <a:normAutofit/>
          </a:bodyPr>
          <a:lstStyle/>
          <a:p>
            <a:pPr>
              <a:lnSpc>
                <a:spcPct val="90000"/>
              </a:lnSpc>
            </a:pPr>
            <a:r>
              <a:rPr lang="en-US" sz="1900"/>
              <a:t>In conclusion, sentiment analysis for stock market prediction faces challenges such as noisy data, context understanding, market dynamics, and model overfitting. Overcoming these challenges requires advanced machine learning techniques, domain expertise, and continuous model refinement to build accurate and reliable sentiment analysis models for effective market prediction.</a:t>
            </a:r>
            <a:endParaRPr lang="en-IN" sz="1900"/>
          </a:p>
        </p:txBody>
      </p:sp>
      <p:pic>
        <p:nvPicPr>
          <p:cNvPr id="5" name="Picture 4" descr="A person looking at a graph&#10;&#10;Description automatically generated">
            <a:extLst>
              <a:ext uri="{FF2B5EF4-FFF2-40B4-BE49-F238E27FC236}">
                <a16:creationId xmlns:a16="http://schemas.microsoft.com/office/drawing/2014/main" id="{648FE3A2-27B7-67B4-1433-A3D79630D98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8276" r="21209" b="1"/>
          <a:stretch/>
        </p:blipFill>
        <p:spPr>
          <a:xfrm>
            <a:off x="6280340" y="489856"/>
            <a:ext cx="5349331" cy="5878282"/>
          </a:xfrm>
          <a:prstGeom prst="rect">
            <a:avLst/>
          </a:prstGeom>
        </p:spPr>
      </p:pic>
      <p:cxnSp>
        <p:nvCxnSpPr>
          <p:cNvPr id="25" name="Straight Connector 24">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065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E1EE-3136-8093-B049-6276C230E410}"/>
              </a:ext>
            </a:extLst>
          </p:cNvPr>
          <p:cNvSpPr>
            <a:spLocks noGrp="1"/>
          </p:cNvSpPr>
          <p:nvPr>
            <p:ph type="title"/>
          </p:nvPr>
        </p:nvSpPr>
        <p:spPr/>
        <p:txBody>
          <a:bodyPr/>
          <a:lstStyle/>
          <a:p>
            <a:r>
              <a:rPr lang="en-IN" dirty="0"/>
              <a:t>Importance </a:t>
            </a:r>
          </a:p>
        </p:txBody>
      </p:sp>
      <p:sp>
        <p:nvSpPr>
          <p:cNvPr id="3" name="Content Placeholder 2">
            <a:extLst>
              <a:ext uri="{FF2B5EF4-FFF2-40B4-BE49-F238E27FC236}">
                <a16:creationId xmlns:a16="http://schemas.microsoft.com/office/drawing/2014/main" id="{A6749157-371D-33D1-1B64-68B715F3F60A}"/>
              </a:ext>
            </a:extLst>
          </p:cNvPr>
          <p:cNvSpPr>
            <a:spLocks noGrp="1"/>
          </p:cNvSpPr>
          <p:nvPr>
            <p:ph idx="1"/>
          </p:nvPr>
        </p:nvSpPr>
        <p:spPr>
          <a:xfrm>
            <a:off x="482600" y="3306870"/>
            <a:ext cx="6714613" cy="2572721"/>
          </a:xfrm>
        </p:spPr>
        <p:txBody>
          <a:bodyPr>
            <a:normAutofit fontScale="62500" lnSpcReduction="20000"/>
          </a:bodyPr>
          <a:lstStyle/>
          <a:p>
            <a:endParaRPr lang="en-US" dirty="0"/>
          </a:p>
          <a:p>
            <a:r>
              <a:rPr lang="en-US" dirty="0"/>
              <a:t>1. Provides insights into market sentiment for informed decision-making.</a:t>
            </a:r>
          </a:p>
          <a:p>
            <a:r>
              <a:rPr lang="en-US" dirty="0"/>
              <a:t>2. Helps in managing risks by identifying potential market shifts.</a:t>
            </a:r>
          </a:p>
          <a:p>
            <a:r>
              <a:rPr lang="en-US" dirty="0"/>
              <a:t>3. Contributes to market efficiency by better pricing assets.</a:t>
            </a:r>
          </a:p>
          <a:p>
            <a:r>
              <a:rPr lang="en-US" dirty="0"/>
              <a:t>4. Facilitates algorithmic trading strategies based on real-time sentiment data.</a:t>
            </a:r>
          </a:p>
          <a:p>
            <a:r>
              <a:rPr lang="en-US" dirty="0"/>
              <a:t>5. Analyzes the impact of events or news on stock prices.</a:t>
            </a:r>
          </a:p>
          <a:p>
            <a:r>
              <a:rPr lang="en-US" dirty="0"/>
              <a:t>6. Aids in forecasting market trends and anticipating movements.</a:t>
            </a:r>
          </a:p>
          <a:p>
            <a:r>
              <a:rPr lang="en-US" dirty="0"/>
              <a:t>7. Offers a competitive advantage by understanding sentiment and trends.</a:t>
            </a:r>
            <a:endParaRPr lang="en-IN" dirty="0"/>
          </a:p>
        </p:txBody>
      </p:sp>
      <p:pic>
        <p:nvPicPr>
          <p:cNvPr id="5" name="Picture 4" descr="A person standing next to a sign&#10;&#10;Description automatically generated">
            <a:extLst>
              <a:ext uri="{FF2B5EF4-FFF2-40B4-BE49-F238E27FC236}">
                <a16:creationId xmlns:a16="http://schemas.microsoft.com/office/drawing/2014/main" id="{8FA93769-467B-3D8F-C861-6F69A690B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641" y="1328417"/>
            <a:ext cx="5935359" cy="3956906"/>
          </a:xfrm>
          <a:prstGeom prst="rect">
            <a:avLst/>
          </a:prstGeom>
        </p:spPr>
      </p:pic>
    </p:spTree>
    <p:extLst>
      <p:ext uri="{BB962C8B-B14F-4D97-AF65-F5344CB8AC3E}">
        <p14:creationId xmlns:p14="http://schemas.microsoft.com/office/powerpoint/2010/main" val="356878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712710C-4A43-2F80-8FF3-EE28459F1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067" y="680548"/>
            <a:ext cx="9785866" cy="5496904"/>
          </a:xfrm>
          <a:prstGeom prst="rect">
            <a:avLst/>
          </a:prstGeom>
        </p:spPr>
      </p:pic>
    </p:spTree>
    <p:extLst>
      <p:ext uri="{BB962C8B-B14F-4D97-AF65-F5344CB8AC3E}">
        <p14:creationId xmlns:p14="http://schemas.microsoft.com/office/powerpoint/2010/main" val="9189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0C14DB7-3011-FDF9-FE79-C16E1F8FF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45" y="800069"/>
            <a:ext cx="9360310" cy="5257862"/>
          </a:xfrm>
          <a:prstGeom prst="rect">
            <a:avLst/>
          </a:prstGeom>
        </p:spPr>
      </p:pic>
    </p:spTree>
    <p:extLst>
      <p:ext uri="{BB962C8B-B14F-4D97-AF65-F5344CB8AC3E}">
        <p14:creationId xmlns:p14="http://schemas.microsoft.com/office/powerpoint/2010/main" val="193703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C5F56DFD-025D-1265-55E2-57C147CD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916" y="863583"/>
            <a:ext cx="9134168" cy="5130833"/>
          </a:xfrm>
          <a:prstGeom prst="rect">
            <a:avLst/>
          </a:prstGeom>
        </p:spPr>
      </p:pic>
    </p:spTree>
    <p:extLst>
      <p:ext uri="{BB962C8B-B14F-4D97-AF65-F5344CB8AC3E}">
        <p14:creationId xmlns:p14="http://schemas.microsoft.com/office/powerpoint/2010/main" val="218715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BFFBE3-C53B-52CE-18B5-5351957B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780739"/>
            <a:ext cx="9429135" cy="5296522"/>
          </a:xfrm>
          <a:prstGeom prst="rect">
            <a:avLst/>
          </a:prstGeom>
        </p:spPr>
      </p:pic>
    </p:spTree>
    <p:extLst>
      <p:ext uri="{BB962C8B-B14F-4D97-AF65-F5344CB8AC3E}">
        <p14:creationId xmlns:p14="http://schemas.microsoft.com/office/powerpoint/2010/main" val="34811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4FD3BC4-7AAB-50BF-B4B5-F24197DF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864" y="741661"/>
            <a:ext cx="9568271" cy="5374677"/>
          </a:xfrm>
          <a:prstGeom prst="rect">
            <a:avLst/>
          </a:prstGeom>
        </p:spPr>
      </p:pic>
    </p:spTree>
    <p:extLst>
      <p:ext uri="{BB962C8B-B14F-4D97-AF65-F5344CB8AC3E}">
        <p14:creationId xmlns:p14="http://schemas.microsoft.com/office/powerpoint/2010/main" val="351473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A397B30-59B9-E17A-71C2-A38AF32B2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129" y="840110"/>
            <a:ext cx="9217742" cy="5177779"/>
          </a:xfrm>
          <a:prstGeom prst="rect">
            <a:avLst/>
          </a:prstGeom>
        </p:spPr>
      </p:pic>
    </p:spTree>
    <p:extLst>
      <p:ext uri="{BB962C8B-B14F-4D97-AF65-F5344CB8AC3E}">
        <p14:creationId xmlns:p14="http://schemas.microsoft.com/office/powerpoint/2010/main" val="167880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CF064B-EC26-2A98-0C01-4131FB5EC938}"/>
              </a:ext>
            </a:extLst>
          </p:cNvPr>
          <p:cNvSpPr>
            <a:spLocks noGrp="1"/>
          </p:cNvSpPr>
          <p:nvPr>
            <p:ph type="title"/>
          </p:nvPr>
        </p:nvSpPr>
        <p:spPr>
          <a:xfrm>
            <a:off x="482601" y="976160"/>
            <a:ext cx="8411120" cy="1493871"/>
          </a:xfrm>
        </p:spPr>
        <p:txBody>
          <a:bodyPr>
            <a:normAutofit/>
          </a:bodyPr>
          <a:lstStyle/>
          <a:p>
            <a:r>
              <a:rPr lang="en-IN" sz="7200"/>
              <a:t>Role of our project</a:t>
            </a:r>
          </a:p>
        </p:txBody>
      </p:sp>
      <p:cxnSp>
        <p:nvCxnSpPr>
          <p:cNvPr id="24" name="Straight Connector 23">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E51BF69D-CAF1-0DE2-7DA7-3B67542FF4FA}"/>
              </a:ext>
            </a:extLst>
          </p:cNvPr>
          <p:cNvGraphicFramePr>
            <a:graphicFrameLocks noGrp="1"/>
          </p:cNvGraphicFramePr>
          <p:nvPr>
            <p:ph idx="1"/>
            <p:extLst>
              <p:ext uri="{D42A27DB-BD31-4B8C-83A1-F6EECF244321}">
                <p14:modId xmlns:p14="http://schemas.microsoft.com/office/powerpoint/2010/main" val="1572114634"/>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672584"/>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69</TotalTime>
  <Words>718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Seaford</vt:lpstr>
      <vt:lpstr>LevelVTI</vt:lpstr>
      <vt:lpstr>Stock market prediction using sentimental analysis</vt:lpstr>
      <vt:lpstr>Importance </vt:lpstr>
      <vt:lpstr>PowerPoint Presentation</vt:lpstr>
      <vt:lpstr>PowerPoint Presentation</vt:lpstr>
      <vt:lpstr>PowerPoint Presentation</vt:lpstr>
      <vt:lpstr>PowerPoint Presentation</vt:lpstr>
      <vt:lpstr>PowerPoint Presentation</vt:lpstr>
      <vt:lpstr>PowerPoint Presentation</vt:lpstr>
      <vt:lpstr>Role of our project</vt:lpstr>
      <vt:lpstr>Types of data used</vt:lpstr>
      <vt:lpstr>Algorithms used </vt:lpstr>
      <vt:lpstr>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sentimental analysis</dc:title>
  <dc:creator>Anshul Aditya</dc:creator>
  <cp:lastModifiedBy>Anshul Aditya</cp:lastModifiedBy>
  <cp:revision>2</cp:revision>
  <dcterms:created xsi:type="dcterms:W3CDTF">2024-03-17T14:18:02Z</dcterms:created>
  <dcterms:modified xsi:type="dcterms:W3CDTF">2024-04-29T14:12:25Z</dcterms:modified>
</cp:coreProperties>
</file>