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1e4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38912"/>
            <a:ext cx="1828800" cy="3086100"/>
          </a:xfrm>
          <a:prstGeom prst="rect">
            <a:avLst/>
          </a:prstGeom>
          <a:solidFill>
            <a:srgbClr val="eeeeee"/>
          </a:solidFill>
          <a:ln w="12700">
            <a:solidFill>
              <a:srgbClr val="1e445a"/>
            </a:solidFill>
            <a:prstDash val="solid"/>
          </a:ln>
        </p:spPr>
      </p:sp>
      <p:sp>
        <p:nvSpPr>
          <p:cNvPr id="3" name="Object 2"/>
          <p:cNvSpPr/>
          <p:nvPr/>
        </p:nvSpPr>
        <p:spPr>
          <a:xfrm>
            <a:off x="1828800" y="438912"/>
            <a:ext cx="1828800" cy="1543050"/>
          </a:xfrm>
          <a:prstGeom prst="rect">
            <a:avLst/>
          </a:prstGeom>
          <a:solidFill>
            <a:srgbClr val="eeeeee"/>
          </a:solidFill>
          <a:ln w="12700">
            <a:solidFill>
              <a:srgbClr val="1e445a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1828800" y="1961388"/>
            <a:ext cx="1828800" cy="1543050"/>
          </a:xfrm>
          <a:prstGeom prst="rect">
            <a:avLst/>
          </a:prstGeom>
          <a:solidFill>
            <a:srgbClr val="eeeeee"/>
          </a:solidFill>
          <a:ln w="12700">
            <a:solidFill>
              <a:srgbClr val="1e445a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3657600" y="438912"/>
            <a:ext cx="1828800" cy="3086100"/>
          </a:xfrm>
          <a:prstGeom prst="rect">
            <a:avLst/>
          </a:prstGeom>
          <a:solidFill>
            <a:srgbClr val="eeeeee"/>
          </a:solidFill>
          <a:ln w="12700">
            <a:solidFill>
              <a:srgbClr val="1e445a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486400" y="438912"/>
            <a:ext cx="1828800" cy="1543050"/>
          </a:xfrm>
          <a:prstGeom prst="rect">
            <a:avLst/>
          </a:prstGeom>
          <a:solidFill>
            <a:srgbClr val="eeeeee"/>
          </a:solidFill>
          <a:ln w="12700">
            <a:solidFill>
              <a:srgbClr val="1e445a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486400" y="1961388"/>
            <a:ext cx="1828800" cy="1543050"/>
          </a:xfrm>
          <a:prstGeom prst="rect">
            <a:avLst/>
          </a:prstGeom>
          <a:solidFill>
            <a:srgbClr val="eeeeee"/>
          </a:solidFill>
          <a:ln w="12700">
            <a:solidFill>
              <a:srgbClr val="1e445a"/>
            </a:solidFill>
            <a:prstDash val="solid"/>
          </a:ln>
        </p:spPr>
      </p:sp>
      <p:sp>
        <p:nvSpPr>
          <p:cNvPr id="8" name="Object 7"/>
          <p:cNvSpPr/>
          <p:nvPr/>
        </p:nvSpPr>
        <p:spPr>
          <a:xfrm>
            <a:off x="7315200" y="438912"/>
            <a:ext cx="1828800" cy="3086100"/>
          </a:xfrm>
          <a:prstGeom prst="rect">
            <a:avLst/>
          </a:prstGeom>
          <a:solidFill>
            <a:srgbClr val="eeeeee"/>
          </a:solidFill>
          <a:ln w="12700">
            <a:solidFill>
              <a:srgbClr val="1e445a"/>
            </a:solidFill>
            <a:prstDash val="solid"/>
          </a:ln>
        </p:spPr>
      </p:sp>
      <p:sp>
        <p:nvSpPr>
          <p:cNvPr id="9" name="Object 8"/>
          <p:cNvSpPr/>
          <p:nvPr/>
        </p:nvSpPr>
        <p:spPr>
          <a:xfrm>
            <a:off x="0" y="3456432"/>
            <a:ext cx="4572000" cy="1748790"/>
          </a:xfrm>
          <a:prstGeom prst="rect">
            <a:avLst/>
          </a:prstGeom>
          <a:solidFill>
            <a:srgbClr val="eeeeee"/>
          </a:solidFill>
          <a:ln w="12700">
            <a:solidFill>
              <a:srgbClr val="1e445a"/>
            </a:solidFill>
            <a:prstDash val="solid"/>
          </a:ln>
        </p:spPr>
      </p:sp>
      <p:sp>
        <p:nvSpPr>
          <p:cNvPr id="10" name="Object 9"/>
          <p:cNvSpPr/>
          <p:nvPr/>
        </p:nvSpPr>
        <p:spPr>
          <a:xfrm>
            <a:off x="4572000" y="3456432"/>
            <a:ext cx="4572000" cy="1748790"/>
          </a:xfrm>
          <a:prstGeom prst="rect">
            <a:avLst/>
          </a:prstGeom>
          <a:solidFill>
            <a:srgbClr val="eeeeee"/>
          </a:solidFill>
          <a:ln w="12700">
            <a:solidFill>
              <a:srgbClr val="1e445a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0" y="1961388"/>
            <a:ext cx="1828800" cy="1543050"/>
          </a:xfrm>
          <a:prstGeom prst="rect">
            <a:avLst/>
          </a:prstGeom>
          <a:noFill/>
        </p:spPr>
      </p:sp>
      <p:sp>
        <p:nvSpPr>
          <p:cNvPr id="12" name="Object 11"/>
          <p:cNvSpPr/>
          <p:nvPr/>
        </p:nvSpPr>
        <p:spPr>
          <a:xfrm>
            <a:off x="3657600" y="1961388"/>
            <a:ext cx="1828800" cy="1543050"/>
          </a:xfrm>
          <a:prstGeom prst="rect">
            <a:avLst/>
          </a:prstGeom>
          <a:noFill/>
        </p:spPr>
      </p:sp>
      <p:sp>
        <p:nvSpPr>
          <p:cNvPr id="13" name="Object 12"/>
          <p:cNvSpPr/>
          <p:nvPr/>
        </p:nvSpPr>
        <p:spPr>
          <a:xfrm>
            <a:off x="7315200" y="1961388"/>
            <a:ext cx="1828800" cy="1543050"/>
          </a:xfrm>
          <a:prstGeom prst="rect">
            <a:avLst/>
          </a:prstGeom>
          <a:noFill/>
        </p:spPr>
      </p:sp>
      <p:sp>
        <p:nvSpPr>
          <p:cNvPr id="14" name="Object 13"/>
          <p:cNvSpPr/>
          <p:nvPr/>
        </p:nvSpPr>
        <p:spPr>
          <a:xfrm>
            <a:off x="-27432" y="41148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1f1f1f"/>
                </a:solidFill>
              </a:rPr>
              <a:t>Problem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801368" y="41148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1f1f1f"/>
                </a:solidFill>
              </a:rPr>
              <a:t>Solution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1801368" y="1933956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1f1f1f"/>
                </a:solidFill>
              </a:rPr>
              <a:t>Key Metrics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3630168" y="41148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1f1f1f"/>
                </a:solidFill>
              </a:rPr>
              <a:t>Value Propositions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5458968" y="41148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1f1f1f"/>
                </a:solidFill>
              </a:rPr>
              <a:t>Unfair Advantage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5458968" y="1933956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1f1f1f"/>
                </a:solidFill>
              </a:rPr>
              <a:t>Channels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7287768" y="41148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1f1f1f"/>
                </a:solidFill>
              </a:rPr>
              <a:t>Customer Segments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-27432" y="34290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1f1f1f"/>
                </a:solidFill>
              </a:rPr>
              <a:t>Cost Structure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4544568" y="34290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1f1f1f"/>
                </a:solidFill>
              </a:rPr>
              <a:t>Revenue Streams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-27432" y="1933956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1f1f1f"/>
                </a:solidFill>
              </a:rPr>
              <a:t>Existing Alternatives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3630168" y="1933956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1f1f1f"/>
                </a:solidFill>
              </a:rPr>
              <a:t>High-Level Concept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7287768" y="1933956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1f1f1f"/>
                </a:solidFill>
              </a:rPr>
              <a:t>Early Adoptersss</a:t>
            </a:r>
            <a:endParaRPr lang="en-US" dirty="0"/>
          </a:p>
        </p:txBody>
      </p:sp>
      <p:pic>
        <p:nvPicPr>
          <p:cNvPr id="26" name="Object 25" descr="https://s3-us-west-2.amazonaws.com/innovation-within-external-assets/iw_logo_4_29_19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" y="54864"/>
            <a:ext cx="1097280" cy="3200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73152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Org: University of Washington - Cohort: PNW I-Corps - Winter 2022 - Team: 41- Disha Stay Network Canvas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3703320" y="2235708"/>
            <a:ext cx="1737360" cy="41148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Cancer Assistant-Community Experience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3703320" y="713232"/>
            <a:ext cx="1737360" cy="15430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Easy access to wide array of crowdfunding instead of cold calling several stays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3703320" y="931164"/>
            <a:ext cx="1737360" cy="15430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Easy management of extending stays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3703320" y="1149096"/>
            <a:ext cx="1737360" cy="15430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Automatic waiting managements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3703320" y="1367028"/>
            <a:ext cx="1737360" cy="15430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Trustworthy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3703320" y="1584960"/>
            <a:ext cx="1737360" cy="15430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Useful in Practical ways</a:t>
            </a:r>
            <a:endParaRPr lang="en-US" dirty="0"/>
          </a:p>
        </p:txBody>
      </p:sp>
      <p:sp>
        <p:nvSpPr>
          <p:cNvPr id="9" name="Object 8"/>
          <p:cNvSpPr txBox="1"/>
          <p:nvPr/>
        </p:nvSpPr>
        <p:spPr>
          <a:xfrm>
            <a:off x="3703320" y="1802892"/>
            <a:ext cx="1737360" cy="15430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Community driven</a:t>
            </a:r>
            <a:endParaRPr lang="en-US" dirty="0"/>
          </a:p>
        </p:txBody>
      </p:sp>
      <p:sp>
        <p:nvSpPr>
          <p:cNvPr id="10" name="Object 9"/>
          <p:cNvSpPr txBox="1"/>
          <p:nvPr/>
        </p:nvSpPr>
        <p:spPr>
          <a:xfrm>
            <a:off x="45720" y="3730752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Customer Relationship Management</a:t>
            </a:r>
            <a:endParaRPr lang="en-US" dirty="0"/>
          </a:p>
        </p:txBody>
      </p:sp>
      <p:sp>
        <p:nvSpPr>
          <p:cNvPr id="11" name="Object 10"/>
          <p:cNvSpPr txBox="1"/>
          <p:nvPr/>
        </p:nvSpPr>
        <p:spPr>
          <a:xfrm>
            <a:off x="45720" y="3891280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Customer Acquisition Cost</a:t>
            </a:r>
            <a:endParaRPr lang="en-US" dirty="0"/>
          </a:p>
        </p:txBody>
      </p:sp>
      <p:sp>
        <p:nvSpPr>
          <p:cNvPr id="12" name="Object 11"/>
          <p:cNvSpPr txBox="1"/>
          <p:nvPr/>
        </p:nvSpPr>
        <p:spPr>
          <a:xfrm>
            <a:off x="45720" y="4051808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Software Development Cost</a:t>
            </a:r>
            <a:endParaRPr lang="en-US" dirty="0"/>
          </a:p>
        </p:txBody>
      </p:sp>
      <p:sp>
        <p:nvSpPr>
          <p:cNvPr id="13" name="Object 12"/>
          <p:cNvSpPr txBox="1"/>
          <p:nvPr/>
        </p:nvSpPr>
        <p:spPr>
          <a:xfrm>
            <a:off x="45720" y="4212336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Hotel on-boarding cost</a:t>
            </a:r>
            <a:endParaRPr lang="en-US" dirty="0"/>
          </a:p>
        </p:txBody>
      </p:sp>
      <p:sp>
        <p:nvSpPr>
          <p:cNvPr id="14" name="Object 13"/>
          <p:cNvSpPr txBox="1"/>
          <p:nvPr/>
        </p:nvSpPr>
        <p:spPr>
          <a:xfrm>
            <a:off x="45720" y="4372864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Legal expenses</a:t>
            </a:r>
            <a:endParaRPr lang="en-US" dirty="0"/>
          </a:p>
        </p:txBody>
      </p:sp>
      <p:sp>
        <p:nvSpPr>
          <p:cNvPr id="15" name="Object 14"/>
          <p:cNvSpPr txBox="1"/>
          <p:nvPr/>
        </p:nvSpPr>
        <p:spPr>
          <a:xfrm>
            <a:off x="45720" y="4533392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Product development cost</a:t>
            </a:r>
            <a:endParaRPr lang="en-US" dirty="0"/>
          </a:p>
        </p:txBody>
      </p:sp>
      <p:sp>
        <p:nvSpPr>
          <p:cNvPr id="16" name="Object 15"/>
          <p:cNvSpPr txBox="1"/>
          <p:nvPr/>
        </p:nvSpPr>
        <p:spPr>
          <a:xfrm>
            <a:off x="45720" y="4693920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Marketing , Sales expense</a:t>
            </a:r>
            <a:endParaRPr lang="en-US" dirty="0"/>
          </a:p>
        </p:txBody>
      </p:sp>
      <p:sp>
        <p:nvSpPr>
          <p:cNvPr id="17" name="Object 16"/>
          <p:cNvSpPr txBox="1"/>
          <p:nvPr/>
        </p:nvSpPr>
        <p:spPr>
          <a:xfrm>
            <a:off x="45720" y="4854448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solution integrator, on-site support staff</a:t>
            </a:r>
            <a:endParaRPr lang="en-US" dirty="0"/>
          </a:p>
        </p:txBody>
      </p:sp>
      <p:sp>
        <p:nvSpPr>
          <p:cNvPr id="18" name="Object 17"/>
          <p:cNvSpPr txBox="1"/>
          <p:nvPr/>
        </p:nvSpPr>
        <p:spPr>
          <a:xfrm>
            <a:off x="45720" y="5014976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Cost of Coffee Shop (COGs/ COS)</a:t>
            </a:r>
            <a:endParaRPr lang="en-US" dirty="0"/>
          </a:p>
        </p:txBody>
      </p:sp>
      <p:sp>
        <p:nvSpPr>
          <p:cNvPr id="19" name="Object 18"/>
          <p:cNvSpPr txBox="1"/>
          <p:nvPr/>
        </p:nvSpPr>
        <p:spPr>
          <a:xfrm>
            <a:off x="45720" y="713232"/>
            <a:ext cx="1737360" cy="5143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Limited Alternatives-more demand than supply</a:t>
            </a:r>
            <a:endParaRPr lang="en-US" dirty="0"/>
          </a:p>
        </p:txBody>
      </p:sp>
      <p:sp>
        <p:nvSpPr>
          <p:cNvPr id="20" name="Object 19"/>
          <p:cNvSpPr txBox="1"/>
          <p:nvPr/>
        </p:nvSpPr>
        <p:spPr>
          <a:xfrm>
            <a:off x="45720" y="832757"/>
            <a:ext cx="1737360" cy="5143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Planning Overhead-scrolling over multiple channels to find amenities</a:t>
            </a:r>
            <a:endParaRPr lang="en-US" dirty="0"/>
          </a:p>
        </p:txBody>
      </p:sp>
      <p:sp>
        <p:nvSpPr>
          <p:cNvPr id="21" name="Object 20"/>
          <p:cNvSpPr txBox="1"/>
          <p:nvPr/>
        </p:nvSpPr>
        <p:spPr>
          <a:xfrm>
            <a:off x="45720" y="952282"/>
            <a:ext cx="1737360" cy="5143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Inflexibility to extend stays  </a:t>
            </a:r>
            <a:endParaRPr lang="en-US" dirty="0"/>
          </a:p>
        </p:txBody>
      </p:sp>
      <p:sp>
        <p:nvSpPr>
          <p:cNvPr id="22" name="Object 21"/>
          <p:cNvSpPr txBox="1"/>
          <p:nvPr/>
        </p:nvSpPr>
        <p:spPr>
          <a:xfrm>
            <a:off x="45720" y="1071807"/>
            <a:ext cx="1737360" cy="5143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Stress of traveling-inability to travel  </a:t>
            </a:r>
            <a:endParaRPr lang="en-US" dirty="0"/>
          </a:p>
        </p:txBody>
      </p:sp>
      <p:sp>
        <p:nvSpPr>
          <p:cNvPr id="23" name="Object 22"/>
          <p:cNvSpPr txBox="1"/>
          <p:nvPr/>
        </p:nvSpPr>
        <p:spPr>
          <a:xfrm>
            <a:off x="45720" y="1191333"/>
            <a:ext cx="1737360" cy="5143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social media cause noise &amp;  no help</a:t>
            </a:r>
            <a:endParaRPr lang="en-US" dirty="0"/>
          </a:p>
        </p:txBody>
      </p:sp>
      <p:sp>
        <p:nvSpPr>
          <p:cNvPr id="24" name="Object 23"/>
          <p:cNvSpPr txBox="1"/>
          <p:nvPr/>
        </p:nvSpPr>
        <p:spPr>
          <a:xfrm>
            <a:off x="45720" y="2235708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Charity-driven Houses (Ronald McDonald House)</a:t>
            </a:r>
            <a:endParaRPr lang="en-US" dirty="0"/>
          </a:p>
        </p:txBody>
      </p:sp>
      <p:sp>
        <p:nvSpPr>
          <p:cNvPr id="25" name="Object 24"/>
          <p:cNvSpPr txBox="1"/>
          <p:nvPr/>
        </p:nvSpPr>
        <p:spPr>
          <a:xfrm>
            <a:off x="45720" y="2410587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Joes House</a:t>
            </a:r>
            <a:endParaRPr lang="en-US" dirty="0"/>
          </a:p>
        </p:txBody>
      </p:sp>
      <p:sp>
        <p:nvSpPr>
          <p:cNvPr id="26" name="Object 25"/>
          <p:cNvSpPr txBox="1"/>
          <p:nvPr/>
        </p:nvSpPr>
        <p:spPr>
          <a:xfrm>
            <a:off x="45720" y="2585466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Airbnb</a:t>
            </a:r>
            <a:endParaRPr lang="en-US" dirty="0"/>
          </a:p>
        </p:txBody>
      </p:sp>
      <p:sp>
        <p:nvSpPr>
          <p:cNvPr id="27" name="Object 26"/>
          <p:cNvSpPr txBox="1"/>
          <p:nvPr/>
        </p:nvSpPr>
        <p:spPr>
          <a:xfrm>
            <a:off x="45720" y="2760345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Expedia</a:t>
            </a:r>
            <a:endParaRPr lang="en-US" dirty="0"/>
          </a:p>
        </p:txBody>
      </p:sp>
      <p:sp>
        <p:nvSpPr>
          <p:cNvPr id="28" name="Object 27"/>
          <p:cNvSpPr txBox="1"/>
          <p:nvPr/>
        </p:nvSpPr>
        <p:spPr>
          <a:xfrm>
            <a:off x="45720" y="2935224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jasper health</a:t>
            </a:r>
            <a:endParaRPr lang="en-US" dirty="0"/>
          </a:p>
        </p:txBody>
      </p:sp>
      <p:sp>
        <p:nvSpPr>
          <p:cNvPr id="29" name="Object 28"/>
          <p:cNvSpPr txBox="1"/>
          <p:nvPr/>
        </p:nvSpPr>
        <p:spPr>
          <a:xfrm>
            <a:off x="45720" y="3110103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novologix</a:t>
            </a:r>
            <a:endParaRPr lang="en-US" dirty="0"/>
          </a:p>
        </p:txBody>
      </p:sp>
      <p:sp>
        <p:nvSpPr>
          <p:cNvPr id="30" name="Object 29"/>
          <p:cNvSpPr txBox="1"/>
          <p:nvPr/>
        </p:nvSpPr>
        <p:spPr>
          <a:xfrm>
            <a:off x="45720" y="3284982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After shock</a:t>
            </a:r>
            <a:endParaRPr lang="en-US" dirty="0"/>
          </a:p>
        </p:txBody>
      </p:sp>
      <p:sp>
        <p:nvSpPr>
          <p:cNvPr id="31" name="Object 30"/>
          <p:cNvSpPr txBox="1"/>
          <p:nvPr/>
        </p:nvSpPr>
        <p:spPr>
          <a:xfrm>
            <a:off x="45720" y="1310858"/>
            <a:ext cx="1737360" cy="5143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state of shock after diagnosis</a:t>
            </a:r>
            <a:endParaRPr lang="en-US" dirty="0"/>
          </a:p>
        </p:txBody>
      </p:sp>
      <p:sp>
        <p:nvSpPr>
          <p:cNvPr id="32" name="Object 31"/>
          <p:cNvSpPr txBox="1"/>
          <p:nvPr/>
        </p:nvSpPr>
        <p:spPr>
          <a:xfrm>
            <a:off x="45720" y="1430383"/>
            <a:ext cx="1737360" cy="5143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Stigma against cancer patients</a:t>
            </a:r>
            <a:endParaRPr lang="en-US" dirty="0"/>
          </a:p>
        </p:txBody>
      </p:sp>
      <p:sp>
        <p:nvSpPr>
          <p:cNvPr id="33" name="Object 32"/>
          <p:cNvSpPr txBox="1"/>
          <p:nvPr/>
        </p:nvSpPr>
        <p:spPr>
          <a:xfrm>
            <a:off x="45720" y="1549908"/>
            <a:ext cx="1737360" cy="5143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Infeasible nutrition, physiotherapy sol</a:t>
            </a:r>
            <a:endParaRPr lang="en-US" dirty="0"/>
          </a:p>
        </p:txBody>
      </p:sp>
      <p:sp>
        <p:nvSpPr>
          <p:cNvPr id="34" name="Object 33"/>
          <p:cNvSpPr txBox="1"/>
          <p:nvPr/>
        </p:nvSpPr>
        <p:spPr>
          <a:xfrm>
            <a:off x="45720" y="3459861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My chart</a:t>
            </a:r>
            <a:endParaRPr lang="en-US" dirty="0"/>
          </a:p>
        </p:txBody>
      </p:sp>
      <p:sp>
        <p:nvSpPr>
          <p:cNvPr id="35" name="Object 34"/>
          <p:cNvSpPr txBox="1"/>
          <p:nvPr/>
        </p:nvSpPr>
        <p:spPr>
          <a:xfrm>
            <a:off x="45720" y="1669433"/>
            <a:ext cx="1737360" cy="5143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lack of blood, time, money</a:t>
            </a:r>
            <a:endParaRPr lang="en-US" dirty="0"/>
          </a:p>
        </p:txBody>
      </p:sp>
      <p:sp>
        <p:nvSpPr>
          <p:cNvPr id="36" name="Object 35"/>
          <p:cNvSpPr txBox="1"/>
          <p:nvPr/>
        </p:nvSpPr>
        <p:spPr>
          <a:xfrm>
            <a:off x="45720" y="1788958"/>
            <a:ext cx="1737360" cy="5143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Pain / Sadness of the treatment</a:t>
            </a:r>
            <a:endParaRPr lang="en-US" dirty="0"/>
          </a:p>
        </p:txBody>
      </p:sp>
      <p:sp>
        <p:nvSpPr>
          <p:cNvPr id="37" name="Object 36"/>
          <p:cNvSpPr txBox="1"/>
          <p:nvPr/>
        </p:nvSpPr>
        <p:spPr>
          <a:xfrm>
            <a:off x="45720" y="1908483"/>
            <a:ext cx="1737360" cy="5143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covid  made cancer treatment tough</a:t>
            </a:r>
            <a:endParaRPr lang="en-US" dirty="0"/>
          </a:p>
        </p:txBody>
      </p:sp>
      <p:sp>
        <p:nvSpPr>
          <p:cNvPr id="38" name="Object 37"/>
          <p:cNvSpPr txBox="1"/>
          <p:nvPr/>
        </p:nvSpPr>
        <p:spPr>
          <a:xfrm>
            <a:off x="45720" y="2028009"/>
            <a:ext cx="1737360" cy="5143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unable to catch early signs of cancer</a:t>
            </a:r>
            <a:endParaRPr lang="en-US" dirty="0"/>
          </a:p>
        </p:txBody>
      </p:sp>
      <p:sp>
        <p:nvSpPr>
          <p:cNvPr id="39" name="Object 38"/>
          <p:cNvSpPr txBox="1"/>
          <p:nvPr/>
        </p:nvSpPr>
        <p:spPr>
          <a:xfrm>
            <a:off x="45720" y="2147534"/>
            <a:ext cx="1737360" cy="5143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Lot of data on internet, not consumable</a:t>
            </a:r>
            <a:endParaRPr lang="en-US" dirty="0"/>
          </a:p>
        </p:txBody>
      </p:sp>
      <p:sp>
        <p:nvSpPr>
          <p:cNvPr id="40" name="Object 39"/>
          <p:cNvSpPr txBox="1"/>
          <p:nvPr/>
        </p:nvSpPr>
        <p:spPr>
          <a:xfrm>
            <a:off x="45720" y="2267059"/>
            <a:ext cx="1737360" cy="5143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unhealthy  choices triggering cancer</a:t>
            </a:r>
            <a:endParaRPr lang="en-US" dirty="0"/>
          </a:p>
        </p:txBody>
      </p:sp>
      <p:sp>
        <p:nvSpPr>
          <p:cNvPr id="41" name="Object 40"/>
          <p:cNvSpPr txBox="1"/>
          <p:nvPr/>
        </p:nvSpPr>
        <p:spPr>
          <a:xfrm>
            <a:off x="7360920" y="713232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Charity Houses</a:t>
            </a:r>
            <a:endParaRPr lang="en-US" dirty="0"/>
          </a:p>
        </p:txBody>
      </p:sp>
      <p:sp>
        <p:nvSpPr>
          <p:cNvPr id="42" name="Object 41"/>
          <p:cNvSpPr txBox="1"/>
          <p:nvPr/>
        </p:nvSpPr>
        <p:spPr>
          <a:xfrm>
            <a:off x="7360920" y="2235708"/>
            <a:ext cx="1737360" cy="25717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Individuals &amp; Families</a:t>
            </a:r>
            <a:endParaRPr lang="en-US" dirty="0"/>
          </a:p>
        </p:txBody>
      </p:sp>
      <p:sp>
        <p:nvSpPr>
          <p:cNvPr id="43" name="Object 42"/>
          <p:cNvSpPr txBox="1"/>
          <p:nvPr/>
        </p:nvSpPr>
        <p:spPr>
          <a:xfrm>
            <a:off x="7360920" y="906562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Home Owners</a:t>
            </a:r>
            <a:endParaRPr lang="en-US" dirty="0"/>
          </a:p>
        </p:txBody>
      </p:sp>
      <p:sp>
        <p:nvSpPr>
          <p:cNvPr id="44" name="Object 43"/>
          <p:cNvSpPr txBox="1"/>
          <p:nvPr/>
        </p:nvSpPr>
        <p:spPr>
          <a:xfrm>
            <a:off x="7360920" y="1099893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Hotels</a:t>
            </a:r>
            <a:endParaRPr lang="en-US" dirty="0"/>
          </a:p>
        </p:txBody>
      </p:sp>
      <p:sp>
        <p:nvSpPr>
          <p:cNvPr id="45" name="Object 44"/>
          <p:cNvSpPr txBox="1"/>
          <p:nvPr/>
        </p:nvSpPr>
        <p:spPr>
          <a:xfrm>
            <a:off x="7360920" y="1293223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Donors</a:t>
            </a:r>
            <a:endParaRPr lang="en-US" dirty="0"/>
          </a:p>
        </p:txBody>
      </p:sp>
      <p:sp>
        <p:nvSpPr>
          <p:cNvPr id="46" name="Object 45"/>
          <p:cNvSpPr txBox="1"/>
          <p:nvPr/>
        </p:nvSpPr>
        <p:spPr>
          <a:xfrm>
            <a:off x="7360920" y="2539746"/>
            <a:ext cx="1737360" cy="25717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Charity Houses</a:t>
            </a:r>
            <a:endParaRPr lang="en-US" dirty="0"/>
          </a:p>
        </p:txBody>
      </p:sp>
      <p:sp>
        <p:nvSpPr>
          <p:cNvPr id="47" name="Object 46"/>
          <p:cNvSpPr txBox="1"/>
          <p:nvPr/>
        </p:nvSpPr>
        <p:spPr>
          <a:xfrm>
            <a:off x="7360920" y="2843784"/>
            <a:ext cx="1737360" cy="25717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Hotels &amp; Homeowners</a:t>
            </a:r>
            <a:endParaRPr lang="en-US" dirty="0"/>
          </a:p>
        </p:txBody>
      </p:sp>
      <p:sp>
        <p:nvSpPr>
          <p:cNvPr id="48" name="Object 47"/>
          <p:cNvSpPr txBox="1"/>
          <p:nvPr/>
        </p:nvSpPr>
        <p:spPr>
          <a:xfrm>
            <a:off x="7360920" y="1486553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Patients &amp; Families</a:t>
            </a:r>
            <a:endParaRPr lang="en-US" dirty="0"/>
          </a:p>
        </p:txBody>
      </p:sp>
      <p:sp>
        <p:nvSpPr>
          <p:cNvPr id="49" name="Object 48"/>
          <p:cNvSpPr txBox="1"/>
          <p:nvPr/>
        </p:nvSpPr>
        <p:spPr>
          <a:xfrm>
            <a:off x="7360920" y="3147822"/>
            <a:ext cx="1737360" cy="25717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clinics </a:t>
            </a:r>
            <a:endParaRPr lang="en-US" dirty="0"/>
          </a:p>
        </p:txBody>
      </p:sp>
      <p:sp>
        <p:nvSpPr>
          <p:cNvPr id="50" name="Object 49"/>
          <p:cNvSpPr txBox="1"/>
          <p:nvPr/>
        </p:nvSpPr>
        <p:spPr>
          <a:xfrm>
            <a:off x="7360920" y="1679883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healthcare providers</a:t>
            </a:r>
            <a:endParaRPr lang="en-US" dirty="0"/>
          </a:p>
        </p:txBody>
      </p:sp>
      <p:sp>
        <p:nvSpPr>
          <p:cNvPr id="51" name="Object 50"/>
          <p:cNvSpPr txBox="1"/>
          <p:nvPr/>
        </p:nvSpPr>
        <p:spPr>
          <a:xfrm>
            <a:off x="7360920" y="1873214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breast cancer patients and family caregiver</a:t>
            </a:r>
            <a:endParaRPr lang="en-US" dirty="0"/>
          </a:p>
        </p:txBody>
      </p:sp>
      <p:sp>
        <p:nvSpPr>
          <p:cNvPr id="52" name="Object 51"/>
          <p:cNvSpPr txBox="1"/>
          <p:nvPr/>
        </p:nvSpPr>
        <p:spPr>
          <a:xfrm>
            <a:off x="5532120" y="2235708"/>
            <a:ext cx="1737360" cy="15430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Catalog view of hotels for patients</a:t>
            </a:r>
            <a:endParaRPr lang="en-US" dirty="0"/>
          </a:p>
        </p:txBody>
      </p:sp>
      <p:sp>
        <p:nvSpPr>
          <p:cNvPr id="53" name="Object 52"/>
          <p:cNvSpPr txBox="1"/>
          <p:nvPr/>
        </p:nvSpPr>
        <p:spPr>
          <a:xfrm>
            <a:off x="5532120" y="2453640"/>
            <a:ext cx="1737360" cy="15430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Booking Management System for hotels</a:t>
            </a:r>
            <a:endParaRPr lang="en-US" dirty="0"/>
          </a:p>
        </p:txBody>
      </p:sp>
      <p:sp>
        <p:nvSpPr>
          <p:cNvPr id="54" name="Object 53"/>
          <p:cNvSpPr txBox="1"/>
          <p:nvPr/>
        </p:nvSpPr>
        <p:spPr>
          <a:xfrm>
            <a:off x="5532120" y="2671572"/>
            <a:ext cx="1737360" cy="15430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Facebook/ twitter handle</a:t>
            </a:r>
            <a:endParaRPr lang="en-US" dirty="0"/>
          </a:p>
        </p:txBody>
      </p:sp>
      <p:sp>
        <p:nvSpPr>
          <p:cNvPr id="55" name="Object 54"/>
          <p:cNvSpPr txBox="1"/>
          <p:nvPr/>
        </p:nvSpPr>
        <p:spPr>
          <a:xfrm>
            <a:off x="5532120" y="2889504"/>
            <a:ext cx="1737360" cy="15430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Positivity themed coffee shops</a:t>
            </a:r>
            <a:endParaRPr lang="en-US" dirty="0"/>
          </a:p>
        </p:txBody>
      </p:sp>
      <p:sp>
        <p:nvSpPr>
          <p:cNvPr id="56" name="Object 55"/>
          <p:cNvSpPr txBox="1"/>
          <p:nvPr/>
        </p:nvSpPr>
        <p:spPr>
          <a:xfrm>
            <a:off x="5532120" y="3107436"/>
            <a:ext cx="1737360" cy="15430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WOM</a:t>
            </a:r>
            <a:endParaRPr lang="en-US" dirty="0"/>
          </a:p>
        </p:txBody>
      </p:sp>
      <p:sp>
        <p:nvSpPr>
          <p:cNvPr id="57" name="Object 56"/>
          <p:cNvSpPr txBox="1"/>
          <p:nvPr/>
        </p:nvSpPr>
        <p:spPr>
          <a:xfrm>
            <a:off x="5532120" y="3325368"/>
            <a:ext cx="1737360" cy="15430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Provider referrals and recommendations</a:t>
            </a:r>
            <a:endParaRPr lang="en-US" dirty="0"/>
          </a:p>
        </p:txBody>
      </p:sp>
      <p:sp>
        <p:nvSpPr>
          <p:cNvPr id="58" name="Object 57"/>
          <p:cNvSpPr txBox="1"/>
          <p:nvPr/>
        </p:nvSpPr>
        <p:spPr>
          <a:xfrm>
            <a:off x="1874520" y="2235708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Number of tentative bookings per month</a:t>
            </a:r>
            <a:endParaRPr lang="en-US" dirty="0"/>
          </a:p>
        </p:txBody>
      </p:sp>
      <p:sp>
        <p:nvSpPr>
          <p:cNvPr id="59" name="Object 58"/>
          <p:cNvSpPr txBox="1"/>
          <p:nvPr/>
        </p:nvSpPr>
        <p:spPr>
          <a:xfrm>
            <a:off x="1874520" y="2410587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Repeat customer count</a:t>
            </a:r>
            <a:endParaRPr lang="en-US" dirty="0"/>
          </a:p>
        </p:txBody>
      </p:sp>
      <p:sp>
        <p:nvSpPr>
          <p:cNvPr id="60" name="Object 59"/>
          <p:cNvSpPr txBox="1"/>
          <p:nvPr/>
        </p:nvSpPr>
        <p:spPr>
          <a:xfrm>
            <a:off x="1874520" y="2585466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Daily Active Users</a:t>
            </a:r>
            <a:endParaRPr lang="en-US" dirty="0"/>
          </a:p>
        </p:txBody>
      </p:sp>
      <p:sp>
        <p:nvSpPr>
          <p:cNvPr id="61" name="Object 60"/>
          <p:cNvSpPr txBox="1"/>
          <p:nvPr/>
        </p:nvSpPr>
        <p:spPr>
          <a:xfrm>
            <a:off x="1874520" y="2760345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No of healthcare provider by size</a:t>
            </a:r>
            <a:endParaRPr lang="en-US" dirty="0"/>
          </a:p>
        </p:txBody>
      </p:sp>
      <p:sp>
        <p:nvSpPr>
          <p:cNvPr id="62" name="Object 61"/>
          <p:cNvSpPr txBox="1"/>
          <p:nvPr/>
        </p:nvSpPr>
        <p:spPr>
          <a:xfrm>
            <a:off x="1874520" y="2935224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Churn Rate</a:t>
            </a:r>
            <a:endParaRPr lang="en-US" dirty="0"/>
          </a:p>
        </p:txBody>
      </p:sp>
      <p:sp>
        <p:nvSpPr>
          <p:cNvPr id="63" name="Object 62"/>
          <p:cNvSpPr txBox="1"/>
          <p:nvPr/>
        </p:nvSpPr>
        <p:spPr>
          <a:xfrm>
            <a:off x="1874520" y="3110103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Aggregated Average Waiting Queue</a:t>
            </a:r>
            <a:endParaRPr lang="en-US" dirty="0"/>
          </a:p>
        </p:txBody>
      </p:sp>
      <p:sp>
        <p:nvSpPr>
          <p:cNvPr id="64" name="Object 63"/>
          <p:cNvSpPr txBox="1"/>
          <p:nvPr/>
        </p:nvSpPr>
        <p:spPr>
          <a:xfrm>
            <a:off x="1874520" y="3284982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Average Daily Active User</a:t>
            </a:r>
            <a:endParaRPr lang="en-US" dirty="0"/>
          </a:p>
        </p:txBody>
      </p:sp>
      <p:sp>
        <p:nvSpPr>
          <p:cNvPr id="65" name="Object 64"/>
          <p:cNvSpPr txBox="1"/>
          <p:nvPr/>
        </p:nvSpPr>
        <p:spPr>
          <a:xfrm>
            <a:off x="1874520" y="3459861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App Usage Durations</a:t>
            </a:r>
            <a:endParaRPr lang="en-US" dirty="0"/>
          </a:p>
        </p:txBody>
      </p:sp>
      <p:sp>
        <p:nvSpPr>
          <p:cNvPr id="66" name="Object 65"/>
          <p:cNvSpPr txBox="1"/>
          <p:nvPr/>
        </p:nvSpPr>
        <p:spPr>
          <a:xfrm>
            <a:off x="5532120" y="713232"/>
            <a:ext cx="1737360" cy="25717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Proprietary algorithm to manage booking and scheduling</a:t>
            </a:r>
            <a:endParaRPr lang="en-US" dirty="0"/>
          </a:p>
        </p:txBody>
      </p:sp>
      <p:sp>
        <p:nvSpPr>
          <p:cNvPr id="67" name="Object 66"/>
          <p:cNvSpPr txBox="1"/>
          <p:nvPr/>
        </p:nvSpPr>
        <p:spPr>
          <a:xfrm>
            <a:off x="5532120" y="1017270"/>
            <a:ext cx="1737360" cy="25717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Partnership with hotel network</a:t>
            </a:r>
            <a:endParaRPr lang="en-US" dirty="0"/>
          </a:p>
        </p:txBody>
      </p:sp>
      <p:sp>
        <p:nvSpPr>
          <p:cNvPr id="68" name="Object 67"/>
          <p:cNvSpPr txBox="1"/>
          <p:nvPr/>
        </p:nvSpPr>
        <p:spPr>
          <a:xfrm>
            <a:off x="5532120" y="1321308"/>
            <a:ext cx="1737360" cy="25717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Partnership with Hospital network</a:t>
            </a:r>
            <a:endParaRPr lang="en-US" dirty="0"/>
          </a:p>
        </p:txBody>
      </p:sp>
      <p:sp>
        <p:nvSpPr>
          <p:cNvPr id="69" name="Object 68"/>
          <p:cNvSpPr txBox="1"/>
          <p:nvPr/>
        </p:nvSpPr>
        <p:spPr>
          <a:xfrm>
            <a:off x="5532120" y="1625346"/>
            <a:ext cx="1737360" cy="257175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Connected Community experience for solving real-issues</a:t>
            </a:r>
            <a:endParaRPr lang="en-US" dirty="0"/>
          </a:p>
        </p:txBody>
      </p:sp>
      <p:sp>
        <p:nvSpPr>
          <p:cNvPr id="70" name="Object 69"/>
          <p:cNvSpPr txBox="1"/>
          <p:nvPr/>
        </p:nvSpPr>
        <p:spPr>
          <a:xfrm>
            <a:off x="4617720" y="3730752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Service Charges</a:t>
            </a:r>
            <a:endParaRPr lang="en-US" dirty="0"/>
          </a:p>
        </p:txBody>
      </p:sp>
      <p:sp>
        <p:nvSpPr>
          <p:cNvPr id="71" name="Object 70"/>
          <p:cNvSpPr txBox="1"/>
          <p:nvPr/>
        </p:nvSpPr>
        <p:spPr>
          <a:xfrm>
            <a:off x="4617720" y="3891280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Subscriptions</a:t>
            </a:r>
            <a:endParaRPr lang="en-US" dirty="0"/>
          </a:p>
        </p:txBody>
      </p:sp>
      <p:sp>
        <p:nvSpPr>
          <p:cNvPr id="72" name="Object 71"/>
          <p:cNvSpPr txBox="1"/>
          <p:nvPr/>
        </p:nvSpPr>
        <p:spPr>
          <a:xfrm>
            <a:off x="4617720" y="4051808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Donations</a:t>
            </a:r>
            <a:endParaRPr lang="en-US" dirty="0"/>
          </a:p>
        </p:txBody>
      </p:sp>
      <p:sp>
        <p:nvSpPr>
          <p:cNvPr id="73" name="Object 72"/>
          <p:cNvSpPr txBox="1"/>
          <p:nvPr/>
        </p:nvSpPr>
        <p:spPr>
          <a:xfrm>
            <a:off x="4617720" y="4212336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Advertisements</a:t>
            </a:r>
            <a:endParaRPr lang="en-US" dirty="0"/>
          </a:p>
        </p:txBody>
      </p:sp>
      <p:sp>
        <p:nvSpPr>
          <p:cNvPr id="74" name="Object 73"/>
          <p:cNvSpPr txBox="1"/>
          <p:nvPr/>
        </p:nvSpPr>
        <p:spPr>
          <a:xfrm>
            <a:off x="4617720" y="4372864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Local Marketplace</a:t>
            </a:r>
            <a:endParaRPr lang="en-US" dirty="0"/>
          </a:p>
        </p:txBody>
      </p:sp>
      <p:sp>
        <p:nvSpPr>
          <p:cNvPr id="75" name="Object 74"/>
          <p:cNvSpPr txBox="1"/>
          <p:nvPr/>
        </p:nvSpPr>
        <p:spPr>
          <a:xfrm>
            <a:off x="4617720" y="4533392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yearly subscription renewal cost</a:t>
            </a:r>
            <a:endParaRPr lang="en-US" dirty="0"/>
          </a:p>
        </p:txBody>
      </p:sp>
      <p:sp>
        <p:nvSpPr>
          <p:cNvPr id="76" name="Object 75"/>
          <p:cNvSpPr txBox="1"/>
          <p:nvPr/>
        </p:nvSpPr>
        <p:spPr>
          <a:xfrm>
            <a:off x="4617720" y="4693920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Revenue by coffee-shop operations</a:t>
            </a:r>
            <a:endParaRPr lang="en-US" dirty="0"/>
          </a:p>
        </p:txBody>
      </p:sp>
      <p:sp>
        <p:nvSpPr>
          <p:cNvPr id="77" name="Object 76"/>
          <p:cNvSpPr txBox="1"/>
          <p:nvPr/>
        </p:nvSpPr>
        <p:spPr>
          <a:xfrm>
            <a:off x="4617720" y="4854448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usage cost per user/ per month</a:t>
            </a:r>
            <a:endParaRPr lang="en-US" dirty="0"/>
          </a:p>
        </p:txBody>
      </p:sp>
      <p:sp>
        <p:nvSpPr>
          <p:cNvPr id="78" name="Object 77"/>
          <p:cNvSpPr txBox="1"/>
          <p:nvPr/>
        </p:nvSpPr>
        <p:spPr>
          <a:xfrm>
            <a:off x="4617720" y="5014976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service cost per provider/ per month</a:t>
            </a:r>
            <a:endParaRPr lang="en-US" dirty="0"/>
          </a:p>
        </p:txBody>
      </p:sp>
      <p:sp>
        <p:nvSpPr>
          <p:cNvPr id="79" name="Object 78"/>
          <p:cNvSpPr txBox="1"/>
          <p:nvPr/>
        </p:nvSpPr>
        <p:spPr>
          <a:xfrm>
            <a:off x="1874520" y="713232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One-stop for alternatives  Lodging options</a:t>
            </a:r>
            <a:endParaRPr lang="en-US" dirty="0"/>
          </a:p>
        </p:txBody>
      </p:sp>
      <p:sp>
        <p:nvSpPr>
          <p:cNvPr id="80" name="Object 79"/>
          <p:cNvSpPr txBox="1"/>
          <p:nvPr/>
        </p:nvSpPr>
        <p:spPr>
          <a:xfrm>
            <a:off x="1874520" y="888111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patients/survivors online(talk, games, Brahma kumari) </a:t>
            </a:r>
            <a:endParaRPr lang="en-US" dirty="0"/>
          </a:p>
        </p:txBody>
      </p:sp>
      <p:sp>
        <p:nvSpPr>
          <p:cNvPr id="81" name="Object 80"/>
          <p:cNvSpPr txBox="1"/>
          <p:nvPr/>
        </p:nvSpPr>
        <p:spPr>
          <a:xfrm>
            <a:off x="1874520" y="1062990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gamify the content consumption </a:t>
            </a:r>
            <a:endParaRPr lang="en-US" dirty="0"/>
          </a:p>
        </p:txBody>
      </p:sp>
      <p:sp>
        <p:nvSpPr>
          <p:cNvPr id="82" name="Object 81"/>
          <p:cNvSpPr txBox="1"/>
          <p:nvPr/>
        </p:nvSpPr>
        <p:spPr>
          <a:xfrm>
            <a:off x="1874520" y="1237869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Community - connect  4 logistical help</a:t>
            </a:r>
            <a:endParaRPr lang="en-US" dirty="0"/>
          </a:p>
        </p:txBody>
      </p:sp>
      <p:sp>
        <p:nvSpPr>
          <p:cNvPr id="83" name="Object 82"/>
          <p:cNvSpPr txBox="1"/>
          <p:nvPr/>
        </p:nvSpPr>
        <p:spPr>
          <a:xfrm>
            <a:off x="1874520" y="1412748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 Access - market 4  supportive care</a:t>
            </a:r>
            <a:endParaRPr lang="en-US" dirty="0"/>
          </a:p>
        </p:txBody>
      </p:sp>
      <p:sp>
        <p:nvSpPr>
          <p:cNvPr id="84" name="Object 83"/>
          <p:cNvSpPr txBox="1"/>
          <p:nvPr/>
        </p:nvSpPr>
        <p:spPr>
          <a:xfrm>
            <a:off x="1874520" y="1587627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Destigmatize - Coffee get-togethers </a:t>
            </a:r>
            <a:endParaRPr lang="en-US" dirty="0"/>
          </a:p>
        </p:txBody>
      </p:sp>
      <p:sp>
        <p:nvSpPr>
          <p:cNvPr id="85" name="Object 84"/>
          <p:cNvSpPr txBox="1"/>
          <p:nvPr/>
        </p:nvSpPr>
        <p:spPr>
          <a:xfrm>
            <a:off x="1874520" y="1762506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self-help solutions &amp; yoga for willpower </a:t>
            </a:r>
            <a:endParaRPr lang="en-US" dirty="0"/>
          </a:p>
        </p:txBody>
      </p:sp>
      <p:sp>
        <p:nvSpPr>
          <p:cNvPr id="86" name="Object 85"/>
          <p:cNvSpPr txBox="1"/>
          <p:nvPr/>
        </p:nvSpPr>
        <p:spPr>
          <a:xfrm>
            <a:off x="1874520" y="1937385"/>
            <a:ext cx="1737360" cy="10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efefef"/>
            </a:solidFill>
          </a:ln>
        </p:spPr>
        <p:txBody>
          <a:bodyPr wrap="square" rtlCol="0" anchor="ctr">
            <a:normAutofit fontScale="85000" lnSpcReduction="20000"/>
          </a:bodyPr>
          <a:lstStyle/>
          <a:p>
            <a:pPr>
              <a:buNone/>
            </a:pPr>
            <a:r>
              <a:rPr lang="en-US" sz="800" dirty="0" smtClean="0">
                <a:solidFill>
                  <a:srgbClr val="1f1f1f"/>
                </a:solidFill>
              </a:rPr>
              <a:t>connect patients with donors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2022-01-10T20:57:11.454Z</dcterms:created>
  <dcterms:modified xsi:type="dcterms:W3CDTF">2022-01-10T20:57:11.454Z</dcterms:modified>
</cp:coreProperties>
</file>