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280" autoAdjust="0"/>
  </p:normalViewPr>
  <p:slideViewPr>
    <p:cSldViewPr snapToGrid="0">
      <p:cViewPr>
        <p:scale>
          <a:sx n="60" d="100"/>
          <a:sy n="60" d="100"/>
        </p:scale>
        <p:origin x="1140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22DEC-DF0C-49CD-805C-53DA81D4E12D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F2543-79AB-4C9D-9352-402FE6CDD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5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--SQL</a:t>
            </a:r>
            <a:r>
              <a:rPr lang="en-IN" baseline="0" dirty="0" smtClean="0"/>
              <a:t> Query</a:t>
            </a:r>
          </a:p>
          <a:p>
            <a:endParaRPr lang="en-IN" sz="1200" dirty="0" smtClean="0"/>
          </a:p>
          <a:p>
            <a:r>
              <a:rPr lang="en-IN" sz="1200" dirty="0" smtClean="0"/>
              <a:t>select </a:t>
            </a:r>
            <a:r>
              <a:rPr lang="en-IN" sz="1200" dirty="0" err="1" smtClean="0"/>
              <a:t>sub.week</a:t>
            </a:r>
            <a:r>
              <a:rPr lang="en-IN" sz="1200" dirty="0" smtClean="0"/>
              <a:t>, </a:t>
            </a:r>
          </a:p>
          <a:p>
            <a:r>
              <a:rPr lang="en-IN" sz="1200" dirty="0" smtClean="0"/>
              <a:t>       sum( case when </a:t>
            </a:r>
            <a:r>
              <a:rPr lang="en-IN" sz="1200" dirty="0" err="1" smtClean="0"/>
              <a:t>sub.customer_age</a:t>
            </a:r>
            <a:r>
              <a:rPr lang="en-IN" sz="1200" dirty="0" smtClean="0"/>
              <a:t>='1week' then </a:t>
            </a:r>
            <a:r>
              <a:rPr lang="en-IN" sz="1200" dirty="0" err="1" smtClean="0"/>
              <a:t>sub.engagescore</a:t>
            </a:r>
            <a:r>
              <a:rPr lang="en-IN" sz="1200" dirty="0" smtClean="0"/>
              <a:t> else null end) as "1week",</a:t>
            </a:r>
          </a:p>
          <a:p>
            <a:r>
              <a:rPr lang="en-IN" sz="1200" dirty="0" smtClean="0"/>
              <a:t>       sum( case when </a:t>
            </a:r>
            <a:r>
              <a:rPr lang="en-IN" sz="1200" dirty="0" err="1" smtClean="0"/>
              <a:t>sub.customer_age</a:t>
            </a:r>
            <a:r>
              <a:rPr lang="en-IN" sz="1200" dirty="0" smtClean="0"/>
              <a:t>='2week' then </a:t>
            </a:r>
            <a:r>
              <a:rPr lang="en-IN" sz="1200" dirty="0" err="1" smtClean="0"/>
              <a:t>sub.engagescore</a:t>
            </a:r>
            <a:r>
              <a:rPr lang="en-IN" sz="1200" dirty="0" smtClean="0"/>
              <a:t> else null end) as "2week",</a:t>
            </a:r>
          </a:p>
          <a:p>
            <a:r>
              <a:rPr lang="en-IN" sz="1200" dirty="0" smtClean="0"/>
              <a:t>       sum( case when </a:t>
            </a:r>
            <a:r>
              <a:rPr lang="en-IN" sz="1200" dirty="0" err="1" smtClean="0"/>
              <a:t>sub.customer_age</a:t>
            </a:r>
            <a:r>
              <a:rPr lang="en-IN" sz="1200" dirty="0" smtClean="0"/>
              <a:t>='3week' then </a:t>
            </a:r>
            <a:r>
              <a:rPr lang="en-IN" sz="1200" dirty="0" err="1" smtClean="0"/>
              <a:t>sub.engagescore</a:t>
            </a:r>
            <a:r>
              <a:rPr lang="en-IN" sz="1200" dirty="0" smtClean="0"/>
              <a:t> else null end) as "3week",</a:t>
            </a:r>
          </a:p>
          <a:p>
            <a:r>
              <a:rPr lang="en-IN" sz="1200" dirty="0" smtClean="0"/>
              <a:t>       sum( case when </a:t>
            </a:r>
            <a:r>
              <a:rPr lang="en-IN" sz="1200" dirty="0" err="1" smtClean="0"/>
              <a:t>sub.customer_age</a:t>
            </a:r>
            <a:r>
              <a:rPr lang="en-IN" sz="1200" dirty="0" smtClean="0"/>
              <a:t>='4week' then </a:t>
            </a:r>
            <a:r>
              <a:rPr lang="en-IN" sz="1200" dirty="0" err="1" smtClean="0"/>
              <a:t>sub.engagescore</a:t>
            </a:r>
            <a:r>
              <a:rPr lang="en-IN" sz="1200" dirty="0" smtClean="0"/>
              <a:t> else null end) as "4week",</a:t>
            </a:r>
          </a:p>
          <a:p>
            <a:r>
              <a:rPr lang="en-IN" sz="1200" dirty="0" smtClean="0"/>
              <a:t>       sum( case when </a:t>
            </a:r>
            <a:r>
              <a:rPr lang="en-IN" sz="1200" dirty="0" err="1" smtClean="0"/>
              <a:t>sub.customer_age</a:t>
            </a:r>
            <a:r>
              <a:rPr lang="en-IN" sz="1200" dirty="0" smtClean="0"/>
              <a:t>='5week' then </a:t>
            </a:r>
            <a:r>
              <a:rPr lang="en-IN" sz="1200" dirty="0" err="1" smtClean="0"/>
              <a:t>sub.engagescore</a:t>
            </a:r>
            <a:r>
              <a:rPr lang="en-IN" sz="1200" dirty="0" smtClean="0"/>
              <a:t> else null end) as "5week",</a:t>
            </a:r>
          </a:p>
          <a:p>
            <a:r>
              <a:rPr lang="en-IN" sz="1200" dirty="0" smtClean="0"/>
              <a:t>       sum( case when </a:t>
            </a:r>
            <a:r>
              <a:rPr lang="en-IN" sz="1200" dirty="0" err="1" smtClean="0"/>
              <a:t>sub.customer_age</a:t>
            </a:r>
            <a:r>
              <a:rPr lang="en-IN" sz="1200" dirty="0" smtClean="0"/>
              <a:t>='6week' then </a:t>
            </a:r>
            <a:r>
              <a:rPr lang="en-IN" sz="1200" dirty="0" err="1" smtClean="0"/>
              <a:t>sub.engagescore</a:t>
            </a:r>
            <a:r>
              <a:rPr lang="en-IN" sz="1200" dirty="0" smtClean="0"/>
              <a:t> else null end) as "6week",</a:t>
            </a:r>
          </a:p>
          <a:p>
            <a:r>
              <a:rPr lang="en-IN" sz="1200" dirty="0" smtClean="0"/>
              <a:t>       sum( case when </a:t>
            </a:r>
            <a:r>
              <a:rPr lang="en-IN" sz="1200" dirty="0" err="1" smtClean="0"/>
              <a:t>sub.customer_age</a:t>
            </a:r>
            <a:r>
              <a:rPr lang="en-IN" sz="1200" dirty="0" smtClean="0"/>
              <a:t>='7week' then </a:t>
            </a:r>
            <a:r>
              <a:rPr lang="en-IN" sz="1200" dirty="0" err="1" smtClean="0"/>
              <a:t>sub.engagescore</a:t>
            </a:r>
            <a:r>
              <a:rPr lang="en-IN" sz="1200" dirty="0" smtClean="0"/>
              <a:t> else null end) as "7week",</a:t>
            </a:r>
          </a:p>
          <a:p>
            <a:r>
              <a:rPr lang="en-IN" sz="1200" dirty="0" smtClean="0"/>
              <a:t>       sum( case when </a:t>
            </a:r>
            <a:r>
              <a:rPr lang="en-IN" sz="1200" dirty="0" err="1" smtClean="0"/>
              <a:t>sub.customer_age</a:t>
            </a:r>
            <a:r>
              <a:rPr lang="en-IN" sz="1200" dirty="0" smtClean="0"/>
              <a:t>='8week' then </a:t>
            </a:r>
            <a:r>
              <a:rPr lang="en-IN" sz="1200" dirty="0" err="1" smtClean="0"/>
              <a:t>sub.engagescore</a:t>
            </a:r>
            <a:r>
              <a:rPr lang="en-IN" sz="1200" dirty="0" smtClean="0"/>
              <a:t> else null end) as "8week",</a:t>
            </a:r>
          </a:p>
          <a:p>
            <a:r>
              <a:rPr lang="en-IN" sz="1200" dirty="0" smtClean="0"/>
              <a:t>       sum( case when </a:t>
            </a:r>
            <a:r>
              <a:rPr lang="en-IN" sz="1200" dirty="0" err="1" smtClean="0"/>
              <a:t>sub.customer_age</a:t>
            </a:r>
            <a:r>
              <a:rPr lang="en-IN" sz="1200" dirty="0" smtClean="0"/>
              <a:t>='9week' then </a:t>
            </a:r>
            <a:r>
              <a:rPr lang="en-IN" sz="1200" dirty="0" err="1" smtClean="0"/>
              <a:t>sub.engagescore</a:t>
            </a:r>
            <a:r>
              <a:rPr lang="en-IN" sz="1200" dirty="0" smtClean="0"/>
              <a:t> else null end) as "9week",</a:t>
            </a:r>
          </a:p>
          <a:p>
            <a:r>
              <a:rPr lang="en-IN" sz="1200" dirty="0" smtClean="0"/>
              <a:t>       sum( case when </a:t>
            </a:r>
            <a:r>
              <a:rPr lang="en-IN" sz="1200" dirty="0" err="1" smtClean="0"/>
              <a:t>sub.customer_age</a:t>
            </a:r>
            <a:r>
              <a:rPr lang="en-IN" sz="1200" dirty="0" smtClean="0"/>
              <a:t>='10week' then </a:t>
            </a:r>
            <a:r>
              <a:rPr lang="en-IN" sz="1200" dirty="0" err="1" smtClean="0"/>
              <a:t>sub.engagescore</a:t>
            </a:r>
            <a:r>
              <a:rPr lang="en-IN" sz="1200" dirty="0" smtClean="0"/>
              <a:t> else null end) as "10week",</a:t>
            </a:r>
          </a:p>
          <a:p>
            <a:r>
              <a:rPr lang="en-IN" sz="1200" dirty="0" smtClean="0"/>
              <a:t>       sum( case when </a:t>
            </a:r>
            <a:r>
              <a:rPr lang="en-IN" sz="1200" dirty="0" err="1" smtClean="0"/>
              <a:t>sub.customer_age</a:t>
            </a:r>
            <a:r>
              <a:rPr lang="en-IN" sz="1200" dirty="0" smtClean="0"/>
              <a:t>='11week' then </a:t>
            </a:r>
            <a:r>
              <a:rPr lang="en-IN" sz="1200" dirty="0" err="1" smtClean="0"/>
              <a:t>sub.engagescore</a:t>
            </a:r>
            <a:r>
              <a:rPr lang="en-IN" sz="1200" dirty="0" smtClean="0"/>
              <a:t> else null end) as "11week",</a:t>
            </a:r>
          </a:p>
          <a:p>
            <a:r>
              <a:rPr lang="en-IN" sz="1200" dirty="0" smtClean="0"/>
              <a:t>       sum( case when </a:t>
            </a:r>
            <a:r>
              <a:rPr lang="en-IN" sz="1200" dirty="0" err="1" smtClean="0"/>
              <a:t>sub.customer_age</a:t>
            </a:r>
            <a:r>
              <a:rPr lang="en-IN" sz="1200" dirty="0" smtClean="0"/>
              <a:t>='12week' then </a:t>
            </a:r>
            <a:r>
              <a:rPr lang="en-IN" sz="1200" dirty="0" err="1" smtClean="0"/>
              <a:t>sub.engagescore</a:t>
            </a:r>
            <a:r>
              <a:rPr lang="en-IN" sz="1200" dirty="0" smtClean="0"/>
              <a:t> else null end) as "12week",</a:t>
            </a:r>
          </a:p>
          <a:p>
            <a:r>
              <a:rPr lang="en-IN" sz="1200" dirty="0" smtClean="0"/>
              <a:t>       sum( case when </a:t>
            </a:r>
            <a:r>
              <a:rPr lang="en-IN" sz="1200" dirty="0" err="1" smtClean="0"/>
              <a:t>sub.customer_age</a:t>
            </a:r>
            <a:r>
              <a:rPr lang="en-IN" sz="1200" dirty="0" smtClean="0"/>
              <a:t>='13week' then </a:t>
            </a:r>
            <a:r>
              <a:rPr lang="en-IN" sz="1200" dirty="0" err="1" smtClean="0"/>
              <a:t>sub.engagescore</a:t>
            </a:r>
            <a:r>
              <a:rPr lang="en-IN" sz="1200" dirty="0" smtClean="0"/>
              <a:t> else null end) as "13week",</a:t>
            </a:r>
          </a:p>
          <a:p>
            <a:r>
              <a:rPr lang="en-IN" sz="1200" dirty="0" smtClean="0"/>
              <a:t>       sum( case when </a:t>
            </a:r>
            <a:r>
              <a:rPr lang="en-IN" sz="1200" dirty="0" err="1" smtClean="0"/>
              <a:t>sub.customer_age</a:t>
            </a:r>
            <a:r>
              <a:rPr lang="en-IN" sz="1200" dirty="0" smtClean="0"/>
              <a:t>='14week' then </a:t>
            </a:r>
            <a:r>
              <a:rPr lang="en-IN" sz="1200" dirty="0" err="1" smtClean="0"/>
              <a:t>sub.engagescore</a:t>
            </a:r>
            <a:r>
              <a:rPr lang="en-IN" sz="1200" dirty="0" smtClean="0"/>
              <a:t> else null end) as "14week",</a:t>
            </a:r>
          </a:p>
          <a:p>
            <a:r>
              <a:rPr lang="en-IN" sz="1200" dirty="0" smtClean="0"/>
              <a:t>       sum( case when </a:t>
            </a:r>
            <a:r>
              <a:rPr lang="en-IN" sz="1200" dirty="0" err="1" smtClean="0"/>
              <a:t>sub.customer_age</a:t>
            </a:r>
            <a:r>
              <a:rPr lang="en-IN" sz="1200" dirty="0" smtClean="0"/>
              <a:t>='15week' then </a:t>
            </a:r>
            <a:r>
              <a:rPr lang="en-IN" sz="1200" dirty="0" err="1" smtClean="0"/>
              <a:t>sub.engagescore</a:t>
            </a:r>
            <a:r>
              <a:rPr lang="en-IN" sz="1200" dirty="0" smtClean="0"/>
              <a:t> else null end) as "15week",</a:t>
            </a:r>
          </a:p>
          <a:p>
            <a:r>
              <a:rPr lang="en-IN" sz="1200" dirty="0" smtClean="0"/>
              <a:t>       sum( case when </a:t>
            </a:r>
            <a:r>
              <a:rPr lang="en-IN" sz="1200" dirty="0" err="1" smtClean="0"/>
              <a:t>sub.customer_age</a:t>
            </a:r>
            <a:r>
              <a:rPr lang="en-IN" sz="1200" dirty="0" smtClean="0"/>
              <a:t>='16week' then </a:t>
            </a:r>
            <a:r>
              <a:rPr lang="en-IN" sz="1200" dirty="0" err="1" smtClean="0"/>
              <a:t>sub.engagescore</a:t>
            </a:r>
            <a:r>
              <a:rPr lang="en-IN" sz="1200" dirty="0" smtClean="0"/>
              <a:t> else null end) as "16week",</a:t>
            </a:r>
          </a:p>
          <a:p>
            <a:r>
              <a:rPr lang="en-IN" sz="1200" dirty="0" smtClean="0"/>
              <a:t>       sum( case when </a:t>
            </a:r>
            <a:r>
              <a:rPr lang="en-IN" sz="1200" dirty="0" err="1" smtClean="0"/>
              <a:t>sub.customer_age</a:t>
            </a:r>
            <a:r>
              <a:rPr lang="en-IN" sz="1200" dirty="0" smtClean="0"/>
              <a:t>='</a:t>
            </a:r>
            <a:r>
              <a:rPr lang="en-IN" sz="1200" dirty="0" err="1" smtClean="0"/>
              <a:t>longterm</a:t>
            </a:r>
            <a:r>
              <a:rPr lang="en-IN" sz="1200" dirty="0" smtClean="0"/>
              <a:t>' then </a:t>
            </a:r>
            <a:r>
              <a:rPr lang="en-IN" sz="1200" dirty="0" err="1" smtClean="0"/>
              <a:t>sub.engagescore</a:t>
            </a:r>
            <a:r>
              <a:rPr lang="en-IN" sz="1200" dirty="0" smtClean="0"/>
              <a:t> else null end) as "</a:t>
            </a:r>
            <a:r>
              <a:rPr lang="en-IN" sz="1200" dirty="0" err="1" smtClean="0"/>
              <a:t>longterm</a:t>
            </a:r>
            <a:r>
              <a:rPr lang="en-IN" sz="1200" dirty="0" smtClean="0"/>
              <a:t>"</a:t>
            </a:r>
          </a:p>
          <a:p>
            <a:r>
              <a:rPr lang="en-IN" sz="1200" dirty="0" smtClean="0"/>
              <a:t>      			</a:t>
            </a:r>
          </a:p>
          <a:p>
            <a:endParaRPr lang="en-IN" sz="1200" dirty="0" smtClean="0"/>
          </a:p>
          <a:p>
            <a:r>
              <a:rPr lang="en-IN" sz="1200" dirty="0" smtClean="0"/>
              <a:t>from(</a:t>
            </a:r>
          </a:p>
          <a:p>
            <a:r>
              <a:rPr lang="en-IN" sz="1200" dirty="0" smtClean="0"/>
              <a:t>      select DATE_TRUNC('week', </a:t>
            </a:r>
            <a:r>
              <a:rPr lang="en-IN" sz="1200" dirty="0" err="1" smtClean="0"/>
              <a:t>e.occurred_at</a:t>
            </a:r>
            <a:r>
              <a:rPr lang="en-IN" sz="1200" dirty="0" smtClean="0"/>
              <a:t>) as "week" ,</a:t>
            </a:r>
            <a:r>
              <a:rPr lang="en-IN" sz="1200" dirty="0" err="1" smtClean="0"/>
              <a:t>u.customer_age</a:t>
            </a:r>
            <a:r>
              <a:rPr lang="en-IN" sz="1200" dirty="0" smtClean="0"/>
              <a:t>, count(distinct </a:t>
            </a:r>
            <a:r>
              <a:rPr lang="en-IN" sz="1200" dirty="0" err="1" smtClean="0"/>
              <a:t>e.user_id</a:t>
            </a:r>
            <a:r>
              <a:rPr lang="en-IN" sz="1200" dirty="0" smtClean="0"/>
              <a:t>) as "</a:t>
            </a:r>
            <a:r>
              <a:rPr lang="en-IN" sz="1200" dirty="0" err="1" smtClean="0"/>
              <a:t>engagescore</a:t>
            </a:r>
            <a:r>
              <a:rPr lang="en-IN" sz="1200" dirty="0" smtClean="0"/>
              <a:t>"</a:t>
            </a:r>
          </a:p>
          <a:p>
            <a:r>
              <a:rPr lang="en-IN" sz="1200" dirty="0" smtClean="0"/>
              <a:t>      from </a:t>
            </a:r>
            <a:r>
              <a:rPr lang="en-IN" sz="1200" dirty="0" err="1" smtClean="0"/>
              <a:t>tutorial.yammer_events</a:t>
            </a:r>
            <a:r>
              <a:rPr lang="en-IN" sz="1200" dirty="0" smtClean="0"/>
              <a:t> e</a:t>
            </a:r>
          </a:p>
          <a:p>
            <a:r>
              <a:rPr lang="en-IN" sz="1200" dirty="0" smtClean="0"/>
              <a:t>      join (</a:t>
            </a:r>
          </a:p>
          <a:p>
            <a:endParaRPr lang="en-IN" sz="1200" dirty="0" smtClean="0"/>
          </a:p>
          <a:p>
            <a:r>
              <a:rPr lang="en-IN" sz="1200" dirty="0" smtClean="0"/>
              <a:t>      select *, </a:t>
            </a:r>
          </a:p>
          <a:p>
            <a:r>
              <a:rPr lang="en-IN" sz="1200" dirty="0" smtClean="0"/>
              <a:t>       case when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&lt;= 7 then '1week'</a:t>
            </a:r>
          </a:p>
          <a:p>
            <a:r>
              <a:rPr lang="en-IN" sz="1200" dirty="0" smtClean="0"/>
              <a:t>            when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&gt; 7 and 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&lt;= 14 then '2week'</a:t>
            </a:r>
          </a:p>
          <a:p>
            <a:r>
              <a:rPr lang="en-IN" sz="1200" dirty="0" smtClean="0"/>
              <a:t>            when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&gt; 14 and 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&lt;= 21 then '3week'</a:t>
            </a:r>
          </a:p>
          <a:p>
            <a:r>
              <a:rPr lang="en-IN" sz="1200" dirty="0" smtClean="0"/>
              <a:t>            when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&gt; 21 and 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&lt;= 28 then '4week'</a:t>
            </a:r>
          </a:p>
          <a:p>
            <a:r>
              <a:rPr lang="en-IN" sz="1200" dirty="0" smtClean="0"/>
              <a:t>            when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&gt; 28 and 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&lt;= 35 then '5week'</a:t>
            </a:r>
          </a:p>
          <a:p>
            <a:r>
              <a:rPr lang="en-IN" sz="1200" dirty="0" smtClean="0"/>
              <a:t>            when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&gt; 35 and 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&lt;= 42 then '6week'</a:t>
            </a:r>
          </a:p>
          <a:p>
            <a:r>
              <a:rPr lang="en-IN" sz="1200" dirty="0" smtClean="0"/>
              <a:t>            when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&gt; 42 and 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&lt;= 49 then '7week'</a:t>
            </a:r>
          </a:p>
          <a:p>
            <a:r>
              <a:rPr lang="en-IN" sz="1200" dirty="0" smtClean="0"/>
              <a:t>            when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&gt; 49 and 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&lt;= 56 then '8week'</a:t>
            </a:r>
          </a:p>
          <a:p>
            <a:r>
              <a:rPr lang="en-IN" sz="1200" dirty="0" smtClean="0"/>
              <a:t>            when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&gt; 56 and 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&lt;= 63 then '9week'</a:t>
            </a:r>
          </a:p>
          <a:p>
            <a:r>
              <a:rPr lang="en-IN" sz="1200" dirty="0" smtClean="0"/>
              <a:t>            when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&gt; 63 and 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&lt;= 70 then '10week'</a:t>
            </a:r>
          </a:p>
          <a:p>
            <a:r>
              <a:rPr lang="en-IN" sz="1200" dirty="0" smtClean="0"/>
              <a:t>            when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&gt; 70 and 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&lt;= 77 then '11week'</a:t>
            </a:r>
          </a:p>
          <a:p>
            <a:r>
              <a:rPr lang="en-IN" sz="1200" dirty="0" smtClean="0"/>
              <a:t>            when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&gt; 77 and 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&lt;= 84 then '12week'</a:t>
            </a:r>
          </a:p>
          <a:p>
            <a:r>
              <a:rPr lang="en-IN" sz="1200" dirty="0" smtClean="0"/>
              <a:t>            when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&gt; 84 and 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&lt;= 91 then '13week'</a:t>
            </a:r>
          </a:p>
          <a:p>
            <a:r>
              <a:rPr lang="en-IN" sz="1200" dirty="0" smtClean="0"/>
              <a:t>            when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&gt; 91 and 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&lt;= 98 then '14week'</a:t>
            </a:r>
          </a:p>
          <a:p>
            <a:r>
              <a:rPr lang="en-IN" sz="1200" dirty="0" smtClean="0"/>
              <a:t>            when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&gt; 98 and 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&lt;= 105 then '15week'</a:t>
            </a:r>
          </a:p>
          <a:p>
            <a:r>
              <a:rPr lang="en-IN" sz="1200" dirty="0" smtClean="0"/>
              <a:t>           when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&gt; 105 and  extract('day' from '2014-09-01' ::TIMESTAMP -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) &lt;= 112 then '16week'</a:t>
            </a:r>
          </a:p>
          <a:p>
            <a:r>
              <a:rPr lang="en-IN" sz="1200" dirty="0" smtClean="0"/>
              <a:t>        else '</a:t>
            </a:r>
            <a:r>
              <a:rPr lang="en-IN" sz="1200" dirty="0" err="1" smtClean="0"/>
              <a:t>longterm</a:t>
            </a:r>
            <a:r>
              <a:rPr lang="en-IN" sz="1200" dirty="0" smtClean="0"/>
              <a:t>' </a:t>
            </a:r>
          </a:p>
          <a:p>
            <a:r>
              <a:rPr lang="en-IN" sz="1200" dirty="0" smtClean="0"/>
              <a:t>       end as "</a:t>
            </a:r>
            <a:r>
              <a:rPr lang="en-IN" sz="1200" dirty="0" err="1" smtClean="0"/>
              <a:t>customer_age</a:t>
            </a:r>
            <a:r>
              <a:rPr lang="en-IN" sz="1200" dirty="0" smtClean="0"/>
              <a:t>"    </a:t>
            </a:r>
          </a:p>
          <a:p>
            <a:r>
              <a:rPr lang="en-IN" sz="1200" dirty="0" smtClean="0"/>
              <a:t>      from </a:t>
            </a:r>
            <a:r>
              <a:rPr lang="en-IN" sz="1200" dirty="0" err="1" smtClean="0"/>
              <a:t>tutorial.yammer_users</a:t>
            </a:r>
            <a:r>
              <a:rPr lang="en-IN" sz="1200" dirty="0" smtClean="0"/>
              <a:t> </a:t>
            </a:r>
          </a:p>
          <a:p>
            <a:r>
              <a:rPr lang="en-IN" sz="1200" dirty="0" smtClean="0"/>
              <a:t>      where </a:t>
            </a:r>
            <a:r>
              <a:rPr lang="en-IN" sz="1200" dirty="0" err="1" smtClean="0"/>
              <a:t>activated_at</a:t>
            </a:r>
            <a:r>
              <a:rPr lang="en-IN" sz="1200" dirty="0" smtClean="0"/>
              <a:t> is not null</a:t>
            </a:r>
          </a:p>
          <a:p>
            <a:r>
              <a:rPr lang="en-IN" sz="1200" dirty="0" smtClean="0"/>
              <a:t>     ) u</a:t>
            </a:r>
          </a:p>
          <a:p>
            <a:endParaRPr lang="en-IN" sz="1200" dirty="0" smtClean="0"/>
          </a:p>
          <a:p>
            <a:r>
              <a:rPr lang="en-IN" sz="1200" dirty="0" smtClean="0"/>
              <a:t>     on </a:t>
            </a:r>
            <a:r>
              <a:rPr lang="en-IN" sz="1200" dirty="0" err="1" smtClean="0"/>
              <a:t>e.user_id</a:t>
            </a:r>
            <a:r>
              <a:rPr lang="en-IN" sz="1200" dirty="0" smtClean="0"/>
              <a:t>=</a:t>
            </a:r>
            <a:r>
              <a:rPr lang="en-IN" sz="1200" dirty="0" err="1" smtClean="0"/>
              <a:t>u.user_id</a:t>
            </a:r>
            <a:endParaRPr lang="en-IN" sz="1200" dirty="0" smtClean="0"/>
          </a:p>
          <a:p>
            <a:r>
              <a:rPr lang="en-IN" sz="1200" dirty="0" smtClean="0"/>
              <a:t>     where </a:t>
            </a:r>
            <a:r>
              <a:rPr lang="en-IN" sz="1200" dirty="0" err="1" smtClean="0"/>
              <a:t>e.event_name</a:t>
            </a:r>
            <a:r>
              <a:rPr lang="en-IN" sz="1200" dirty="0" smtClean="0"/>
              <a:t>='login'</a:t>
            </a:r>
          </a:p>
          <a:p>
            <a:r>
              <a:rPr lang="en-IN" sz="1200" dirty="0" smtClean="0"/>
              <a:t>     group by 1,2</a:t>
            </a:r>
          </a:p>
          <a:p>
            <a:r>
              <a:rPr lang="en-IN" sz="1200" dirty="0" smtClean="0"/>
              <a:t>    </a:t>
            </a:r>
          </a:p>
          <a:p>
            <a:r>
              <a:rPr lang="en-IN" sz="1200" dirty="0" smtClean="0"/>
              <a:t>    ) sub</a:t>
            </a:r>
          </a:p>
          <a:p>
            <a:endParaRPr lang="en-IN" sz="1200" dirty="0" smtClean="0"/>
          </a:p>
          <a:p>
            <a:r>
              <a:rPr lang="en-IN" sz="1200" dirty="0" smtClean="0"/>
              <a:t>group by 1</a:t>
            </a:r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sz="120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F2543-79AB-4C9D-9352-402FE6CDDD9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22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25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47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36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29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99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03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70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0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94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41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0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2FA5-EA21-4669-ADE1-8AFB783DA0BB}" type="datetimeFigureOut">
              <a:rPr lang="en-IN" smtClean="0"/>
              <a:t>27-05-2017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CB815-042C-4197-88E9-CBB4D6EDC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02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Mode Analytics Case Study </a:t>
            </a:r>
            <a:r>
              <a:rPr lang="en-IN" dirty="0" smtClean="0"/>
              <a:t>1: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User Engagement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7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Insights and Recommendation: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Yammer as a product seems to have a problem  of keeping user engaged over a period of time</a:t>
            </a:r>
          </a:p>
          <a:p>
            <a:r>
              <a:rPr lang="en-IN" sz="2000" dirty="0" smtClean="0"/>
              <a:t>New users tend to use it frequently but their use of the application decreases as time goes on</a:t>
            </a:r>
          </a:p>
          <a:p>
            <a:r>
              <a:rPr lang="en-IN" sz="2000" dirty="0" smtClean="0"/>
              <a:t>The current dip in engagement is attributed to two causes:</a:t>
            </a:r>
          </a:p>
          <a:p>
            <a:pPr lvl="1"/>
            <a:r>
              <a:rPr lang="en-IN" sz="1600" dirty="0" smtClean="0"/>
              <a:t>Over all downward trend of engagement of existing users</a:t>
            </a:r>
          </a:p>
          <a:p>
            <a:pPr lvl="1"/>
            <a:r>
              <a:rPr lang="en-IN" sz="1600" dirty="0" smtClean="0"/>
              <a:t>A dip in acquisition of new users (that tend to boost engagement at aggregate level)</a:t>
            </a:r>
            <a:endParaRPr lang="en-IN" sz="1600" dirty="0" smtClean="0"/>
          </a:p>
          <a:p>
            <a:endParaRPr lang="en-IN" sz="1800" dirty="0" smtClean="0"/>
          </a:p>
          <a:p>
            <a:r>
              <a:rPr lang="en-IN" sz="1800" dirty="0" smtClean="0"/>
              <a:t>Recommendation:</a:t>
            </a:r>
          </a:p>
          <a:p>
            <a:r>
              <a:rPr lang="en-IN" sz="1800" dirty="0" smtClean="0"/>
              <a:t>Incentivise use of Yammer application for existi</a:t>
            </a:r>
            <a:r>
              <a:rPr lang="en-IN" sz="1800" dirty="0" smtClean="0"/>
              <a:t>ng users to arrest long term engagement decline</a:t>
            </a:r>
          </a:p>
          <a:p>
            <a:r>
              <a:rPr lang="en-IN" sz="1800" dirty="0" smtClean="0"/>
              <a:t>For the short term, push hard for customer acquisition as the new users drive engagement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9629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Examine the cause of the drop in user engagement for Yammer customer 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04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Solution Steps: </a:t>
            </a:r>
            <a:br>
              <a:rPr lang="en-IN" dirty="0" smtClean="0"/>
            </a:br>
            <a:r>
              <a:rPr lang="en-IN" sz="2200" dirty="0" smtClean="0"/>
              <a:t>Step 1: </a:t>
            </a:r>
            <a:r>
              <a:rPr lang="en-IN" sz="2200" dirty="0" smtClean="0"/>
              <a:t>Examining User </a:t>
            </a:r>
            <a:r>
              <a:rPr lang="en-IN" sz="2200" dirty="0"/>
              <a:t>E</a:t>
            </a:r>
            <a:r>
              <a:rPr lang="en-IN" sz="2200" dirty="0" smtClean="0"/>
              <a:t>ngagement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45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 smtClean="0"/>
              <a:t>SQL Query: </a:t>
            </a:r>
          </a:p>
          <a:p>
            <a:pPr marL="0" indent="0">
              <a:buNone/>
            </a:pPr>
            <a:r>
              <a:rPr lang="en-IN" sz="1400" dirty="0" smtClean="0"/>
              <a:t>--SQL code to </a:t>
            </a:r>
            <a:r>
              <a:rPr lang="en-IN" sz="1400" dirty="0" smtClean="0"/>
              <a:t>identify active users over a period of time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SELECT DATE_TRUNC('week', </a:t>
            </a:r>
            <a:r>
              <a:rPr lang="en-IN" sz="1400" dirty="0" err="1"/>
              <a:t>e.occurred_at</a:t>
            </a:r>
            <a:r>
              <a:rPr lang="en-IN" sz="1400" dirty="0"/>
              <a:t>),</a:t>
            </a:r>
          </a:p>
          <a:p>
            <a:pPr marL="0" indent="0">
              <a:buNone/>
            </a:pPr>
            <a:r>
              <a:rPr lang="en-IN" sz="1400" dirty="0"/>
              <a:t>       COUNT(DISTINCT </a:t>
            </a:r>
            <a:r>
              <a:rPr lang="en-IN" sz="1400" dirty="0" err="1"/>
              <a:t>e.user_id</a:t>
            </a:r>
            <a:r>
              <a:rPr lang="en-IN" sz="1400" dirty="0"/>
              <a:t>) AS </a:t>
            </a:r>
            <a:r>
              <a:rPr lang="en-IN" sz="1400" dirty="0" err="1"/>
              <a:t>weekly_active_users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  FROM </a:t>
            </a:r>
            <a:r>
              <a:rPr lang="en-IN" sz="1400" dirty="0" err="1"/>
              <a:t>tutorial.yammer_events</a:t>
            </a:r>
            <a:r>
              <a:rPr lang="en-IN" sz="1400" dirty="0"/>
              <a:t> e</a:t>
            </a:r>
          </a:p>
          <a:p>
            <a:pPr marL="0" indent="0">
              <a:buNone/>
            </a:pPr>
            <a:r>
              <a:rPr lang="en-IN" sz="1400" dirty="0"/>
              <a:t> WHERE </a:t>
            </a:r>
            <a:r>
              <a:rPr lang="en-IN" sz="1400" dirty="0" err="1"/>
              <a:t>e.event_type</a:t>
            </a:r>
            <a:r>
              <a:rPr lang="en-IN" sz="1400" dirty="0"/>
              <a:t> = 'engagement'</a:t>
            </a:r>
          </a:p>
          <a:p>
            <a:pPr marL="0" indent="0">
              <a:buNone/>
            </a:pPr>
            <a:r>
              <a:rPr lang="en-IN" sz="1400" dirty="0" smtClean="0"/>
              <a:t>GROUP </a:t>
            </a:r>
            <a:r>
              <a:rPr lang="en-IN" sz="1400" dirty="0"/>
              <a:t>BY 1</a:t>
            </a:r>
          </a:p>
          <a:p>
            <a:pPr marL="0" indent="0">
              <a:buNone/>
            </a:pPr>
            <a:r>
              <a:rPr lang="en-IN" sz="1400" dirty="0"/>
              <a:t> ORDER BY 1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19" t="17548" r="18358" b="39664"/>
          <a:stretch/>
        </p:blipFill>
        <p:spPr>
          <a:xfrm>
            <a:off x="4205439" y="3222875"/>
            <a:ext cx="7148361" cy="31300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8" name="Oval 7"/>
          <p:cNvSpPr/>
          <p:nvPr/>
        </p:nvSpPr>
        <p:spPr>
          <a:xfrm>
            <a:off x="9192126" y="3308684"/>
            <a:ext cx="2161674" cy="14792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9276347" y="2502568"/>
            <a:ext cx="2077453" cy="625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Drop in Engagement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9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IN" sz="3200" dirty="0"/>
              <a:t>Step 2: </a:t>
            </a:r>
            <a:r>
              <a:rPr lang="en-IN" sz="3200" dirty="0"/>
              <a:t>Customers are of two types: Existing and New</a:t>
            </a:r>
            <a:br>
              <a:rPr lang="en-IN" sz="3200" dirty="0"/>
            </a:br>
            <a:r>
              <a:rPr lang="en-IN" sz="2000" dirty="0"/>
              <a:t>Identifying pattern of acquiring new customers over time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01577" y="1582404"/>
            <a:ext cx="1141796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--SQL code to identify number of new customers acquired by Yammer each week</a:t>
            </a:r>
          </a:p>
          <a:p>
            <a:endParaRPr lang="en-IN" sz="1000" dirty="0"/>
          </a:p>
          <a:p>
            <a:r>
              <a:rPr lang="en-IN" sz="1000" dirty="0"/>
              <a:t>select </a:t>
            </a:r>
            <a:r>
              <a:rPr lang="en-IN" sz="1000" dirty="0" err="1"/>
              <a:t>sub.customerage</a:t>
            </a:r>
            <a:r>
              <a:rPr lang="en-IN" sz="1000" dirty="0"/>
              <a:t>, count(</a:t>
            </a:r>
            <a:r>
              <a:rPr lang="en-IN" sz="1000" dirty="0" err="1"/>
              <a:t>sub.customerage</a:t>
            </a:r>
            <a:r>
              <a:rPr lang="en-IN" sz="1000" dirty="0"/>
              <a:t>)</a:t>
            </a:r>
          </a:p>
          <a:p>
            <a:r>
              <a:rPr lang="en-IN" sz="1000" dirty="0"/>
              <a:t>from(</a:t>
            </a:r>
          </a:p>
          <a:p>
            <a:r>
              <a:rPr lang="en-IN" sz="1000" dirty="0"/>
              <a:t>	select *, </a:t>
            </a:r>
          </a:p>
          <a:p>
            <a:r>
              <a:rPr lang="en-IN" sz="1000" dirty="0"/>
              <a:t>	  case when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&lt;= 7 then '1 week'</a:t>
            </a:r>
          </a:p>
          <a:p>
            <a:r>
              <a:rPr lang="en-IN" sz="1000" dirty="0"/>
              <a:t>		  when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&gt; 7 and 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&lt;= 14 then '2 week'</a:t>
            </a:r>
          </a:p>
          <a:p>
            <a:r>
              <a:rPr lang="en-IN" sz="1000" dirty="0"/>
              <a:t>		  when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&gt; 14 and 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&lt;= 21 then '3 week'</a:t>
            </a:r>
          </a:p>
          <a:p>
            <a:r>
              <a:rPr lang="en-IN" sz="1000" dirty="0"/>
              <a:t>		  when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&gt; 21 and 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&lt;= 28 then '4 week'</a:t>
            </a:r>
          </a:p>
          <a:p>
            <a:r>
              <a:rPr lang="en-IN" sz="1000" dirty="0"/>
              <a:t>		  when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&gt; 28 and 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&lt;= 35 then '5 week'</a:t>
            </a:r>
          </a:p>
          <a:p>
            <a:r>
              <a:rPr lang="en-IN" sz="1000" dirty="0"/>
              <a:t>		  when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&gt; 35 and 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&lt;= 42 then '6 week'</a:t>
            </a:r>
          </a:p>
          <a:p>
            <a:r>
              <a:rPr lang="en-IN" sz="1000" dirty="0"/>
              <a:t>		  when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&gt; 42 and 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&lt;= 49 then '7 week'</a:t>
            </a:r>
          </a:p>
          <a:p>
            <a:r>
              <a:rPr lang="en-IN" sz="1000" dirty="0"/>
              <a:t>		  when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&gt; 49 and 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&lt;= 56 then '8 week'</a:t>
            </a:r>
          </a:p>
          <a:p>
            <a:r>
              <a:rPr lang="en-IN" sz="1000" dirty="0"/>
              <a:t>		  when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&gt; 56 and 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&lt;= 63 then '9 week'</a:t>
            </a:r>
          </a:p>
          <a:p>
            <a:r>
              <a:rPr lang="en-IN" sz="1000" dirty="0"/>
              <a:t>		  when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&gt; 63 and 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&lt;= 70 then '10 week'</a:t>
            </a:r>
          </a:p>
          <a:p>
            <a:r>
              <a:rPr lang="en-IN" sz="1000" dirty="0"/>
              <a:t>		  when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&gt; 70 and 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&lt;= 77 then '11 week'</a:t>
            </a:r>
          </a:p>
          <a:p>
            <a:r>
              <a:rPr lang="en-IN" sz="1000" dirty="0"/>
              <a:t>		  when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&gt; 77 and 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&lt;= 84 then '12 week'</a:t>
            </a:r>
          </a:p>
          <a:p>
            <a:r>
              <a:rPr lang="en-IN" sz="1000" dirty="0"/>
              <a:t>		  when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&gt; 84 and 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&lt;= 91 then '13 week'</a:t>
            </a:r>
          </a:p>
          <a:p>
            <a:r>
              <a:rPr lang="en-IN" sz="1000" dirty="0"/>
              <a:t>		  when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&gt; 91 and 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&lt;= 98 then '14 week'</a:t>
            </a:r>
          </a:p>
          <a:p>
            <a:r>
              <a:rPr lang="en-IN" sz="1000" dirty="0"/>
              <a:t>		  when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&gt; 98 and 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&lt;= 105 then '15 week'</a:t>
            </a:r>
          </a:p>
          <a:p>
            <a:r>
              <a:rPr lang="en-IN" sz="1000" dirty="0"/>
              <a:t>		  when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&gt; 105 and  extract('day' from '2014-09-01' ::TIMESTAMP - </a:t>
            </a:r>
            <a:r>
              <a:rPr lang="en-IN" sz="1000" dirty="0" err="1"/>
              <a:t>activated_at</a:t>
            </a:r>
            <a:r>
              <a:rPr lang="en-IN" sz="1000" dirty="0"/>
              <a:t>) &lt;= 112 then '16 week'</a:t>
            </a:r>
          </a:p>
          <a:p>
            <a:r>
              <a:rPr lang="en-IN" sz="1000" dirty="0"/>
              <a:t>		  else '</a:t>
            </a:r>
            <a:r>
              <a:rPr lang="en-IN" sz="1000" dirty="0" err="1"/>
              <a:t>longterm</a:t>
            </a:r>
            <a:r>
              <a:rPr lang="en-IN" sz="1000" dirty="0"/>
              <a:t>' </a:t>
            </a:r>
          </a:p>
          <a:p>
            <a:r>
              <a:rPr lang="en-IN" sz="1000" dirty="0"/>
              <a:t>	  end as "</a:t>
            </a:r>
            <a:r>
              <a:rPr lang="en-IN" sz="1000" dirty="0" err="1"/>
              <a:t>customerage</a:t>
            </a:r>
            <a:r>
              <a:rPr lang="en-IN" sz="1000" dirty="0"/>
              <a:t>"    </a:t>
            </a:r>
          </a:p>
          <a:p>
            <a:r>
              <a:rPr lang="en-IN" sz="1000" dirty="0"/>
              <a:t>	from </a:t>
            </a:r>
            <a:r>
              <a:rPr lang="en-IN" sz="1000" dirty="0" err="1"/>
              <a:t>tutorial.yammer_users</a:t>
            </a:r>
            <a:r>
              <a:rPr lang="en-IN" sz="1000" dirty="0"/>
              <a:t> </a:t>
            </a:r>
          </a:p>
          <a:p>
            <a:r>
              <a:rPr lang="en-IN" sz="1000" dirty="0"/>
              <a:t>	where </a:t>
            </a:r>
            <a:r>
              <a:rPr lang="en-IN" sz="1000" dirty="0" err="1"/>
              <a:t>activated_at</a:t>
            </a:r>
            <a:r>
              <a:rPr lang="en-IN" sz="1000" dirty="0"/>
              <a:t> is not null</a:t>
            </a:r>
          </a:p>
          <a:p>
            <a:r>
              <a:rPr lang="en-IN" sz="1000" dirty="0"/>
              <a:t>) sub</a:t>
            </a:r>
          </a:p>
          <a:p>
            <a:r>
              <a:rPr lang="en-IN" sz="1000" dirty="0"/>
              <a:t>where </a:t>
            </a:r>
            <a:r>
              <a:rPr lang="en-IN" sz="1000" dirty="0" err="1"/>
              <a:t>sub.customerage</a:t>
            </a:r>
            <a:r>
              <a:rPr lang="en-IN" sz="1000" dirty="0"/>
              <a:t> &lt;&gt; '</a:t>
            </a:r>
            <a:r>
              <a:rPr lang="en-IN" sz="1000" dirty="0" err="1"/>
              <a:t>longterm</a:t>
            </a:r>
            <a:r>
              <a:rPr lang="en-IN" sz="1000" dirty="0"/>
              <a:t>'</a:t>
            </a:r>
          </a:p>
          <a:p>
            <a:r>
              <a:rPr lang="en-IN" sz="1000" dirty="0"/>
              <a:t>group by 1</a:t>
            </a:r>
          </a:p>
          <a:p>
            <a:r>
              <a:rPr lang="en-IN" sz="1000" dirty="0"/>
              <a:t>order by 1</a:t>
            </a:r>
          </a:p>
        </p:txBody>
      </p:sp>
    </p:spTree>
    <p:extLst>
      <p:ext uri="{BB962C8B-B14F-4D97-AF65-F5344CB8AC3E}">
        <p14:creationId xmlns:p14="http://schemas.microsoft.com/office/powerpoint/2010/main" val="12162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dirty="0"/>
              <a:t>Step 2:  Output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9687" t="30000" r="4085" b="21875"/>
          <a:stretch/>
        </p:blipFill>
        <p:spPr>
          <a:xfrm>
            <a:off x="838200" y="1921355"/>
            <a:ext cx="9900424" cy="397764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29240" y="2899317"/>
            <a:ext cx="947854" cy="9590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7605132" y="3910175"/>
            <a:ext cx="1996069" cy="769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Dip in new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6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Step 3: </a:t>
            </a:r>
            <a:r>
              <a:rPr lang="en-IN" sz="3200" dirty="0" smtClean="0"/>
              <a:t>Validating impact of new user dip on engagement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19" t="17548" r="18358" b="39664"/>
          <a:stretch/>
        </p:blipFill>
        <p:spPr>
          <a:xfrm>
            <a:off x="838200" y="1690688"/>
            <a:ext cx="10368776" cy="22635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90860"/>
            <a:ext cx="10368776" cy="2177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6" name="Rounded Rectangle 5"/>
          <p:cNvSpPr/>
          <p:nvPr/>
        </p:nvSpPr>
        <p:spPr>
          <a:xfrm>
            <a:off x="8186056" y="1799905"/>
            <a:ext cx="1175657" cy="40058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9473303" y="2526683"/>
            <a:ext cx="1992984" cy="979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Drop in number of new users seems to have a correlation with drop in engagement scores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232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2800" dirty="0"/>
              <a:t>Step </a:t>
            </a:r>
            <a:r>
              <a:rPr lang="en-IN" sz="2800" dirty="0" smtClean="0"/>
              <a:t>4: Evaluating engagement of customers over their lifetime by dividing them into cohorts</a:t>
            </a:r>
            <a:endParaRPr lang="en-IN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437235"/>
              </p:ext>
            </p:extLst>
          </p:nvPr>
        </p:nvGraphicFramePr>
        <p:xfrm>
          <a:off x="838200" y="2663144"/>
          <a:ext cx="2108200" cy="1226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663144"/>
                        <a:ext cx="2108200" cy="1226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12457" y="2663144"/>
            <a:ext cx="5167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Link to query</a:t>
            </a:r>
          </a:p>
          <a:p>
            <a:endParaRPr lang="en-IN" dirty="0"/>
          </a:p>
          <a:p>
            <a:r>
              <a:rPr lang="en-IN" dirty="0" smtClean="0"/>
              <a:t>Entire query also pasted in notes below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4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2800" dirty="0"/>
              <a:t>Step 4: Output (1/2)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628" t="37555" r="16711" b="6524"/>
          <a:stretch/>
        </p:blipFill>
        <p:spPr>
          <a:xfrm>
            <a:off x="641685" y="1475874"/>
            <a:ext cx="10712115" cy="49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2800" dirty="0"/>
              <a:t>Step 4: Output (2/2)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6384"/>
            <a:ext cx="10680032" cy="502462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628459" y="966816"/>
            <a:ext cx="3536845" cy="979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When a user starts using Yammer </a:t>
            </a:r>
            <a:r>
              <a:rPr lang="en-IN" sz="1400" dirty="0" smtClean="0"/>
              <a:t>their engagement is high and then progressively decreases with time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820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633</Words>
  <Application>Microsoft Office PowerPoint</Application>
  <PresentationFormat>Widescreen</PresentationFormat>
  <Paragraphs>125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Package</vt:lpstr>
      <vt:lpstr>Mode Analytics Case Study 1: User Engagement</vt:lpstr>
      <vt:lpstr>Problem Statement</vt:lpstr>
      <vt:lpstr> Solution Steps:  Step 1: Examining User Engagement</vt:lpstr>
      <vt:lpstr>Step 2: Customers are of two types: Existing and New Identifying pattern of acquiring new customers over time</vt:lpstr>
      <vt:lpstr>Step 2:  Output</vt:lpstr>
      <vt:lpstr>Step 3: Validating impact of new user dip on engagement</vt:lpstr>
      <vt:lpstr>Step 4: Evaluating engagement of customers over their lifetime by dividing them into cohorts</vt:lpstr>
      <vt:lpstr>Step 4: Output (1/2)</vt:lpstr>
      <vt:lpstr>Step 4: Output (2/2)</vt:lpstr>
      <vt:lpstr>Insights and Recommendation: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 Analytics Case Study 2: Search Functionality</dc:title>
  <dc:creator>sudhanshu</dc:creator>
  <cp:lastModifiedBy>sudhanshu</cp:lastModifiedBy>
  <cp:revision>36</cp:revision>
  <dcterms:created xsi:type="dcterms:W3CDTF">2017-05-27T17:26:04Z</dcterms:created>
  <dcterms:modified xsi:type="dcterms:W3CDTF">2017-05-27T22:03:02Z</dcterms:modified>
</cp:coreProperties>
</file>