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8" r:id="rId2"/>
    <p:sldId id="279" r:id="rId3"/>
    <p:sldId id="288" r:id="rId4"/>
    <p:sldId id="280" r:id="rId5"/>
    <p:sldId id="282" r:id="rId6"/>
    <p:sldId id="283" r:id="rId7"/>
    <p:sldId id="284" r:id="rId8"/>
    <p:sldId id="285"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B9595-A286-A74E-8B7A-01149E2E8ADF}" v="3" dt="2023-12-29T07:10:2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5859"/>
  </p:normalViewPr>
  <p:slideViewPr>
    <p:cSldViewPr snapToGrid="0">
      <p:cViewPr varScale="1">
        <p:scale>
          <a:sx n="58" d="100"/>
          <a:sy n="58" d="100"/>
        </p:scale>
        <p:origin x="84" y="1194"/>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07-04-2024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19022" y="441000"/>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2999058"/>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etropolis" pitchFamily="2" charset="77"/>
              </a:rPr>
              <a:t>Futurense Technologies</a:t>
            </a: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3706760"/>
            <a:ext cx="9144000" cy="4218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spc="-150" dirty="0">
              <a:latin typeface="Helvetica" pitchFamily="2" charset="0"/>
            </a:endParaRPr>
          </a:p>
        </p:txBody>
      </p:sp>
      <p:sp>
        <p:nvSpPr>
          <p:cNvPr id="8" name="TextBox 7">
            <a:extLst>
              <a:ext uri="{FF2B5EF4-FFF2-40B4-BE49-F238E27FC236}">
                <a16:creationId xmlns:a16="http://schemas.microsoft.com/office/drawing/2014/main" id="{A14CB292-A6CC-C102-40CC-BE7113792B74}"/>
              </a:ext>
            </a:extLst>
          </p:cNvPr>
          <p:cNvSpPr txBox="1"/>
          <p:nvPr/>
        </p:nvSpPr>
        <p:spPr>
          <a:xfrm>
            <a:off x="3046615" y="3780505"/>
            <a:ext cx="6093228" cy="1323439"/>
          </a:xfrm>
          <a:prstGeom prst="rect">
            <a:avLst/>
          </a:prstGeom>
          <a:noFill/>
        </p:spPr>
        <p:txBody>
          <a:bodyPr wrap="square">
            <a:spAutoFit/>
          </a:bodyPr>
          <a:lstStyle/>
          <a:p>
            <a:pPr algn="ctr"/>
            <a:r>
              <a:rPr lang="en-IN" sz="4000" dirty="0"/>
              <a:t>Introduction to DAX Functions</a:t>
            </a:r>
          </a:p>
        </p:txBody>
      </p:sp>
    </p:spTree>
    <p:extLst>
      <p:ext uri="{BB962C8B-B14F-4D97-AF65-F5344CB8AC3E}">
        <p14:creationId xmlns:p14="http://schemas.microsoft.com/office/powerpoint/2010/main" val="284946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9: CONCATENATE</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t>The CONCATENATE function in DAX is used to combine multiple text strings into a single text string.</a:t>
            </a:r>
          </a:p>
          <a:p>
            <a:endParaRPr lang="en-US" sz="2400" dirty="0"/>
          </a:p>
          <a:p>
            <a:r>
              <a:rPr lang="en-US" sz="2400" b="1" dirty="0">
                <a:effectLst/>
              </a:rPr>
              <a:t>Usage</a:t>
            </a:r>
            <a:endParaRPr lang="en-US" sz="2400" b="1" dirty="0"/>
          </a:p>
          <a:p>
            <a:r>
              <a:rPr lang="en-US" sz="2400" dirty="0"/>
              <a:t>To use the CONCATENATE function, you need to provide the text strings you want to combine as arguments. You can separate the text strings with commas or use cell references. The function will return a new text string that is the result of combining the input text strings.</a:t>
            </a:r>
            <a:endParaRPr lang="en-US" sz="2400" dirty="0">
              <a:effectLst/>
            </a:endParaRPr>
          </a:p>
        </p:txBody>
      </p:sp>
    </p:spTree>
    <p:extLst>
      <p:ext uri="{BB962C8B-B14F-4D97-AF65-F5344CB8AC3E}">
        <p14:creationId xmlns:p14="http://schemas.microsoft.com/office/powerpoint/2010/main" val="2965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10: LEFT</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LEFT function in DAX (Data Analysis Expressions) is used to extract a specified number of characters from the beginning of a text string.</a:t>
            </a:r>
          </a:p>
          <a:p>
            <a:endParaRPr lang="en-US" sz="2400" b="1" dirty="0">
              <a:effectLst/>
            </a:endParaRPr>
          </a:p>
          <a:p>
            <a:r>
              <a:rPr lang="en-US" sz="2400" b="1" dirty="0">
                <a:effectLst/>
              </a:rPr>
              <a:t>Usage</a:t>
            </a:r>
            <a:endParaRPr lang="en-US" sz="2400" b="1" dirty="0"/>
          </a:p>
          <a:p>
            <a:r>
              <a:rPr lang="en-US" sz="2400" dirty="0">
                <a:effectLst/>
              </a:rPr>
              <a:t>For example, if you have a column called 'Product Name' and you want to extract the first 3 characters from each product name, you can use the following DAX formula:</a:t>
            </a:r>
            <a:endParaRPr lang="en-US" sz="2400" dirty="0"/>
          </a:p>
          <a:p>
            <a:r>
              <a:rPr lang="en-US" sz="2400" dirty="0">
                <a:effectLst/>
              </a:rPr>
              <a:t>LEFT([Product Name], 3)</a:t>
            </a:r>
            <a:endParaRPr lang="en-US" sz="2400" dirty="0"/>
          </a:p>
          <a:p>
            <a:r>
              <a:rPr lang="en-US" sz="2400" dirty="0">
                <a:effectLst/>
              </a:rPr>
              <a:t>This will return a new column with the first 3 characters of each product name.</a:t>
            </a:r>
            <a:endParaRPr lang="en-US" sz="2400" dirty="0"/>
          </a:p>
        </p:txBody>
      </p:sp>
    </p:spTree>
    <p:extLst>
      <p:ext uri="{BB962C8B-B14F-4D97-AF65-F5344CB8AC3E}">
        <p14:creationId xmlns:p14="http://schemas.microsoft.com/office/powerpoint/2010/main" val="175339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11: RIGHT</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RIGHT function in DAX is used to extract a specified number of characters from the right side of a text string. It is commonly used to extract suffixes or file extensions from file names. </a:t>
            </a:r>
          </a:p>
          <a:p>
            <a:endParaRPr lang="en-US" sz="2400" b="1" dirty="0">
              <a:effectLst/>
            </a:endParaRPr>
          </a:p>
          <a:p>
            <a:r>
              <a:rPr lang="en-US" sz="2400" b="1" dirty="0">
                <a:effectLst/>
              </a:rPr>
              <a:t>Usage</a:t>
            </a:r>
            <a:endParaRPr lang="en-US" sz="2400" b="1" dirty="0"/>
          </a:p>
          <a:p>
            <a:r>
              <a:rPr lang="en-US" sz="2400" dirty="0"/>
              <a:t>For example, if we have a column named 'File Name' that contains file names with extensions, we can use the RIGHT function to extract the file extensions:</a:t>
            </a:r>
          </a:p>
          <a:p>
            <a:r>
              <a:rPr lang="en-IN" sz="2400" dirty="0"/>
              <a:t>=RIGHT([File Name], 3)</a:t>
            </a:r>
            <a:endParaRPr lang="en-US" sz="2400" dirty="0"/>
          </a:p>
          <a:p>
            <a:r>
              <a:rPr lang="en-US" sz="2400" dirty="0"/>
              <a:t>This will return the last three characters (the file extension) from the 'File Name' column.</a:t>
            </a:r>
          </a:p>
        </p:txBody>
      </p:sp>
    </p:spTree>
    <p:extLst>
      <p:ext uri="{BB962C8B-B14F-4D97-AF65-F5344CB8AC3E}">
        <p14:creationId xmlns:p14="http://schemas.microsoft.com/office/powerpoint/2010/main" val="35249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12: MID</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t>The RIGHT function in DAX is used to extract a specified number of characters from the right side of a text string. It is commonly used to extract suffixes or file extensions from file names. </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example, the formula </a:t>
            </a:r>
            <a:r>
              <a:rPr kumimoji="0" lang="en-US" altLang="en-US" sz="2000" b="0" i="0" u="none" strike="noStrike" cap="none" normalizeH="0" baseline="0" dirty="0">
                <a:ln>
                  <a:noFill/>
                </a:ln>
                <a:solidFill>
                  <a:schemeClr val="tx1"/>
                </a:solidFill>
                <a:effectLst/>
                <a:latin typeface="Arial Unicode MS"/>
              </a:rPr>
              <a:t>MID('Hello World', 7, 5)</a:t>
            </a:r>
            <a:r>
              <a:rPr kumimoji="0" lang="en-US" altLang="en-US" sz="1600" b="0" i="0" u="none" strike="noStrike" cap="none" normalizeH="0" baseline="0" dirty="0">
                <a:ln>
                  <a:noFill/>
                </a:ln>
                <a:solidFill>
                  <a:schemeClr val="tx1"/>
                </a:solidFill>
                <a:effectLst/>
              </a:rPr>
              <a:t> would return the substring </a:t>
            </a:r>
            <a:r>
              <a:rPr kumimoji="0" lang="en-US" altLang="en-US" sz="2000" b="0" i="0" u="none" strike="noStrike" cap="none" normalizeH="0" baseline="0" dirty="0">
                <a:ln>
                  <a:noFill/>
                </a:ln>
                <a:solidFill>
                  <a:schemeClr val="tx1"/>
                </a:solidFill>
                <a:effectLst/>
                <a:latin typeface="Arial Unicode MS"/>
              </a:rPr>
              <a:t>'World'</a:t>
            </a:r>
            <a:r>
              <a:rPr kumimoji="0" lang="en-US" altLang="en-US" sz="1600" b="0" i="0" u="none" strike="noStrike" cap="none" normalizeH="0" baseline="0" dirty="0">
                <a:ln>
                  <a:noFill/>
                </a:ln>
                <a:solidFill>
                  <a:schemeClr val="tx1"/>
                </a:solidFill>
                <a:effectLst/>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MID function can be used in various scenarios, such as extracting specific parts of a product code, extracting a person's last name from a full name, or extracting a date from a text string.</a:t>
            </a:r>
          </a:p>
          <a:p>
            <a:endParaRPr lang="en-US" sz="2400" b="1" dirty="0"/>
          </a:p>
        </p:txBody>
      </p:sp>
    </p:spTree>
    <p:extLst>
      <p:ext uri="{BB962C8B-B14F-4D97-AF65-F5344CB8AC3E}">
        <p14:creationId xmlns:p14="http://schemas.microsoft.com/office/powerpoint/2010/main" val="312524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13: SEARCH</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3046988"/>
          </a:xfrm>
          <a:prstGeom prst="rect">
            <a:avLst/>
          </a:prstGeom>
          <a:noFill/>
        </p:spPr>
        <p:txBody>
          <a:bodyPr wrap="square">
            <a:spAutoFit/>
          </a:bodyPr>
          <a:lstStyle/>
          <a:p>
            <a:r>
              <a:rPr lang="en-US" sz="2400" b="1" dirty="0">
                <a:effectLst/>
              </a:rPr>
              <a:t>Purpose</a:t>
            </a:r>
            <a:endParaRPr lang="en-US" sz="2400" b="1" dirty="0"/>
          </a:p>
          <a:p>
            <a:r>
              <a:rPr lang="en-US" sz="2400" dirty="0"/>
              <a:t>The SEARCH function is used to find the position of a substring within a text string. It returns the starting position of the substring within the text, or 0 if the substring is not found.</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t>This example will return the value 10, as the substring "apple" starts at the 10th position in the text string "I have an apple."</a:t>
            </a:r>
            <a:endParaRPr lang="en-US" sz="2400" b="1" dirty="0"/>
          </a:p>
        </p:txBody>
      </p:sp>
    </p:spTree>
    <p:extLst>
      <p:ext uri="{BB962C8B-B14F-4D97-AF65-F5344CB8AC3E}">
        <p14:creationId xmlns:p14="http://schemas.microsoft.com/office/powerpoint/2010/main" val="24389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14: SUBSTITUTE</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401205"/>
          </a:xfrm>
          <a:prstGeom prst="rect">
            <a:avLst/>
          </a:prstGeom>
          <a:noFill/>
        </p:spPr>
        <p:txBody>
          <a:bodyPr wrap="square">
            <a:spAutoFit/>
          </a:bodyPr>
          <a:lstStyle/>
          <a:p>
            <a:r>
              <a:rPr lang="en-US" sz="2400" b="1" dirty="0">
                <a:effectLst/>
              </a:rPr>
              <a:t>Purpose</a:t>
            </a:r>
            <a:endParaRPr lang="en-US" sz="2400" b="1" dirty="0"/>
          </a:p>
          <a:p>
            <a:r>
              <a:rPr lang="en-US" sz="2400" dirty="0"/>
              <a:t>The LEN function in DAX is used to calculate the length of a text string. It returns the number of characters in the string, including spaces and special characters.</a:t>
            </a:r>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Suppose we have a column named Product Description in our dataset, and we want to replace all occurrences of the word 'old' with 'new'. We can use the SUBSTITUTE function as </a:t>
            </a:r>
            <a:r>
              <a:rPr lang="en-US" sz="2000" dirty="0" err="1"/>
              <a:t>follows:SUBSTITUTE</a:t>
            </a:r>
            <a:r>
              <a:rPr lang="en-US" sz="2000" dirty="0"/>
              <a:t>([Product Description], 'old', 'new')This will replace all occurrences of 'old' with 'new' in the Product Description </a:t>
            </a:r>
            <a:r>
              <a:rPr lang="en-US" sz="2000" dirty="0" err="1"/>
              <a:t>column.It</a:t>
            </a:r>
            <a:r>
              <a:rPr lang="en-US" sz="2000" dirty="0"/>
              <a:t> is important to note that the SUBSTITUTE function is case-sensitive, meaning that it will only replace exact matches of the </a:t>
            </a:r>
            <a:r>
              <a:rPr lang="en-US" sz="2000" dirty="0" err="1"/>
              <a:t>old_text</a:t>
            </a:r>
            <a:r>
              <a:rPr lang="en-US" sz="2000" dirty="0"/>
              <a:t>. If you want to perform a case-insensitive replacement, you can use the LOWER or UPPER functions in combination with the SUBSTITUTE function.</a:t>
            </a:r>
            <a:endParaRPr lang="en-US" sz="2000" b="1" dirty="0"/>
          </a:p>
        </p:txBody>
      </p:sp>
    </p:spTree>
    <p:extLst>
      <p:ext uri="{BB962C8B-B14F-4D97-AF65-F5344CB8AC3E}">
        <p14:creationId xmlns:p14="http://schemas.microsoft.com/office/powerpoint/2010/main" val="292806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15: LEN</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770537"/>
          </a:xfrm>
          <a:prstGeom prst="rect">
            <a:avLst/>
          </a:prstGeom>
          <a:noFill/>
        </p:spPr>
        <p:txBody>
          <a:bodyPr wrap="square">
            <a:spAutoFit/>
          </a:bodyPr>
          <a:lstStyle/>
          <a:p>
            <a:r>
              <a:rPr lang="en-US" sz="2400" b="1" dirty="0">
                <a:effectLst/>
              </a:rPr>
              <a:t>Purpose</a:t>
            </a:r>
            <a:endParaRPr lang="en-US" sz="2400" b="1" dirty="0"/>
          </a:p>
          <a:p>
            <a:r>
              <a:rPr lang="en-US" sz="2400" dirty="0"/>
              <a:t>The SUBSTITUTE function in DAX is used to replace a specified text in a given string with another text. It is commonly used for data cleansing and formatting tasks.</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Suppose we have a column named Product Description in our dataset, and we want to replace all occurrences of the word 'old' with 'new'. We can use the SUBSTITUTE function as </a:t>
            </a:r>
            <a:r>
              <a:rPr lang="en-US" sz="2000" dirty="0" err="1"/>
              <a:t>follows:SUBSTITUTE</a:t>
            </a:r>
            <a:r>
              <a:rPr lang="en-US" sz="2000" dirty="0"/>
              <a:t>([Product Description], 'old', 'new')This will replace all occurrences of 'old' with 'new' in the Product Description </a:t>
            </a:r>
            <a:r>
              <a:rPr lang="en-US" sz="2000" dirty="0" err="1"/>
              <a:t>column.It</a:t>
            </a:r>
            <a:r>
              <a:rPr lang="en-US" sz="2000" dirty="0"/>
              <a:t> is important to note that the SUBSTITUTE function is case-sensitive, meaning that it will only replace exact matches of the </a:t>
            </a:r>
            <a:r>
              <a:rPr lang="en-US" sz="2000" dirty="0" err="1"/>
              <a:t>old_text</a:t>
            </a:r>
            <a:r>
              <a:rPr lang="en-US" sz="2000" dirty="0"/>
              <a:t>. If you want to perform a case-insensitive replacement, you can use the LOWER or UPPER functions in combination with the SUBSTITUTE function.</a:t>
            </a:r>
            <a:endParaRPr lang="en-US" sz="2000" b="1" dirty="0"/>
          </a:p>
        </p:txBody>
      </p:sp>
    </p:spTree>
    <p:extLst>
      <p:ext uri="{BB962C8B-B14F-4D97-AF65-F5344CB8AC3E}">
        <p14:creationId xmlns:p14="http://schemas.microsoft.com/office/powerpoint/2010/main" val="38609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16: UPPER</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216539"/>
          </a:xfrm>
          <a:prstGeom prst="rect">
            <a:avLst/>
          </a:prstGeom>
          <a:noFill/>
        </p:spPr>
        <p:txBody>
          <a:bodyPr wrap="square">
            <a:spAutoFit/>
          </a:bodyPr>
          <a:lstStyle/>
          <a:p>
            <a:r>
              <a:rPr lang="en-US" sz="2400" b="1" dirty="0">
                <a:effectLst/>
              </a:rPr>
              <a:t>Purpose</a:t>
            </a:r>
            <a:endParaRPr lang="en-US" sz="2400" b="1" dirty="0"/>
          </a:p>
          <a:p>
            <a:r>
              <a:rPr lang="en-US" sz="2400" dirty="0"/>
              <a:t>The UPPER function in DAX is used to convert all the characters in a text string to uppercase. It takes a single argument, which is the text string that you want to convert. The function returns the converted text string with all uppercase characters.</a:t>
            </a:r>
          </a:p>
          <a:p>
            <a:endParaRPr lang="en-US" sz="2400" b="1" dirty="0">
              <a:effectLst/>
            </a:endParaRPr>
          </a:p>
          <a:p>
            <a:r>
              <a:rPr lang="en-US" sz="2400" b="1" dirty="0">
                <a:effectLst/>
              </a:rPr>
              <a:t>Usage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UPPER function is commonly used in data analysis and reporting tasks where you need to standardize the case of text values. For example, you can use this function to convert all customer names to uppercase for consistency in your analysis. The function can be applied in DAX formulas in Power BI, Excel, and other DAX-supported tools.</a:t>
            </a:r>
            <a:endParaRPr lang="en-US" sz="2000" b="1" dirty="0"/>
          </a:p>
        </p:txBody>
      </p:sp>
    </p:spTree>
    <p:extLst>
      <p:ext uri="{BB962C8B-B14F-4D97-AF65-F5344CB8AC3E}">
        <p14:creationId xmlns:p14="http://schemas.microsoft.com/office/powerpoint/2010/main" val="162372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18: TRIM</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1807121"/>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TRIM function in DAX is used to remove leading and trailing spaces from a text string. It is particularly useful when working with data that may have extra spaces that can affect the accuracy of calculations or comparisons.</a:t>
            </a:r>
          </a:p>
          <a:p>
            <a:endParaRPr lang="en-US" sz="2400" b="1" dirty="0">
              <a:effectLst/>
            </a:endParaRPr>
          </a:p>
          <a:p>
            <a:r>
              <a:rPr lang="en-US" sz="2400" b="1" dirty="0">
                <a:effectLst/>
              </a:rPr>
              <a:t>Usage</a:t>
            </a:r>
          </a:p>
          <a:p>
            <a:r>
              <a:rPr lang="en-US" sz="2400" dirty="0">
                <a:effectLst/>
              </a:rPr>
              <a:t>For example, if you have a column called 'Product Name' that contains product names with extra spaces, you can use the TRIM function to clean up the data:</a:t>
            </a:r>
            <a:endParaRPr lang="en-US" sz="2400" dirty="0"/>
          </a:p>
          <a:p>
            <a:r>
              <a:rPr lang="en-US" sz="2400" dirty="0">
                <a:effectLst/>
              </a:rPr>
              <a:t>TRIM('Product Name')</a:t>
            </a:r>
            <a:endParaRPr lang="en-US" sz="2400" dirty="0"/>
          </a:p>
          <a:p>
            <a:r>
              <a:rPr lang="en-US" sz="2400" dirty="0">
                <a:effectLst/>
              </a:rPr>
              <a:t>This will remove any leading or trailing spaces from the 'Product Name' column.</a:t>
            </a:r>
            <a:endParaRPr lang="en-US" sz="2400" dirty="0"/>
          </a:p>
        </p:txBody>
      </p:sp>
    </p:spTree>
    <p:extLst>
      <p:ext uri="{BB962C8B-B14F-4D97-AF65-F5344CB8AC3E}">
        <p14:creationId xmlns:p14="http://schemas.microsoft.com/office/powerpoint/2010/main" val="2775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19: FORMAT</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FORMAT function in DAX is used to format a value with a specific format pattern. It allows you to control the appearance of the value by specifying the desired format. The function takes two arguments: the value to be formatted and the format pattern. The format pattern can be a predefined format string or a custom format string.</a:t>
            </a:r>
          </a:p>
          <a:p>
            <a:endParaRPr lang="en-US" sz="2400" b="1" dirty="0">
              <a:effectLst/>
            </a:endParaRPr>
          </a:p>
          <a:p>
            <a:r>
              <a:rPr lang="en-US" sz="2400" b="1" dirty="0">
                <a:effectLst/>
              </a:rPr>
              <a:t>Usage</a:t>
            </a:r>
          </a:p>
          <a:p>
            <a:pPr marL="342900" indent="-342900">
              <a:buFont typeface="Arial" panose="020B0604020202020204" pitchFamily="34" charset="0"/>
              <a:buChar char="•"/>
            </a:pPr>
            <a:r>
              <a:rPr lang="en-US" sz="2400" dirty="0"/>
              <a:t>To format a number as currency, you can use the format pattern "Currency". For example, FORMAT(1234.567, "Currency") will return "$1,234.57".</a:t>
            </a:r>
          </a:p>
          <a:p>
            <a:pPr marL="342900" indent="-342900">
              <a:buFont typeface="Arial" panose="020B0604020202020204" pitchFamily="34" charset="0"/>
              <a:buChar char="•"/>
            </a:pPr>
            <a:r>
              <a:rPr lang="en-US" sz="2400" dirty="0"/>
              <a:t>To format a text string, you can use the format pattern "Uppercase". For example, FORMAT("hello", "Uppercase") will return "HELLO".</a:t>
            </a:r>
          </a:p>
        </p:txBody>
      </p:sp>
    </p:spTree>
    <p:extLst>
      <p:ext uri="{BB962C8B-B14F-4D97-AF65-F5344CB8AC3E}">
        <p14:creationId xmlns:p14="http://schemas.microsoft.com/office/powerpoint/2010/main" val="314736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1: SUM</a:t>
            </a:r>
          </a:p>
        </p:txBody>
      </p:sp>
      <p:sp>
        <p:nvSpPr>
          <p:cNvPr id="4" name="TextBox 3">
            <a:extLst>
              <a:ext uri="{FF2B5EF4-FFF2-40B4-BE49-F238E27FC236}">
                <a16:creationId xmlns:a16="http://schemas.microsoft.com/office/drawing/2014/main" id="{40F8BB4D-854A-66A5-4555-55B47CB58BC7}"/>
              </a:ext>
            </a:extLst>
          </p:cNvPr>
          <p:cNvSpPr txBox="1"/>
          <p:nvPr/>
        </p:nvSpPr>
        <p:spPr>
          <a:xfrm>
            <a:off x="2176402" y="2304586"/>
            <a:ext cx="9793925" cy="4154984"/>
          </a:xfrm>
          <a:prstGeom prst="rect">
            <a:avLst/>
          </a:prstGeom>
          <a:noFill/>
        </p:spPr>
        <p:txBody>
          <a:bodyPr wrap="square">
            <a:spAutoFit/>
          </a:bodyPr>
          <a:lstStyle/>
          <a:p>
            <a:r>
              <a:rPr lang="en-IN" sz="2400" b="1" dirty="0"/>
              <a:t>Purpose:</a:t>
            </a:r>
            <a:endParaRPr lang="en-US" sz="2400" b="1" dirty="0"/>
          </a:p>
          <a:p>
            <a:r>
              <a:rPr lang="en-US" sz="2400" dirty="0"/>
              <a:t>The SUM function in DAX is used to calculate the sum of a column or expression in a table. It is commonly used to aggregate numerical data. The function takes a column or expression as its argument and returns the sum of all the values in that column or expression.</a:t>
            </a:r>
          </a:p>
          <a:p>
            <a:endParaRPr lang="en-US" sz="2400" dirty="0"/>
          </a:p>
          <a:p>
            <a:r>
              <a:rPr lang="en-IN" sz="2400" b="1" dirty="0"/>
              <a:t>Usage:</a:t>
            </a:r>
            <a:endParaRPr lang="en-US" sz="2400" b="1" dirty="0"/>
          </a:p>
          <a:p>
            <a:r>
              <a:rPr lang="en-US" sz="2400" dirty="0">
                <a:effectLst/>
              </a:rPr>
              <a:t>To calculate the total sales amount for a specific product, you can use the SUM function as follows:</a:t>
            </a:r>
            <a:endParaRPr lang="en-US" sz="2400" dirty="0"/>
          </a:p>
          <a:p>
            <a:r>
              <a:rPr lang="en-US" sz="2400" dirty="0">
                <a:effectLst/>
              </a:rPr>
              <a:t>Total Sales = SUM(Sales[Amount])</a:t>
            </a:r>
            <a:endParaRPr lang="en-US" sz="2400" dirty="0"/>
          </a:p>
          <a:p>
            <a:endParaRPr lang="en-IN" sz="2400" dirty="0"/>
          </a:p>
        </p:txBody>
      </p:sp>
    </p:spTree>
    <p:extLst>
      <p:ext uri="{BB962C8B-B14F-4D97-AF65-F5344CB8AC3E}">
        <p14:creationId xmlns:p14="http://schemas.microsoft.com/office/powerpoint/2010/main" val="349371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20: YEAR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t>The YEAR function in DAX is used to extract the year from a given date or datetime value. It returns an integer representing the year.</a:t>
            </a:r>
          </a:p>
          <a:p>
            <a:endParaRPr lang="en-US" sz="2400" b="1" dirty="0">
              <a:effectLst/>
            </a:endParaRPr>
          </a:p>
          <a:p>
            <a:r>
              <a:rPr lang="en-US" sz="2400" b="1" dirty="0">
                <a:effectLst/>
              </a:rPr>
              <a:t>Usage</a:t>
            </a:r>
          </a:p>
          <a:p>
            <a:r>
              <a:rPr lang="en-US" sz="2400" dirty="0"/>
              <a:t>The YEAR function is commonly used in time intelligence calculations or when analyzing data based on the year. It can be used to extract the year from a date column in a table or to create a calculated column that contains only the year values.</a:t>
            </a:r>
          </a:p>
        </p:txBody>
      </p:sp>
    </p:spTree>
    <p:extLst>
      <p:ext uri="{BB962C8B-B14F-4D97-AF65-F5344CB8AC3E}">
        <p14:creationId xmlns:p14="http://schemas.microsoft.com/office/powerpoint/2010/main" val="240629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21: MONTH</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524315"/>
          </a:xfrm>
          <a:prstGeom prst="rect">
            <a:avLst/>
          </a:prstGeom>
          <a:noFill/>
        </p:spPr>
        <p:txBody>
          <a:bodyPr wrap="square">
            <a:spAutoFit/>
          </a:bodyPr>
          <a:lstStyle/>
          <a:p>
            <a:r>
              <a:rPr lang="en-US" sz="2400" b="1" dirty="0">
                <a:effectLst/>
              </a:rPr>
              <a:t>Purpose</a:t>
            </a:r>
            <a:endParaRPr lang="en-US" sz="2400" b="1" dirty="0"/>
          </a:p>
          <a:p>
            <a:r>
              <a:rPr lang="en-US" sz="2400" dirty="0"/>
              <a:t>The MONTH function in DAX returns the month component of a given date as an integer value ranging from 1 to 12.</a:t>
            </a:r>
          </a:p>
          <a:p>
            <a:endParaRPr lang="en-US" sz="2400" b="1" dirty="0">
              <a:effectLst/>
            </a:endParaRPr>
          </a:p>
          <a:p>
            <a:r>
              <a:rPr lang="en-US" sz="2400" b="1" dirty="0">
                <a:effectLst/>
              </a:rPr>
              <a:t>Usage</a:t>
            </a:r>
          </a:p>
          <a:p>
            <a:r>
              <a:rPr lang="en-US" sz="2400" dirty="0">
                <a:effectLst/>
              </a:rPr>
              <a:t>The MONTH function can be used in various scenarios, such as:</a:t>
            </a:r>
            <a:endParaRPr lang="en-US" sz="2400" dirty="0"/>
          </a:p>
          <a:p>
            <a:pPr marL="342900" indent="-342900">
              <a:buFont typeface="Arial" panose="020B0604020202020204" pitchFamily="34" charset="0"/>
              <a:buChar char="•"/>
            </a:pPr>
            <a:r>
              <a:rPr lang="en-US" sz="2400" dirty="0">
                <a:effectLst/>
              </a:rPr>
              <a:t>Extracting the month from a date column to perform month-wise analysis.</a:t>
            </a:r>
          </a:p>
          <a:p>
            <a:pPr marL="342900" indent="-342900">
              <a:buFont typeface="Arial" panose="020B0604020202020204" pitchFamily="34" charset="0"/>
              <a:buChar char="•"/>
            </a:pPr>
            <a:r>
              <a:rPr lang="en-US" sz="2400" dirty="0">
                <a:effectLst/>
              </a:rPr>
              <a:t>Grouping data by month to analyze trends and patterns.</a:t>
            </a:r>
          </a:p>
          <a:p>
            <a:pPr marL="342900" indent="-342900">
              <a:buFont typeface="Arial" panose="020B0604020202020204" pitchFamily="34" charset="0"/>
              <a:buChar char="•"/>
            </a:pPr>
            <a:r>
              <a:rPr lang="en-US" sz="2400" dirty="0">
                <a:effectLst/>
              </a:rPr>
              <a:t>Calculating the number of months between two dates.</a:t>
            </a:r>
          </a:p>
          <a:p>
            <a:pPr marL="342900" indent="-342900">
              <a:buFont typeface="Arial" panose="020B0604020202020204" pitchFamily="34" charset="0"/>
              <a:buChar char="•"/>
            </a:pPr>
            <a:r>
              <a:rPr lang="en-US" sz="2400" dirty="0">
                <a:effectLst/>
              </a:rPr>
              <a:t>Filtering or aggregating data based on the month component of a date.</a:t>
            </a:r>
          </a:p>
        </p:txBody>
      </p:sp>
    </p:spTree>
    <p:extLst>
      <p:ext uri="{BB962C8B-B14F-4D97-AF65-F5344CB8AC3E}">
        <p14:creationId xmlns:p14="http://schemas.microsoft.com/office/powerpoint/2010/main" val="244573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22: DAY</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t>The DAY function in DAX is used to extract the day from a given date. It returns the day as an integer value between 1 and 31. This function is commonly used in time intelligence calculations and data analysis tasks.</a:t>
            </a:r>
            <a:endParaRPr lang="en-US" sz="2400" b="1" dirty="0">
              <a:effectLst/>
            </a:endParaRPr>
          </a:p>
          <a:p>
            <a:r>
              <a:rPr lang="en-US" sz="2400" b="1" dirty="0">
                <a:effectLst/>
              </a:rPr>
              <a:t>Usage</a:t>
            </a:r>
          </a:p>
          <a:p>
            <a:r>
              <a:rPr lang="en-US" sz="2400" dirty="0">
                <a:effectLst/>
              </a:rPr>
              <a:t>The DAY function takes a date as its argument and returns the day of the month. It can be used in various scenarios such as:</a:t>
            </a:r>
            <a:endParaRPr lang="en-US" sz="2400" dirty="0"/>
          </a:p>
          <a:p>
            <a:pPr marL="342900" indent="-342900">
              <a:buFont typeface="Arial" panose="020B0604020202020204" pitchFamily="34" charset="0"/>
              <a:buChar char="•"/>
            </a:pPr>
            <a:r>
              <a:rPr lang="en-US" sz="2400" dirty="0">
                <a:effectLst/>
              </a:rPr>
              <a:t>Calculating the number of days between two dates</a:t>
            </a:r>
          </a:p>
          <a:p>
            <a:pPr marL="342900" indent="-342900">
              <a:buFont typeface="Arial" panose="020B0604020202020204" pitchFamily="34" charset="0"/>
              <a:buChar char="•"/>
            </a:pPr>
            <a:r>
              <a:rPr lang="en-US" sz="2400" dirty="0">
                <a:effectLst/>
              </a:rPr>
              <a:t>Extracting the day component from a date and using it in calculations or comparisons</a:t>
            </a:r>
          </a:p>
        </p:txBody>
      </p:sp>
    </p:spTree>
    <p:extLst>
      <p:ext uri="{BB962C8B-B14F-4D97-AF65-F5344CB8AC3E}">
        <p14:creationId xmlns:p14="http://schemas.microsoft.com/office/powerpoint/2010/main" val="2024935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23: HOUR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893647"/>
          </a:xfrm>
          <a:prstGeom prst="rect">
            <a:avLst/>
          </a:prstGeom>
          <a:noFill/>
        </p:spPr>
        <p:txBody>
          <a:bodyPr wrap="square">
            <a:spAutoFit/>
          </a:bodyPr>
          <a:lstStyle/>
          <a:p>
            <a:r>
              <a:rPr lang="en-US" sz="2400" b="1" dirty="0">
                <a:effectLst/>
              </a:rPr>
              <a:t>Purpose</a:t>
            </a:r>
            <a:endParaRPr lang="en-US" sz="2400" b="1" dirty="0"/>
          </a:p>
          <a:p>
            <a:r>
              <a:rPr lang="en-US" sz="2400" dirty="0"/>
              <a:t>The HOUR function in DAX returns the hour value from a given time or datetime value. It is commonly used in scenarios where you need to extract the hour component from a timestamp or calculate the number of hours between two timestamps.</a:t>
            </a:r>
          </a:p>
          <a:p>
            <a:endParaRPr lang="en-US" sz="2400" b="1" dirty="0">
              <a:effectLst/>
            </a:endParaRPr>
          </a:p>
          <a:p>
            <a:r>
              <a:rPr lang="en-US" sz="2400" b="1" dirty="0">
                <a:effectLst/>
              </a:rPr>
              <a:t>Usage</a:t>
            </a:r>
          </a:p>
          <a:p>
            <a:r>
              <a:rPr lang="en-US" sz="2400" dirty="0"/>
              <a:t>An integer value representing the hour component of the given time or datetime value.</a:t>
            </a:r>
          </a:p>
          <a:p>
            <a:pPr marL="342900" indent="-342900">
              <a:buFont typeface="Arial" panose="020B0604020202020204" pitchFamily="34" charset="0"/>
              <a:buChar char="•"/>
            </a:pPr>
            <a:r>
              <a:rPr lang="en-US" sz="2400" dirty="0">
                <a:effectLst/>
              </a:rPr>
              <a:t>HOUR('2022-01-01 09:30:00') returns 9</a:t>
            </a:r>
          </a:p>
          <a:p>
            <a:pPr marL="342900" indent="-342900">
              <a:buFont typeface="Arial" panose="020B0604020202020204" pitchFamily="34" charset="0"/>
              <a:buChar char="•"/>
            </a:pPr>
            <a:r>
              <a:rPr lang="en-US" sz="2400" dirty="0">
                <a:effectLst/>
              </a:rPr>
              <a:t>HOUR('12:45:00') returns 12</a:t>
            </a:r>
          </a:p>
          <a:p>
            <a:endParaRPr lang="en-US" sz="2400" dirty="0">
              <a:effectLst/>
            </a:endParaRPr>
          </a:p>
          <a:p>
            <a:endParaRPr lang="en-US" sz="2400" dirty="0">
              <a:effectLst/>
            </a:endParaRPr>
          </a:p>
        </p:txBody>
      </p:sp>
    </p:spTree>
    <p:extLst>
      <p:ext uri="{BB962C8B-B14F-4D97-AF65-F5344CB8AC3E}">
        <p14:creationId xmlns:p14="http://schemas.microsoft.com/office/powerpoint/2010/main" val="93262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24 : EARLIER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r>
              <a:rPr lang="en-US" sz="2400" b="1" dirty="0"/>
              <a:t>:</a:t>
            </a:r>
          </a:p>
          <a:p>
            <a:r>
              <a:rPr lang="en-US" sz="2400" dirty="0"/>
              <a:t>EARLIER function retrieves the value of a column from a previous row within the same iteration context. It is useful for accessing values from preceding rows, facilitating comparative analysis.</a:t>
            </a:r>
          </a:p>
          <a:p>
            <a:endParaRPr lang="en-US" sz="2400" b="1" dirty="0">
              <a:effectLst/>
            </a:endParaRPr>
          </a:p>
          <a:p>
            <a:r>
              <a:rPr lang="en-US" sz="2400" b="1" dirty="0">
                <a:effectLst/>
              </a:rPr>
              <a:t>Usage:</a:t>
            </a:r>
          </a:p>
          <a:p>
            <a:r>
              <a:rPr lang="en-US" sz="2400" dirty="0">
                <a:effectLst/>
              </a:rPr>
              <a:t>Previous Sales = EARLIER(Sales[Amount])</a:t>
            </a:r>
          </a:p>
          <a:p>
            <a:endParaRPr lang="en-US" sz="2400" dirty="0">
              <a:effectLst/>
            </a:endParaRPr>
          </a:p>
        </p:txBody>
      </p:sp>
    </p:spTree>
    <p:extLst>
      <p:ext uri="{BB962C8B-B14F-4D97-AF65-F5344CB8AC3E}">
        <p14:creationId xmlns:p14="http://schemas.microsoft.com/office/powerpoint/2010/main" val="92078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25: UNION</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p>
          <a:p>
            <a:r>
              <a:rPr lang="en-US" sz="2400" dirty="0"/>
              <a:t>UNION combines multiple tables into one table by stacking them on top of each other. It is helpful for merging datasets with similar structures.</a:t>
            </a:r>
          </a:p>
          <a:p>
            <a:endParaRPr lang="en-US" sz="2400" b="1" dirty="0">
              <a:effectLst/>
            </a:endParaRPr>
          </a:p>
          <a:p>
            <a:r>
              <a:rPr lang="en-US" sz="2400" b="1" dirty="0">
                <a:effectLst/>
              </a:rPr>
              <a:t>Usage:</a:t>
            </a:r>
          </a:p>
          <a:p>
            <a:r>
              <a:rPr lang="en-US" sz="2400" dirty="0">
                <a:effectLst/>
              </a:rPr>
              <a:t>Combined Sales = UNION(Sales2019, Sales2020)</a:t>
            </a:r>
          </a:p>
          <a:p>
            <a:endParaRPr lang="en-US" sz="2400" dirty="0">
              <a:effectLst/>
            </a:endParaRPr>
          </a:p>
        </p:txBody>
      </p:sp>
    </p:spTree>
    <p:extLst>
      <p:ext uri="{BB962C8B-B14F-4D97-AF65-F5344CB8AC3E}">
        <p14:creationId xmlns:p14="http://schemas.microsoft.com/office/powerpoint/2010/main" val="411108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26: TOPN </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TOPN returns the top N rows of a table, ordered by a specified expression. It is helpful for identifying top-performing entities based on specific criteria.</a:t>
            </a:r>
          </a:p>
          <a:p>
            <a:endParaRPr lang="en-US" sz="2400" dirty="0">
              <a:effectLst/>
            </a:endParaRPr>
          </a:p>
          <a:p>
            <a:r>
              <a:rPr lang="en-US" sz="2400" b="1" dirty="0">
                <a:effectLst/>
              </a:rPr>
              <a:t>Usage:</a:t>
            </a:r>
          </a:p>
          <a:p>
            <a:r>
              <a:rPr lang="en-US" sz="2400" dirty="0">
                <a:effectLst/>
              </a:rPr>
              <a:t>TOPN returns the top N rows of a table, ordered by a specified expression. It is helpful for identifying top-performing entities based on specific criteria.</a:t>
            </a:r>
          </a:p>
          <a:p>
            <a:endParaRPr lang="en-US" sz="2400" dirty="0">
              <a:effectLst/>
            </a:endParaRPr>
          </a:p>
          <a:p>
            <a:endParaRPr lang="en-US" sz="2400" dirty="0">
              <a:effectLst/>
            </a:endParaRPr>
          </a:p>
        </p:txBody>
      </p:sp>
    </p:spTree>
    <p:extLst>
      <p:ext uri="{BB962C8B-B14F-4D97-AF65-F5344CB8AC3E}">
        <p14:creationId xmlns:p14="http://schemas.microsoft.com/office/powerpoint/2010/main" val="403460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27: IF</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p>
          <a:p>
            <a:r>
              <a:rPr lang="en-US" sz="2400" dirty="0"/>
              <a:t>IF returns one value if a condition is TRUE and another value if it's FALSE. It is essential for implementing conditional logic within calculations and expressions.</a:t>
            </a:r>
          </a:p>
          <a:p>
            <a:endParaRPr lang="en-US" sz="2400" b="1" dirty="0">
              <a:effectLst/>
            </a:endParaRPr>
          </a:p>
          <a:p>
            <a:r>
              <a:rPr lang="en-US" sz="2400" b="1" dirty="0">
                <a:effectLst/>
              </a:rPr>
              <a:t>Usage:</a:t>
            </a:r>
          </a:p>
          <a:p>
            <a:r>
              <a:rPr lang="en-US" sz="2400" dirty="0">
                <a:effectLst/>
              </a:rPr>
              <a:t>Customer Segment = IF(Sales[</a:t>
            </a:r>
            <a:r>
              <a:rPr lang="en-US" sz="2400" dirty="0" err="1">
                <a:effectLst/>
              </a:rPr>
              <a:t>TotalPurchase</a:t>
            </a:r>
            <a:r>
              <a:rPr lang="en-US" sz="2400" dirty="0">
                <a:effectLst/>
              </a:rPr>
              <a:t>] &gt; 1000, "High Value", "Standard")</a:t>
            </a:r>
          </a:p>
          <a:p>
            <a:endParaRPr lang="en-US" sz="2400" dirty="0">
              <a:effectLst/>
            </a:endParaRPr>
          </a:p>
        </p:txBody>
      </p:sp>
    </p:spTree>
    <p:extLst>
      <p:ext uri="{BB962C8B-B14F-4D97-AF65-F5344CB8AC3E}">
        <p14:creationId xmlns:p14="http://schemas.microsoft.com/office/powerpoint/2010/main" val="3677031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28: OR</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effectLst/>
              </a:rPr>
              <a:t>OR returns TRUE if any argument is TRUE, and FALSE otherwise. It is helpful for evaluating multiple conditions where at least one must be met.</a:t>
            </a:r>
          </a:p>
          <a:p>
            <a:endParaRPr lang="en-US" sz="2400" dirty="0">
              <a:effectLst/>
            </a:endParaRPr>
          </a:p>
          <a:p>
            <a:r>
              <a:rPr lang="en-US" sz="2400" b="1" dirty="0">
                <a:effectLst/>
              </a:rPr>
              <a:t>Usage:</a:t>
            </a:r>
          </a:p>
          <a:p>
            <a:r>
              <a:rPr lang="en-US" sz="2400" dirty="0">
                <a:effectLst/>
              </a:rPr>
              <a:t>Premium Customer = CALCULATE(SUM(Sales[Amount]), OR(Sales[</a:t>
            </a:r>
            <a:r>
              <a:rPr lang="en-US" sz="2400" dirty="0" err="1">
                <a:effectLst/>
              </a:rPr>
              <a:t>TotalPurchase</a:t>
            </a:r>
            <a:r>
              <a:rPr lang="en-US" sz="2400" dirty="0">
                <a:effectLst/>
              </a:rPr>
              <a:t>] &gt; 10000, Sales[Category] = "VIP"))</a:t>
            </a:r>
          </a:p>
          <a:p>
            <a:endParaRPr lang="en-US" sz="2400" dirty="0">
              <a:effectLst/>
            </a:endParaRPr>
          </a:p>
        </p:txBody>
      </p:sp>
    </p:spTree>
    <p:extLst>
      <p:ext uri="{BB962C8B-B14F-4D97-AF65-F5344CB8AC3E}">
        <p14:creationId xmlns:p14="http://schemas.microsoft.com/office/powerpoint/2010/main" val="399006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29: AND</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046988"/>
          </a:xfrm>
          <a:prstGeom prst="rect">
            <a:avLst/>
          </a:prstGeom>
          <a:noFill/>
        </p:spPr>
        <p:txBody>
          <a:bodyPr wrap="square">
            <a:spAutoFit/>
          </a:bodyPr>
          <a:lstStyle/>
          <a:p>
            <a:r>
              <a:rPr lang="en-US" sz="2400" b="1" dirty="0">
                <a:effectLst/>
              </a:rPr>
              <a:t>Purpose:</a:t>
            </a:r>
            <a:endParaRPr lang="en-US" sz="2400" b="1" dirty="0"/>
          </a:p>
          <a:p>
            <a:r>
              <a:rPr lang="en-US" sz="2400" dirty="0">
                <a:effectLst/>
              </a:rPr>
              <a:t>AND returns TRUE if all arguments are TRUE, and FALSE otherwise. It is useful for combining multiple conditions in logical operations.</a:t>
            </a:r>
            <a:br>
              <a:rPr lang="en-US" sz="2400" dirty="0">
                <a:effectLst/>
              </a:rPr>
            </a:br>
            <a:endParaRPr lang="en-US" sz="2400" dirty="0">
              <a:effectLst/>
            </a:endParaRPr>
          </a:p>
          <a:p>
            <a:r>
              <a:rPr lang="en-US" sz="2400" b="1" dirty="0">
                <a:effectLst/>
              </a:rPr>
              <a:t>Usage:</a:t>
            </a:r>
          </a:p>
          <a:p>
            <a:r>
              <a:rPr lang="en-US" sz="2400" dirty="0">
                <a:effectLst/>
              </a:rPr>
              <a:t>High Revenue &amp; Profit = CALCULATE(SUM(Sales[Amount]), AND(Sales[Revenue] &gt; 1000, Sales[Profit] &gt; 500))</a:t>
            </a:r>
          </a:p>
          <a:p>
            <a:endParaRPr lang="en-US" sz="2400" dirty="0">
              <a:effectLst/>
            </a:endParaRPr>
          </a:p>
        </p:txBody>
      </p:sp>
    </p:spTree>
    <p:extLst>
      <p:ext uri="{BB962C8B-B14F-4D97-AF65-F5344CB8AC3E}">
        <p14:creationId xmlns:p14="http://schemas.microsoft.com/office/powerpoint/2010/main" val="34767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2: AVERAGE</a:t>
            </a:r>
            <a:endParaRPr lang="en-IN" dirty="0"/>
          </a:p>
        </p:txBody>
      </p:sp>
      <p:sp>
        <p:nvSpPr>
          <p:cNvPr id="4" name="TextBox 3">
            <a:extLst>
              <a:ext uri="{FF2B5EF4-FFF2-40B4-BE49-F238E27FC236}">
                <a16:creationId xmlns:a16="http://schemas.microsoft.com/office/drawing/2014/main" id="{F8B87571-97F5-A06A-703F-5C75A2C8FDFB}"/>
              </a:ext>
            </a:extLst>
          </p:cNvPr>
          <p:cNvSpPr txBox="1"/>
          <p:nvPr/>
        </p:nvSpPr>
        <p:spPr>
          <a:xfrm>
            <a:off x="2176401" y="2056503"/>
            <a:ext cx="9444791" cy="4616648"/>
          </a:xfrm>
          <a:prstGeom prst="rect">
            <a:avLst/>
          </a:prstGeom>
          <a:noFill/>
        </p:spPr>
        <p:txBody>
          <a:bodyPr wrap="square">
            <a:spAutoFit/>
          </a:bodyPr>
          <a:lstStyle/>
          <a:p>
            <a:r>
              <a:rPr lang="en-US" sz="2100" b="1" dirty="0"/>
              <a:t>Purpose:</a:t>
            </a:r>
          </a:p>
          <a:p>
            <a:r>
              <a:rPr lang="en-US" sz="2100" dirty="0"/>
              <a:t>The AVERAGE function calculates the arithmetic mean of a column or expression in a table. It is used to find the average value of a set of numbers.</a:t>
            </a:r>
          </a:p>
          <a:p>
            <a:endParaRPr lang="en-US" sz="2100" dirty="0"/>
          </a:p>
          <a:p>
            <a:r>
              <a:rPr lang="en-US" sz="2100" b="1" dirty="0"/>
              <a:t>Usage:</a:t>
            </a:r>
          </a:p>
          <a:p>
            <a:r>
              <a:rPr lang="en-US" sz="2100" dirty="0"/>
              <a:t>The AVERAGE function takes a column or expression as its argument and returns the average value. It ignores any non-numeric values in the column or expression. For example, to find the average sales amount in a sales table, you can use the</a:t>
            </a:r>
          </a:p>
          <a:p>
            <a:endParaRPr lang="en-US" sz="2100" dirty="0"/>
          </a:p>
          <a:p>
            <a:r>
              <a:rPr lang="en-US" sz="2100" b="1" dirty="0"/>
              <a:t>Formula:</a:t>
            </a:r>
          </a:p>
          <a:p>
            <a:r>
              <a:rPr lang="en-US" sz="2100" dirty="0"/>
              <a:t>AVERAGE(Sales[Amount])This function is useful for analyzing data and understanding the typical value in a dataset. It can be used in combination with other DAX functions to perform more complex calculations.</a:t>
            </a:r>
            <a:endParaRPr lang="en-IN" sz="2100" dirty="0"/>
          </a:p>
        </p:txBody>
      </p:sp>
    </p:spTree>
    <p:extLst>
      <p:ext uri="{BB962C8B-B14F-4D97-AF65-F5344CB8AC3E}">
        <p14:creationId xmlns:p14="http://schemas.microsoft.com/office/powerpoint/2010/main" val="10749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39"/>
            <a:ext cx="7524564" cy="1325563"/>
          </a:xfrm>
        </p:spPr>
        <p:txBody>
          <a:bodyPr/>
          <a:lstStyle/>
          <a:p>
            <a:pPr algn="ctr"/>
            <a:r>
              <a:rPr lang="en-IN" dirty="0"/>
              <a:t>DAX Function 30: NOT</a:t>
            </a:r>
          </a:p>
        </p:txBody>
      </p:sp>
      <p:sp>
        <p:nvSpPr>
          <p:cNvPr id="4" name="TextBox 3">
            <a:extLst>
              <a:ext uri="{FF2B5EF4-FFF2-40B4-BE49-F238E27FC236}">
                <a16:creationId xmlns:a16="http://schemas.microsoft.com/office/drawing/2014/main" id="{44057F91-0F8E-7B32-3087-19B65D61CCA0}"/>
              </a:ext>
            </a:extLst>
          </p:cNvPr>
          <p:cNvSpPr txBox="1"/>
          <p:nvPr/>
        </p:nvSpPr>
        <p:spPr>
          <a:xfrm>
            <a:off x="1927020" y="1807120"/>
            <a:ext cx="9644296" cy="3416320"/>
          </a:xfrm>
          <a:prstGeom prst="rect">
            <a:avLst/>
          </a:prstGeom>
          <a:noFill/>
        </p:spPr>
        <p:txBody>
          <a:bodyPr wrap="square">
            <a:spAutoFit/>
          </a:bodyPr>
          <a:lstStyle/>
          <a:p>
            <a:r>
              <a:rPr lang="en-US" sz="2400" b="1" dirty="0">
                <a:effectLst/>
              </a:rPr>
              <a:t>Purpose:</a:t>
            </a:r>
            <a:endParaRPr lang="en-US" sz="2400" b="1" dirty="0"/>
          </a:p>
          <a:p>
            <a:r>
              <a:rPr lang="en-US" sz="2400" dirty="0">
                <a:effectLst/>
              </a:rPr>
              <a:t>NOT negates a logical expression, returning TRUE if the expression is FALSE, and vice versa. It is helpful for logical operations and conditional filtering.</a:t>
            </a:r>
          </a:p>
          <a:p>
            <a:endParaRPr lang="en-US" sz="2400" dirty="0">
              <a:effectLst/>
            </a:endParaRPr>
          </a:p>
          <a:p>
            <a:r>
              <a:rPr lang="en-US" sz="2400" b="1" dirty="0">
                <a:effectLst/>
              </a:rPr>
              <a:t>Usage:</a:t>
            </a:r>
          </a:p>
          <a:p>
            <a:r>
              <a:rPr lang="en-US" sz="2400" dirty="0">
                <a:effectLst/>
              </a:rPr>
              <a:t>Late Deliveries = CALCULATE(COUNT(Orders[ID]), NOT(Orders[</a:t>
            </a:r>
            <a:r>
              <a:rPr lang="en-US" sz="2400" dirty="0" err="1">
                <a:effectLst/>
              </a:rPr>
              <a:t>DeliveryOnTime</a:t>
            </a:r>
            <a:r>
              <a:rPr lang="en-US" sz="2400" dirty="0">
                <a:effectLst/>
              </a:rPr>
              <a:t>]))</a:t>
            </a:r>
          </a:p>
          <a:p>
            <a:endParaRPr lang="en-US" sz="2400" dirty="0">
              <a:effectLst/>
            </a:endParaRPr>
          </a:p>
        </p:txBody>
      </p:sp>
    </p:spTree>
    <p:extLst>
      <p:ext uri="{BB962C8B-B14F-4D97-AF65-F5344CB8AC3E}">
        <p14:creationId xmlns:p14="http://schemas.microsoft.com/office/powerpoint/2010/main" val="3143240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A7BF-A4A4-44AE-A5A8-311908CEF9E5}"/>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34512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3: MIN</a:t>
            </a:r>
            <a:endParaRPr lang="en-IN" dirty="0"/>
          </a:p>
        </p:txBody>
      </p:sp>
      <p:sp>
        <p:nvSpPr>
          <p:cNvPr id="4" name="TextBox 3">
            <a:extLst>
              <a:ext uri="{FF2B5EF4-FFF2-40B4-BE49-F238E27FC236}">
                <a16:creationId xmlns:a16="http://schemas.microsoft.com/office/drawing/2014/main" id="{080F7B48-45DD-D0A7-8FC1-39725A223970}"/>
              </a:ext>
            </a:extLst>
          </p:cNvPr>
          <p:cNvSpPr txBox="1"/>
          <p:nvPr/>
        </p:nvSpPr>
        <p:spPr>
          <a:xfrm>
            <a:off x="2176402" y="2056503"/>
            <a:ext cx="9310254" cy="4154984"/>
          </a:xfrm>
          <a:prstGeom prst="rect">
            <a:avLst/>
          </a:prstGeom>
          <a:noFill/>
        </p:spPr>
        <p:txBody>
          <a:bodyPr wrap="square">
            <a:spAutoFit/>
          </a:bodyPr>
          <a:lstStyle/>
          <a:p>
            <a:r>
              <a:rPr lang="en-US" sz="2400" b="1" dirty="0"/>
              <a:t>Purpose:</a:t>
            </a:r>
          </a:p>
          <a:p>
            <a:r>
              <a:rPr lang="en-US" sz="2400" dirty="0"/>
              <a:t>The MIN function is used to find the smallest value in a column or a set of values. It can be used with both numeric and non-numeric data types. The function takes one or more arguments and returns the minimum value.</a:t>
            </a:r>
          </a:p>
          <a:p>
            <a:endParaRPr lang="en-US" sz="2400" dirty="0"/>
          </a:p>
          <a:p>
            <a:r>
              <a:rPr lang="en-IN" sz="2400" b="1" dirty="0"/>
              <a:t>Usage</a:t>
            </a:r>
            <a:r>
              <a:rPr lang="en-US" sz="2400" b="1" dirty="0"/>
              <a:t>:</a:t>
            </a:r>
          </a:p>
          <a:p>
            <a:pPr marL="285750" indent="-285750">
              <a:buFont typeface="Arial" panose="020B0604020202020204" pitchFamily="34" charset="0"/>
              <a:buChar char="•"/>
            </a:pPr>
            <a:r>
              <a:rPr lang="en-US" sz="2400" dirty="0"/>
              <a:t>Finding the minimum sales amount in a sales dataset.</a:t>
            </a:r>
          </a:p>
          <a:p>
            <a:pPr marL="285750" indent="-285750">
              <a:buFont typeface="Arial" panose="020B0604020202020204" pitchFamily="34" charset="0"/>
              <a:buChar char="•"/>
            </a:pPr>
            <a:r>
              <a:rPr lang="en-US" sz="2400" dirty="0"/>
              <a:t>Identifying the earliest date in a date column.</a:t>
            </a:r>
          </a:p>
          <a:p>
            <a:pPr marL="285750" indent="-285750">
              <a:buFont typeface="Arial" panose="020B0604020202020204" pitchFamily="34" charset="0"/>
              <a:buChar char="•"/>
            </a:pPr>
            <a:r>
              <a:rPr lang="en-US" sz="2400" dirty="0"/>
              <a:t>Calculating the minimum value across multiple columns or measures.</a:t>
            </a:r>
            <a:endParaRPr lang="en-IN" sz="2400" dirty="0"/>
          </a:p>
        </p:txBody>
      </p:sp>
    </p:spTree>
    <p:extLst>
      <p:ext uri="{BB962C8B-B14F-4D97-AF65-F5344CB8AC3E}">
        <p14:creationId xmlns:p14="http://schemas.microsoft.com/office/powerpoint/2010/main" val="37835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4: MAX</a:t>
            </a:r>
            <a:endParaRPr lang="en-IN" dirty="0"/>
          </a:p>
        </p:txBody>
      </p:sp>
      <p:sp>
        <p:nvSpPr>
          <p:cNvPr id="4" name="TextBox 3">
            <a:extLst>
              <a:ext uri="{FF2B5EF4-FFF2-40B4-BE49-F238E27FC236}">
                <a16:creationId xmlns:a16="http://schemas.microsoft.com/office/drawing/2014/main" id="{58241E94-A883-B4BB-F60C-7B9FE835BA21}"/>
              </a:ext>
            </a:extLst>
          </p:cNvPr>
          <p:cNvSpPr txBox="1"/>
          <p:nvPr/>
        </p:nvSpPr>
        <p:spPr>
          <a:xfrm>
            <a:off x="2176402" y="2056503"/>
            <a:ext cx="9345038" cy="4524315"/>
          </a:xfrm>
          <a:prstGeom prst="rect">
            <a:avLst/>
          </a:prstGeom>
          <a:noFill/>
        </p:spPr>
        <p:txBody>
          <a:bodyPr wrap="square">
            <a:spAutoFit/>
          </a:bodyPr>
          <a:lstStyle/>
          <a:p>
            <a:r>
              <a:rPr lang="en-US" sz="2400" b="1" dirty="0">
                <a:effectLst/>
              </a:rPr>
              <a:t>Purpose</a:t>
            </a:r>
            <a:endParaRPr lang="en-US" sz="2400" b="1" dirty="0"/>
          </a:p>
          <a:p>
            <a:r>
              <a:rPr lang="en-US" sz="2400" dirty="0">
                <a:effectLst/>
              </a:rPr>
              <a:t>The MAX function in DAX (Data Analysis Expressions) is used to find the maximum value from a column or a set of values.</a:t>
            </a:r>
          </a:p>
          <a:p>
            <a:endParaRPr lang="en-US" sz="2400" dirty="0"/>
          </a:p>
          <a:p>
            <a:r>
              <a:rPr lang="en-US" sz="2400" b="1" dirty="0">
                <a:effectLst/>
              </a:rPr>
              <a:t>Usage</a:t>
            </a:r>
            <a:endParaRPr lang="en-US" sz="2400" b="1" dirty="0"/>
          </a:p>
          <a:p>
            <a:pPr>
              <a:buFont typeface="Arial" panose="020B0604020202020204" pitchFamily="34" charset="0"/>
              <a:buChar char="•"/>
            </a:pPr>
            <a:r>
              <a:rPr lang="en-US" sz="2400" dirty="0">
                <a:effectLst/>
              </a:rPr>
              <a:t>To find the maximum value in a column, use the MAX function followed by the name of the column. For example, MAX(Table[Column]).</a:t>
            </a:r>
          </a:p>
          <a:p>
            <a:pPr>
              <a:buFont typeface="Arial" panose="020B0604020202020204" pitchFamily="34" charset="0"/>
              <a:buChar char="•"/>
            </a:pPr>
            <a:r>
              <a:rPr lang="en-US" sz="2400" dirty="0">
                <a:effectLst/>
              </a:rPr>
              <a:t>To find the maximum value across multiple columns, use the MAX function with multiple arguments. For example, MAX(Table[Column1], Table[Column2]).</a:t>
            </a:r>
          </a:p>
          <a:p>
            <a:endParaRPr lang="en-US" sz="2400" dirty="0"/>
          </a:p>
        </p:txBody>
      </p:sp>
    </p:spTree>
    <p:extLst>
      <p:ext uri="{BB962C8B-B14F-4D97-AF65-F5344CB8AC3E}">
        <p14:creationId xmlns:p14="http://schemas.microsoft.com/office/powerpoint/2010/main" val="27944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DAX Function 5: COUNT</a:t>
            </a:r>
            <a:endParaRPr lang="en-IN" dirty="0"/>
          </a:p>
        </p:txBody>
      </p:sp>
      <p:sp>
        <p:nvSpPr>
          <p:cNvPr id="4" name="TextBox 3">
            <a:extLst>
              <a:ext uri="{FF2B5EF4-FFF2-40B4-BE49-F238E27FC236}">
                <a16:creationId xmlns:a16="http://schemas.microsoft.com/office/drawing/2014/main" id="{B0DCF22D-DE05-CA20-98CD-FCBD02715CC2}"/>
              </a:ext>
            </a:extLst>
          </p:cNvPr>
          <p:cNvSpPr txBox="1"/>
          <p:nvPr/>
        </p:nvSpPr>
        <p:spPr>
          <a:xfrm>
            <a:off x="2176402" y="2056503"/>
            <a:ext cx="9527918" cy="3785652"/>
          </a:xfrm>
          <a:prstGeom prst="rect">
            <a:avLst/>
          </a:prstGeom>
          <a:noFill/>
        </p:spPr>
        <p:txBody>
          <a:bodyPr wrap="square">
            <a:spAutoFit/>
          </a:bodyPr>
          <a:lstStyle/>
          <a:p>
            <a:r>
              <a:rPr lang="en-US" sz="2400" b="1" dirty="0">
                <a:effectLst/>
              </a:rPr>
              <a:t>Purpose</a:t>
            </a:r>
            <a:endParaRPr lang="en-US" sz="2400" b="1" dirty="0"/>
          </a:p>
          <a:p>
            <a:r>
              <a:rPr lang="en-US" sz="2400" dirty="0">
                <a:effectLst/>
              </a:rPr>
              <a:t>The COUNT function in DAX is used to count the number of rows in a specified table or column that contain a numeric, non-null value.</a:t>
            </a:r>
          </a:p>
          <a:p>
            <a:endParaRPr lang="en-US" sz="2400" dirty="0"/>
          </a:p>
          <a:p>
            <a:r>
              <a:rPr lang="en-US" sz="2400" b="1" dirty="0"/>
              <a:t>Usage:</a:t>
            </a:r>
          </a:p>
          <a:p>
            <a:r>
              <a:rPr lang="en-US" sz="2400" dirty="0"/>
              <a:t>The COUNT function can be used in various scenarios, such as:</a:t>
            </a:r>
          </a:p>
          <a:p>
            <a:r>
              <a:rPr lang="en-US" sz="2400" dirty="0"/>
              <a:t>     the total number of sales transactions.</a:t>
            </a:r>
          </a:p>
          <a:p>
            <a:r>
              <a:rPr lang="en-US" sz="2400" dirty="0"/>
              <a:t>Counting the number of customers in a specific region.</a:t>
            </a:r>
          </a:p>
          <a:p>
            <a:r>
              <a:rPr lang="en-US" sz="2400" dirty="0"/>
              <a:t>Determining the number of products sold in a given time </a:t>
            </a:r>
            <a:r>
              <a:rPr lang="en-US" sz="2400" dirty="0" err="1"/>
              <a:t>periodThe</a:t>
            </a:r>
            <a:r>
              <a:rPr lang="en-US" sz="2400" dirty="0"/>
              <a:t> function syntax is as follows: COUNT(table[column])</a:t>
            </a:r>
          </a:p>
        </p:txBody>
      </p:sp>
    </p:spTree>
    <p:extLst>
      <p:ext uri="{BB962C8B-B14F-4D97-AF65-F5344CB8AC3E}">
        <p14:creationId xmlns:p14="http://schemas.microsoft.com/office/powerpoint/2010/main" val="199726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6: COUNTA</a:t>
            </a:r>
          </a:p>
        </p:txBody>
      </p:sp>
      <p:sp>
        <p:nvSpPr>
          <p:cNvPr id="6" name="TextBox 5">
            <a:extLst>
              <a:ext uri="{FF2B5EF4-FFF2-40B4-BE49-F238E27FC236}">
                <a16:creationId xmlns:a16="http://schemas.microsoft.com/office/drawing/2014/main" id="{C4168E4C-96C8-452C-66AF-B29D8A9965E5}"/>
              </a:ext>
            </a:extLst>
          </p:cNvPr>
          <p:cNvSpPr txBox="1"/>
          <p:nvPr/>
        </p:nvSpPr>
        <p:spPr>
          <a:xfrm>
            <a:off x="2176402" y="2056503"/>
            <a:ext cx="9162158"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The COUNTA function in DAX (Data Analysis Expressions) is used to count the number of non-blank values in a column or a specified set of values.</a:t>
            </a:r>
          </a:p>
          <a:p>
            <a:endParaRPr lang="en-US" sz="2400" dirty="0"/>
          </a:p>
          <a:p>
            <a:r>
              <a:rPr lang="en-US" sz="2400" b="1" dirty="0">
                <a:effectLst/>
              </a:rPr>
              <a:t>Usage</a:t>
            </a:r>
            <a:endParaRPr lang="en-US" sz="2400" b="1" dirty="0"/>
          </a:p>
          <a:p>
            <a:r>
              <a:rPr lang="en-US" sz="2400" dirty="0">
                <a:effectLst/>
              </a:rPr>
              <a:t>The COUNTA function can be used in various scenarios, such as:</a:t>
            </a:r>
            <a:endParaRPr lang="en-US" sz="2400" dirty="0"/>
          </a:p>
          <a:p>
            <a:pPr>
              <a:buFont typeface="Arial" panose="020B0604020202020204" pitchFamily="34" charset="0"/>
              <a:buChar char="•"/>
            </a:pPr>
            <a:r>
              <a:rPr lang="en-US" sz="2400" dirty="0">
                <a:effectLst/>
              </a:rPr>
              <a:t>Counting the number of non-empty cells in a range of data.</a:t>
            </a:r>
          </a:p>
          <a:p>
            <a:pPr>
              <a:buFont typeface="Arial" panose="020B0604020202020204" pitchFamily="34" charset="0"/>
              <a:buChar char="•"/>
            </a:pPr>
            <a:r>
              <a:rPr lang="en-US" sz="2400" dirty="0">
                <a:effectLst/>
              </a:rPr>
              <a:t>Counting the number of non-blank values in a column of a table.</a:t>
            </a:r>
          </a:p>
          <a:p>
            <a:pPr>
              <a:buFont typeface="Arial" panose="020B0604020202020204" pitchFamily="34" charset="0"/>
              <a:buChar char="•"/>
            </a:pPr>
            <a:r>
              <a:rPr lang="en-US" sz="2400" dirty="0">
                <a:effectLst/>
              </a:rPr>
              <a:t>Calculating the total number of records in a table or a specific column.</a:t>
            </a:r>
          </a:p>
        </p:txBody>
      </p:sp>
    </p:spTree>
    <p:extLst>
      <p:ext uri="{BB962C8B-B14F-4D97-AF65-F5344CB8AC3E}">
        <p14:creationId xmlns:p14="http://schemas.microsoft.com/office/powerpoint/2010/main" val="144627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7: DISTINCTCOUNT</a:t>
            </a:r>
          </a:p>
        </p:txBody>
      </p:sp>
      <p:sp>
        <p:nvSpPr>
          <p:cNvPr id="4" name="TextBox 3">
            <a:extLst>
              <a:ext uri="{FF2B5EF4-FFF2-40B4-BE49-F238E27FC236}">
                <a16:creationId xmlns:a16="http://schemas.microsoft.com/office/drawing/2014/main" id="{B634266C-B912-CB2C-B2EA-D68572295167}"/>
              </a:ext>
            </a:extLst>
          </p:cNvPr>
          <p:cNvSpPr txBox="1"/>
          <p:nvPr/>
        </p:nvSpPr>
        <p:spPr>
          <a:xfrm>
            <a:off x="2176401" y="2056503"/>
            <a:ext cx="8763147" cy="4154984"/>
          </a:xfrm>
          <a:prstGeom prst="rect">
            <a:avLst/>
          </a:prstGeom>
          <a:noFill/>
        </p:spPr>
        <p:txBody>
          <a:bodyPr wrap="square">
            <a:spAutoFit/>
          </a:bodyPr>
          <a:lstStyle/>
          <a:p>
            <a:r>
              <a:rPr lang="en-US" sz="2400" b="1" dirty="0"/>
              <a:t>Purpose:</a:t>
            </a:r>
          </a:p>
          <a:p>
            <a:r>
              <a:rPr lang="en-US" sz="2400" dirty="0"/>
              <a:t>The DISTINCTCOUNT function in DAX is used to count the number of distinct values in a column or expression. It returns the count of unique values, excluding any duplicates.</a:t>
            </a:r>
          </a:p>
          <a:p>
            <a:endParaRPr lang="en-US" sz="2400" dirty="0"/>
          </a:p>
          <a:p>
            <a:r>
              <a:rPr lang="en-IN" sz="2400" b="1" dirty="0"/>
              <a:t>Usage:</a:t>
            </a:r>
          </a:p>
          <a:p>
            <a:r>
              <a:rPr lang="en-US" sz="2400" dirty="0"/>
              <a:t>The DISTINCTCOUNT function is commonly used in scenarios where you want to count the number of unique values in a column, such as counting the number of unique customers or products. It can be used in combination with other DAX functions to perform more complex calculations and analysis.</a:t>
            </a:r>
            <a:endParaRPr lang="en-IN" sz="2400" dirty="0"/>
          </a:p>
        </p:txBody>
      </p:sp>
    </p:spTree>
    <p:extLst>
      <p:ext uri="{BB962C8B-B14F-4D97-AF65-F5344CB8AC3E}">
        <p14:creationId xmlns:p14="http://schemas.microsoft.com/office/powerpoint/2010/main" val="29192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IN" dirty="0"/>
              <a:t>DAX Function 8: BLANK</a:t>
            </a:r>
          </a:p>
        </p:txBody>
      </p:sp>
      <p:sp>
        <p:nvSpPr>
          <p:cNvPr id="4" name="TextBox 3">
            <a:extLst>
              <a:ext uri="{FF2B5EF4-FFF2-40B4-BE49-F238E27FC236}">
                <a16:creationId xmlns:a16="http://schemas.microsoft.com/office/drawing/2014/main" id="{44057F91-0F8E-7B32-3087-19B65D61CCA0}"/>
              </a:ext>
            </a:extLst>
          </p:cNvPr>
          <p:cNvSpPr txBox="1"/>
          <p:nvPr/>
        </p:nvSpPr>
        <p:spPr>
          <a:xfrm>
            <a:off x="2176402" y="2056502"/>
            <a:ext cx="9644296" cy="4154984"/>
          </a:xfrm>
          <a:prstGeom prst="rect">
            <a:avLst/>
          </a:prstGeom>
          <a:noFill/>
        </p:spPr>
        <p:txBody>
          <a:bodyPr wrap="square">
            <a:spAutoFit/>
          </a:bodyPr>
          <a:lstStyle/>
          <a:p>
            <a:r>
              <a:rPr lang="en-US" sz="2400" b="1" dirty="0">
                <a:effectLst/>
              </a:rPr>
              <a:t>Purpose</a:t>
            </a:r>
            <a:endParaRPr lang="en-US" sz="2400" b="1" dirty="0"/>
          </a:p>
          <a:p>
            <a:r>
              <a:rPr lang="en-US" sz="2400" dirty="0">
                <a:effectLst/>
              </a:rPr>
              <a:t>The BLANK function in DAX returns a blank value, which represents the absence of a value or a missing value. It is commonly used in calculations and expressions to handle missing or unknown data.</a:t>
            </a:r>
          </a:p>
          <a:p>
            <a:endParaRPr lang="en-US" sz="2400" dirty="0"/>
          </a:p>
          <a:p>
            <a:r>
              <a:rPr lang="en-US" sz="2400" b="1" dirty="0">
                <a:effectLst/>
              </a:rPr>
              <a:t>Usage</a:t>
            </a:r>
            <a:endParaRPr lang="en-US" sz="2400" b="1" dirty="0"/>
          </a:p>
          <a:p>
            <a:r>
              <a:rPr lang="en-US" sz="2400" dirty="0">
                <a:effectLst/>
              </a:rPr>
              <a:t>The BLANK function can be used in various scenarios, such as:</a:t>
            </a:r>
            <a:endParaRPr lang="en-US" sz="2400" dirty="0"/>
          </a:p>
          <a:p>
            <a:pPr>
              <a:buFont typeface="Arial" panose="020B0604020202020204" pitchFamily="34" charset="0"/>
              <a:buChar char="•"/>
            </a:pPr>
            <a:r>
              <a:rPr lang="en-US" sz="2400" dirty="0">
                <a:effectLst/>
              </a:rPr>
              <a:t>Handling missing values in calculations and aggregations.</a:t>
            </a:r>
          </a:p>
          <a:p>
            <a:pPr>
              <a:buFont typeface="Arial" panose="020B0604020202020204" pitchFamily="34" charset="0"/>
              <a:buChar char="•"/>
            </a:pPr>
            <a:r>
              <a:rPr lang="en-US" sz="2400" dirty="0">
                <a:effectLst/>
              </a:rPr>
              <a:t>Evaluating conditions and returning a blank value if the condition is not met.</a:t>
            </a:r>
          </a:p>
          <a:p>
            <a:pPr>
              <a:buFont typeface="Arial" panose="020B0604020202020204" pitchFamily="34" charset="0"/>
              <a:buChar char="•"/>
            </a:pPr>
            <a:r>
              <a:rPr lang="en-US" sz="2400" dirty="0">
                <a:effectLst/>
              </a:rPr>
              <a:t>Creating conditional expressions and handling null values.</a:t>
            </a:r>
          </a:p>
        </p:txBody>
      </p:sp>
    </p:spTree>
    <p:extLst>
      <p:ext uri="{BB962C8B-B14F-4D97-AF65-F5344CB8AC3E}">
        <p14:creationId xmlns:p14="http://schemas.microsoft.com/office/powerpoint/2010/main" val="5152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2597</Words>
  <Application>Microsoft Office PowerPoint</Application>
  <PresentationFormat>Widescreen</PresentationFormat>
  <Paragraphs>206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Unicode MS</vt:lpstr>
      <vt:lpstr>Calibri</vt:lpstr>
      <vt:lpstr>Helvetica</vt:lpstr>
      <vt:lpstr>Metropolis</vt:lpstr>
      <vt:lpstr>Office Theme</vt:lpstr>
      <vt:lpstr>PowerPoint Presentation</vt:lpstr>
      <vt:lpstr>DAX Function 1: SUM</vt:lpstr>
      <vt:lpstr>DAX Function 2: AVERAGE</vt:lpstr>
      <vt:lpstr>DAX Function 3: MIN</vt:lpstr>
      <vt:lpstr>DAX Function 4: MAX</vt:lpstr>
      <vt:lpstr>DAX Function 5: COUNT</vt:lpstr>
      <vt:lpstr>DAX Function 6: COUNTA</vt:lpstr>
      <vt:lpstr>DAX Function 7: DISTINCTCOUNT</vt:lpstr>
      <vt:lpstr>DAX Function 8: BLANK</vt:lpstr>
      <vt:lpstr>DAX Function 9: CONCATENATE</vt:lpstr>
      <vt:lpstr>DAX Function 10: LEFT</vt:lpstr>
      <vt:lpstr>DAX Function 11: RIGHT</vt:lpstr>
      <vt:lpstr>DAX Function 12: MID</vt:lpstr>
      <vt:lpstr>DAX Function 13: SEARCH</vt:lpstr>
      <vt:lpstr>DAX Function 14: SUBSTITUTE</vt:lpstr>
      <vt:lpstr>DAX Function 15: LEN</vt:lpstr>
      <vt:lpstr>DAX Function 16: UPPER</vt:lpstr>
      <vt:lpstr>DAX Function 18: TRIM</vt:lpstr>
      <vt:lpstr>DAX Function 19: FORMAT</vt:lpstr>
      <vt:lpstr>DAX Function 20: YEAR</vt:lpstr>
      <vt:lpstr>DAX Function 21: MONTH</vt:lpstr>
      <vt:lpstr>DAX Function 22: DAY</vt:lpstr>
      <vt:lpstr>DAX Function 23: HOUR</vt:lpstr>
      <vt:lpstr>DAX Function 24 : EARLIER</vt:lpstr>
      <vt:lpstr>DAX Function 25: UNION</vt:lpstr>
      <vt:lpstr>DAX Function 26: TOPN </vt:lpstr>
      <vt:lpstr>DAX Function 27: IF</vt:lpstr>
      <vt:lpstr>DAX Function 28: OR</vt:lpstr>
      <vt:lpstr>DAX Function 29: AND</vt:lpstr>
      <vt:lpstr>DAX Function 30: NOT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neell ambere</cp:lastModifiedBy>
  <cp:revision>29</cp:revision>
  <dcterms:created xsi:type="dcterms:W3CDTF">2022-12-05T10:10:22Z</dcterms:created>
  <dcterms:modified xsi:type="dcterms:W3CDTF">2024-04-07T14:01:49Z</dcterms:modified>
</cp:coreProperties>
</file>