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sldIdLst>
    <p:sldId id="256" r:id="rId2"/>
    <p:sldId id="257" r:id="rId3"/>
    <p:sldId id="258" r:id="rId4"/>
    <p:sldId id="264" r:id="rId5"/>
    <p:sldId id="263" r:id="rId6"/>
    <p:sldId id="265" r:id="rId7"/>
    <p:sldId id="266"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46" d="100"/>
          <a:sy n="46" d="100"/>
        </p:scale>
        <p:origin x="101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0989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829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spc="50" dirty="0"/>
          </a:p>
        </p:txBody>
      </p:sp>
      <p:sp>
        <p:nvSpPr>
          <p:cNvPr id="5" name="Footer Placeholder 4"/>
          <p:cNvSpPr>
            <a:spLocks noGrp="1"/>
          </p:cNvSpPr>
          <p:nvPr>
            <p:ph type="ftr" sz="quarter" idx="11"/>
          </p:nvPr>
        </p:nvSpPr>
        <p:spPr/>
        <p:txBody>
          <a:bodyPr/>
          <a:lstStyle/>
          <a:p>
            <a:endParaRPr lang="en-US" spc="5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5085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12/7/2022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1220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12/7/2022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7074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12/7/2022</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068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07917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2836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9795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638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2185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9220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0628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9144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6461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12/7/2022</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591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lgn="r"/>
            <a:fld id="{A37D6D71-8B28-4ED6-B932-04B197003D23}" type="datetimeFigureOut">
              <a:rPr lang="en-US" smtClean="0"/>
              <a:pPr algn="r"/>
              <a:t>12/7/2022</a:t>
            </a:fld>
            <a:endParaRPr lang="en-US" spc="5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6579244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36CC-8E0D-4795-8AB2-2D293AB0D911}"/>
              </a:ext>
            </a:extLst>
          </p:cNvPr>
          <p:cNvSpPr>
            <a:spLocks noGrp="1"/>
          </p:cNvSpPr>
          <p:nvPr>
            <p:ph type="ctrTitle"/>
          </p:nvPr>
        </p:nvSpPr>
        <p:spPr>
          <a:xfrm>
            <a:off x="5200896" y="917290"/>
            <a:ext cx="6991104" cy="2511710"/>
          </a:xfrm>
        </p:spPr>
        <p:txBody>
          <a:bodyPr>
            <a:normAutofit/>
          </a:bodyPr>
          <a:lstStyle/>
          <a:p>
            <a:pPr algn="ctr"/>
            <a:r>
              <a:rPr lang="en-US" sz="6000" b="1" dirty="0">
                <a:solidFill>
                  <a:schemeClr val="tx1"/>
                </a:solidFill>
                <a:effectLst>
                  <a:outerShdw blurRad="38100" dist="38100" dir="2700000" algn="tl">
                    <a:srgbClr val="000000">
                      <a:alpha val="43137"/>
                    </a:srgbClr>
                  </a:outerShdw>
                </a:effectLst>
                <a:latin typeface="Arial Black" panose="020B0A04020102020204" pitchFamily="34" charset="0"/>
              </a:rPr>
              <a:t> </a:t>
            </a:r>
            <a:r>
              <a:rPr lang="en-IN" sz="3200" b="1" dirty="0">
                <a:effectLst>
                  <a:outerShdw blurRad="38100" dist="38100" dir="2700000" algn="tl">
                    <a:srgbClr val="000000">
                      <a:alpha val="43137"/>
                    </a:srgbClr>
                  </a:outerShdw>
                </a:effectLst>
                <a:latin typeface="Arial Black" panose="020B0A04020102020204" pitchFamily="34" charset="0"/>
              </a:rPr>
              <a:t>Multivariate</a:t>
            </a:r>
            <a:r>
              <a:rPr lang="en-IN" sz="3200" b="1" dirty="0">
                <a:effectLst>
                  <a:outerShdw blurRad="38100" dist="38100" dir="2700000" algn="tl">
                    <a:srgbClr val="000000">
                      <a:alpha val="43137"/>
                    </a:srgbClr>
                  </a:outerShdw>
                </a:effectLst>
              </a:rPr>
              <a:t> </a:t>
            </a:r>
            <a:r>
              <a:rPr lang="en-IN" sz="3200" b="1" dirty="0">
                <a:effectLst>
                  <a:outerShdw blurRad="38100" dist="38100" dir="2700000" algn="tl">
                    <a:srgbClr val="000000">
                      <a:alpha val="43137"/>
                    </a:srgbClr>
                  </a:outerShdw>
                </a:effectLst>
                <a:latin typeface="Arial Black" panose="020B0A04020102020204" pitchFamily="34" charset="0"/>
              </a:rPr>
              <a:t>data visualization</a:t>
            </a:r>
            <a:br>
              <a:rPr lang="en-US" sz="6000" b="1" dirty="0">
                <a:solidFill>
                  <a:schemeClr val="tx1"/>
                </a:solidFill>
                <a:effectLst>
                  <a:outerShdw blurRad="38100" dist="38100" dir="2700000" algn="tl">
                    <a:srgbClr val="000000">
                      <a:alpha val="43137"/>
                    </a:srgbClr>
                  </a:outerShdw>
                </a:effectLst>
              </a:rPr>
            </a:br>
            <a:endParaRPr lang="en-IN" sz="6000" b="1" dirty="0">
              <a:solidFill>
                <a:schemeClr val="tx1"/>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92C0B37-8C34-0347-82EE-5A48DA62FD12}"/>
              </a:ext>
            </a:extLst>
          </p:cNvPr>
          <p:cNvSpPr txBox="1"/>
          <p:nvPr/>
        </p:nvSpPr>
        <p:spPr>
          <a:xfrm>
            <a:off x="2404045" y="4426235"/>
            <a:ext cx="11750633" cy="1323439"/>
          </a:xfrm>
          <a:prstGeom prst="rect">
            <a:avLst/>
          </a:prstGeom>
          <a:noFill/>
        </p:spPr>
        <p:txBody>
          <a:bodyPr wrap="square" rtlCol="0">
            <a:spAutoFit/>
          </a:bodyPr>
          <a:lstStyle/>
          <a:p>
            <a:pPr algn="l"/>
            <a:r>
              <a:rPr lang="en-US" sz="2000" dirty="0" err="1"/>
              <a:t>Prathamesh</a:t>
            </a:r>
            <a:r>
              <a:rPr lang="en-US" sz="2000" dirty="0"/>
              <a:t> </a:t>
            </a:r>
            <a:r>
              <a:rPr lang="en-US" sz="2000" dirty="0" err="1"/>
              <a:t>Lawand</a:t>
            </a:r>
            <a:r>
              <a:rPr lang="en-US" sz="2000" dirty="0"/>
              <a:t> : 22010694</a:t>
            </a:r>
          </a:p>
          <a:p>
            <a:pPr algn="l"/>
            <a:r>
              <a:rPr lang="en-US" sz="2000" dirty="0"/>
              <a:t>Om </a:t>
            </a:r>
            <a:r>
              <a:rPr lang="en-US" sz="2000" dirty="0" err="1"/>
              <a:t>suryvanshee</a:t>
            </a:r>
            <a:r>
              <a:rPr lang="en-US" sz="2000" dirty="0"/>
              <a:t> :</a:t>
            </a:r>
          </a:p>
          <a:p>
            <a:pPr algn="l"/>
            <a:r>
              <a:rPr lang="en-US" sz="2000" dirty="0"/>
              <a:t>Abhishek </a:t>
            </a:r>
            <a:r>
              <a:rPr lang="en-US" sz="2000" dirty="0" err="1"/>
              <a:t>Walunj</a:t>
            </a:r>
            <a:r>
              <a:rPr lang="en-US" sz="2000" dirty="0"/>
              <a:t> :</a:t>
            </a:r>
          </a:p>
          <a:p>
            <a:pPr algn="l"/>
            <a:r>
              <a:rPr lang="en-IN" sz="2000" i="0" dirty="0">
                <a:solidFill>
                  <a:srgbClr val="000000"/>
                </a:solidFill>
                <a:effectLst/>
                <a:latin typeface="Roboto" panose="02000000000000000000" pitchFamily="2" charset="0"/>
              </a:rPr>
              <a:t>Shital </a:t>
            </a:r>
            <a:r>
              <a:rPr lang="en-IN" sz="2000" i="0" dirty="0" err="1">
                <a:solidFill>
                  <a:srgbClr val="000000"/>
                </a:solidFill>
                <a:effectLst/>
                <a:latin typeface="Roboto" panose="02000000000000000000" pitchFamily="2" charset="0"/>
              </a:rPr>
              <a:t>Madaswar</a:t>
            </a:r>
            <a:r>
              <a:rPr lang="en-IN" sz="2000" i="0" dirty="0">
                <a:solidFill>
                  <a:srgbClr val="000000"/>
                </a:solidFill>
                <a:effectLst/>
                <a:latin typeface="Roboto" panose="02000000000000000000" pitchFamily="2" charset="0"/>
              </a:rPr>
              <a:t> : </a:t>
            </a:r>
            <a:endParaRPr lang="en-US" sz="2000" dirty="0"/>
          </a:p>
        </p:txBody>
      </p:sp>
      <p:pic>
        <p:nvPicPr>
          <p:cNvPr id="1026" name="Picture 2" descr="Python Data Analysis and Visualization - Learn Interactively">
            <a:extLst>
              <a:ext uri="{FF2B5EF4-FFF2-40B4-BE49-F238E27FC236}">
                <a16:creationId xmlns:a16="http://schemas.microsoft.com/office/drawing/2014/main" id="{DC067BFC-1968-CDEB-EABE-3E17632F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76" y="917290"/>
            <a:ext cx="5023420" cy="2511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62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08BE-67A9-4EA0-9A31-2086FF6E9C1C}"/>
              </a:ext>
            </a:extLst>
          </p:cNvPr>
          <p:cNvSpPr>
            <a:spLocks noGrp="1"/>
          </p:cNvSpPr>
          <p:nvPr>
            <p:ph type="title"/>
          </p:nvPr>
        </p:nvSpPr>
        <p:spPr>
          <a:xfrm>
            <a:off x="2014427" y="614779"/>
            <a:ext cx="8911687" cy="1280890"/>
          </a:xfrm>
        </p:spPr>
        <p:txBody>
          <a:bodyPr/>
          <a:lstStyle/>
          <a:p>
            <a:pPr algn="ctr"/>
            <a:r>
              <a:rPr lang="en-US" b="1" u="sng" dirty="0">
                <a:effectLst>
                  <a:outerShdw blurRad="38100" dist="38100" dir="2700000" algn="tl">
                    <a:srgbClr val="000000">
                      <a:alpha val="43137"/>
                    </a:srgbClr>
                  </a:outerShdw>
                </a:effectLst>
              </a:rPr>
              <a:t>Abstract</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AA11306A-C57B-44F1-9043-96FB35B839EE}"/>
              </a:ext>
            </a:extLst>
          </p:cNvPr>
          <p:cNvSpPr txBox="1"/>
          <p:nvPr/>
        </p:nvSpPr>
        <p:spPr>
          <a:xfrm>
            <a:off x="2435290" y="2948473"/>
            <a:ext cx="9378020" cy="2585323"/>
          </a:xfrm>
          <a:prstGeom prst="rect">
            <a:avLst/>
          </a:prstGeom>
          <a:noFill/>
        </p:spPr>
        <p:txBody>
          <a:bodyPr wrap="square" rtlCol="0">
            <a:spAutoFit/>
          </a:bodyPr>
          <a:lstStyle/>
          <a:p>
            <a:r>
              <a:rPr lang="en-US" b="1" dirty="0"/>
              <a:t>Multivariate data visualization, as a specific type of information visualization, is an active research field with numerous applications in diverse areas ranging from science communities and engineering design to industry and financial markets, in which the correlations between many attributes are of vital interest. In this survey, we will first review the motivations and challenges of multivariate data visualization. In section 2, a brief terminology is introduced. Some established techniques for multivariate data visualization are described in section 3. These techniques are classified into several categories to provide a basic taxonomy of the field. At the end of this survey, we will discuss some future research directions.</a:t>
            </a:r>
            <a:endParaRPr lang="en-IN" b="1" dirty="0"/>
          </a:p>
        </p:txBody>
      </p:sp>
    </p:spTree>
    <p:extLst>
      <p:ext uri="{BB962C8B-B14F-4D97-AF65-F5344CB8AC3E}">
        <p14:creationId xmlns:p14="http://schemas.microsoft.com/office/powerpoint/2010/main" val="18774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3CF0160-9BAF-95AC-AC6D-E894363EEB12}"/>
              </a:ext>
            </a:extLst>
          </p:cNvPr>
          <p:cNvSpPr>
            <a:spLocks noGrp="1"/>
          </p:cNvSpPr>
          <p:nvPr>
            <p:ph type="title"/>
          </p:nvPr>
        </p:nvSpPr>
        <p:spPr>
          <a:xfrm>
            <a:off x="1679511" y="676469"/>
            <a:ext cx="9909077" cy="1457131"/>
          </a:xfrm>
        </p:spPr>
        <p:txBody>
          <a:bodyPr/>
          <a:lstStyle/>
          <a:p>
            <a:pPr algn="ctr"/>
            <a:r>
              <a:rPr lang="en-IN" b="1" u="sng" dirty="0">
                <a:effectLst>
                  <a:outerShdw blurRad="38100" dist="38100" dir="2700000" algn="tl">
                    <a:srgbClr val="000000">
                      <a:alpha val="43137"/>
                    </a:srgbClr>
                  </a:outerShdw>
                </a:effectLst>
              </a:rPr>
              <a:t>Motivation</a:t>
            </a:r>
          </a:p>
        </p:txBody>
      </p:sp>
      <p:sp>
        <p:nvSpPr>
          <p:cNvPr id="13" name="Content Placeholder 12">
            <a:extLst>
              <a:ext uri="{FF2B5EF4-FFF2-40B4-BE49-F238E27FC236}">
                <a16:creationId xmlns:a16="http://schemas.microsoft.com/office/drawing/2014/main" id="{0AB2D80A-2D54-8A7B-1EB7-A4A9620237C9}"/>
              </a:ext>
            </a:extLst>
          </p:cNvPr>
          <p:cNvSpPr>
            <a:spLocks noGrp="1"/>
          </p:cNvSpPr>
          <p:nvPr>
            <p:ph idx="1"/>
          </p:nvPr>
        </p:nvSpPr>
        <p:spPr/>
        <p:txBody>
          <a:bodyPr/>
          <a:lstStyle/>
          <a:p>
            <a:r>
              <a:rPr lang="en-US" b="1" dirty="0">
                <a:effectLst>
                  <a:outerShdw blurRad="38100" dist="38100" dir="2700000" algn="tl">
                    <a:srgbClr val="000000">
                      <a:alpha val="43137"/>
                    </a:srgbClr>
                  </a:outerShdw>
                </a:effectLst>
              </a:rPr>
              <a:t>Information visualization is the use of computer-based interactive visual representations of abstract and non-physically based data to amplify human recognition.</a:t>
            </a:r>
          </a:p>
          <a:p>
            <a:r>
              <a:rPr lang="en-US" b="1" dirty="0">
                <a:effectLst>
                  <a:outerShdw blurRad="38100" dist="38100" dir="2700000" algn="tl">
                    <a:srgbClr val="000000">
                      <a:alpha val="43137"/>
                    </a:srgbClr>
                  </a:outerShdw>
                </a:effectLst>
              </a:rPr>
              <a:t>While information is growing in an exponential way, our world is flooded with data which, we believe, should contain some kind of valuable information that can possibly expand the human knowledge</a:t>
            </a:r>
          </a:p>
          <a:p>
            <a:r>
              <a:rPr lang="en-US" b="1" dirty="0">
                <a:effectLst>
                  <a:outerShdw blurRad="38100" dist="38100" dir="2700000" algn="tl">
                    <a:srgbClr val="000000">
                      <a:alpha val="43137"/>
                    </a:srgbClr>
                  </a:outerShdw>
                </a:effectLst>
              </a:rPr>
              <a:t>Multivariate data are encountered in all aspects by researchers, scientists, engineers, manufacturers, financial managers and various kinds of analysts. Multivariate data visualization is hence strongly motivated by the many situations when they are trying to obtain an integrated understanding of the data distributions and investigate the inter-relationships between different data attributes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0298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D20A-1D7A-3736-B14F-1297086F7EA9}"/>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Challenges</a:t>
            </a:r>
          </a:p>
        </p:txBody>
      </p:sp>
      <p:sp>
        <p:nvSpPr>
          <p:cNvPr id="3" name="Content Placeholder 2">
            <a:extLst>
              <a:ext uri="{FF2B5EF4-FFF2-40B4-BE49-F238E27FC236}">
                <a16:creationId xmlns:a16="http://schemas.microsoft.com/office/drawing/2014/main" id="{D00C6E9D-9BF7-DE07-2B54-2A6ED9CDA188}"/>
              </a:ext>
            </a:extLst>
          </p:cNvPr>
          <p:cNvSpPr>
            <a:spLocks noGrp="1"/>
          </p:cNvSpPr>
          <p:nvPr>
            <p:ph idx="1"/>
          </p:nvPr>
        </p:nvSpPr>
        <p:spPr>
          <a:xfrm>
            <a:off x="2592924" y="1474237"/>
            <a:ext cx="8911688" cy="4954555"/>
          </a:xfrm>
        </p:spPr>
        <p:txBody>
          <a:bodyPr>
            <a:normAutofit/>
          </a:bodyPr>
          <a:lstStyle/>
          <a:p>
            <a:pPr marL="0" indent="0">
              <a:buNone/>
            </a:pPr>
            <a:r>
              <a:rPr lang="en-US" b="1" dirty="0"/>
              <a:t>Multivariate data visualization faces the same challenges as information visualization does: Finding good visual representations of a problem can be hard and </a:t>
            </a:r>
            <a:r>
              <a:rPr lang="en-US" b="1" dirty="0" err="1"/>
              <a:t>undeterministic</a:t>
            </a:r>
            <a:r>
              <a:rPr lang="en-US" b="1" dirty="0"/>
              <a:t> . In addition, multivariate data poses problems in encoding its attributes in a single visual display</a:t>
            </a:r>
          </a:p>
          <a:p>
            <a:pPr>
              <a:buFont typeface="Century Gothic" panose="020B0502020202020204" pitchFamily="34" charset="0"/>
              <a:buChar char="▲"/>
            </a:pPr>
            <a:r>
              <a:rPr lang="en-US" b="1" dirty="0">
                <a:solidFill>
                  <a:srgbClr val="FF0000"/>
                </a:solidFill>
                <a:effectLst>
                  <a:outerShdw blurRad="38100" dist="38100" dir="2700000" algn="tl">
                    <a:srgbClr val="000000">
                      <a:alpha val="43137"/>
                    </a:srgbClr>
                  </a:outerShdw>
                </a:effectLst>
              </a:rPr>
              <a:t>Mapping</a:t>
            </a:r>
            <a:r>
              <a:rPr lang="en-US" b="1" dirty="0">
                <a:effectLst>
                  <a:outerShdw blurRad="38100" dist="38100" dir="2700000" algn="tl">
                    <a:srgbClr val="000000">
                      <a:alpha val="43137"/>
                    </a:srgbClr>
                  </a:outerShdw>
                </a:effectLst>
              </a:rPr>
              <a:t>: </a:t>
            </a:r>
            <a:r>
              <a:rPr lang="en-US" b="1" dirty="0"/>
              <a:t>Finding a suitable mapping of high-dimensional multivariate data into a 2D visual form is never a simple task. It usually depends on the nature of datasets to be visualized and is more related to human perception. Also, association of data attributes to graphical entities requires extreme caution to avoid overwhelming the observer’s viewing ability</a:t>
            </a:r>
          </a:p>
          <a:p>
            <a:pPr>
              <a:buFont typeface="Century Gothic" panose="020B0502020202020204" pitchFamily="34" charset="0"/>
              <a:buChar char="▲"/>
            </a:pPr>
            <a:r>
              <a:rPr lang="en-US" b="1" dirty="0">
                <a:solidFill>
                  <a:srgbClr val="FF0000"/>
                </a:solidFill>
                <a:effectLst>
                  <a:outerShdw blurRad="38100" dist="38100" dir="2700000" algn="tl">
                    <a:srgbClr val="000000">
                      <a:alpha val="43137"/>
                    </a:srgbClr>
                  </a:outerShdw>
                </a:effectLst>
              </a:rPr>
              <a:t>Dimensionality</a:t>
            </a:r>
            <a:r>
              <a:rPr lang="en-US" b="1" dirty="0">
                <a:effectLst>
                  <a:outerShdw blurRad="38100" dist="38100" dir="2700000" algn="tl">
                    <a:srgbClr val="000000">
                      <a:alpha val="43137"/>
                    </a:srgbClr>
                  </a:outerShdw>
                </a:effectLst>
              </a:rPr>
              <a:t>: </a:t>
            </a:r>
            <a:r>
              <a:rPr lang="en-US" b="1" dirty="0"/>
              <a:t>Multivariate data is often of huge size and high dimensionality that will most likely result a dense structure. It is hence difficult to present such data in a single visual display, making it challenging to enable users to explore the data space intuitively and interactively, as well as discriminating individual dimensions.</a:t>
            </a:r>
            <a:endParaRPr lang="en-IN" b="1" dirty="0"/>
          </a:p>
        </p:txBody>
      </p:sp>
    </p:spTree>
    <p:extLst>
      <p:ext uri="{BB962C8B-B14F-4D97-AF65-F5344CB8AC3E}">
        <p14:creationId xmlns:p14="http://schemas.microsoft.com/office/powerpoint/2010/main" val="418105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5672-D72B-3043-B547-A67156090B8A}"/>
              </a:ext>
            </a:extLst>
          </p:cNvPr>
          <p:cNvSpPr>
            <a:spLocks noGrp="1"/>
          </p:cNvSpPr>
          <p:nvPr>
            <p:ph type="title"/>
          </p:nvPr>
        </p:nvSpPr>
        <p:spPr/>
        <p:txBody>
          <a:bodyPr>
            <a:normAutofit/>
          </a:bodyPr>
          <a:lstStyle/>
          <a:p>
            <a:pPr algn="ctr"/>
            <a:r>
              <a:rPr lang="en-IN" b="1" dirty="0">
                <a:effectLst>
                  <a:outerShdw blurRad="38100" dist="38100" dir="2700000" algn="tl">
                    <a:srgbClr val="000000">
                      <a:alpha val="43137"/>
                    </a:srgbClr>
                  </a:outerShdw>
                </a:effectLst>
              </a:rPr>
              <a:t>Concepts and Terminology</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006244D-2DB9-0240-8B3F-56A737B9203B}"/>
              </a:ext>
            </a:extLst>
          </p:cNvPr>
          <p:cNvSpPr>
            <a:spLocks noGrp="1"/>
          </p:cNvSpPr>
          <p:nvPr>
            <p:ph idx="1"/>
          </p:nvPr>
        </p:nvSpPr>
        <p:spPr>
          <a:xfrm>
            <a:off x="2589212" y="1735493"/>
            <a:ext cx="8915400" cy="5010539"/>
          </a:xfrm>
        </p:spPr>
        <p:txBody>
          <a:bodyPr>
            <a:normAutofit fontScale="85000" lnSpcReduction="20000"/>
          </a:bodyPr>
          <a:lstStyle/>
          <a:p>
            <a:pPr marL="0" indent="0">
              <a:buNone/>
            </a:pPr>
            <a:r>
              <a:rPr lang="en-US" sz="2100" b="1" dirty="0">
                <a:effectLst>
                  <a:outerShdw blurRad="38100" dist="38100" dir="2700000" algn="tl">
                    <a:srgbClr val="000000">
                      <a:alpha val="43137"/>
                    </a:srgbClr>
                  </a:outerShdw>
                </a:effectLst>
              </a:rPr>
              <a:t>	</a:t>
            </a:r>
            <a:r>
              <a:rPr lang="en-US" sz="2100" b="1" dirty="0">
                <a:solidFill>
                  <a:srgbClr val="FF0000"/>
                </a:solidFill>
                <a:effectLst>
                  <a:outerShdw blurRad="38100" dist="38100" dir="2700000" algn="tl">
                    <a:srgbClr val="000000">
                      <a:alpha val="43137"/>
                    </a:srgbClr>
                  </a:outerShdw>
                </a:effectLst>
              </a:rPr>
              <a:t>Dimensionality: </a:t>
            </a:r>
          </a:p>
          <a:p>
            <a:pPr marL="400050" lvl="1" indent="0">
              <a:buNone/>
            </a:pPr>
            <a:r>
              <a:rPr lang="en-US" sz="2100" b="1" dirty="0"/>
              <a:t>Dimensionality of a problem in information visualization refers to the number of attributes, or more generally as variables, that presents in the data to be visualized . For one-dimensional data, which is also known as univariate data, consists of only one attributes, such as a collection of houses characterized by the cost. They can be visualized effectively by traditional tools like table and histogram. Interpretation of two-dimensional or bivariate data usually utilizes the x-y coordinates of a 2D space. A conventional approach is to plot one variable against the other called scatterplot</a:t>
            </a:r>
          </a:p>
          <a:p>
            <a:pPr marL="400050" lvl="1" indent="0">
              <a:buNone/>
            </a:pPr>
            <a:r>
              <a:rPr lang="en-US" sz="2000" b="1" dirty="0">
                <a:solidFill>
                  <a:srgbClr val="FF0000"/>
                </a:solidFill>
                <a:effectLst>
                  <a:outerShdw blurRad="38100" dist="38100" dir="2700000" algn="tl">
                    <a:srgbClr val="000000">
                      <a:alpha val="43137"/>
                    </a:srgbClr>
                  </a:outerShdw>
                </a:effectLst>
              </a:rPr>
              <a:t>Multidimensional and Multivariate:</a:t>
            </a:r>
          </a:p>
          <a:p>
            <a:pPr marL="400050" lvl="1" indent="0">
              <a:buNone/>
            </a:pPr>
            <a:r>
              <a:rPr lang="en-US" sz="2100" b="1" dirty="0"/>
              <a:t>The terms multidimensional and multivariate are often used vaguely. Strictly speaking, multidimensional refers to the dimensionality of the independent dimensions while multivariate refers to that of the dependent variables . The more appropriate term for multivariate data visualization should be multidimensional multivariate data visualization . Nevertheless, a set of multivariate data is in high dimensionality and can possibly be regarded as multidimensional because the key relationships between the attributes are generally unknown in advance. The multidimensional property is therefore implied in common usage</a:t>
            </a:r>
          </a:p>
        </p:txBody>
      </p:sp>
    </p:spTree>
    <p:extLst>
      <p:ext uri="{BB962C8B-B14F-4D97-AF65-F5344CB8AC3E}">
        <p14:creationId xmlns:p14="http://schemas.microsoft.com/office/powerpoint/2010/main" val="95596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2BAF-915F-9311-430E-65778E85173C}"/>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Visualization Techniques</a:t>
            </a:r>
          </a:p>
        </p:txBody>
      </p:sp>
      <p:sp>
        <p:nvSpPr>
          <p:cNvPr id="3" name="Content Placeholder 2">
            <a:extLst>
              <a:ext uri="{FF2B5EF4-FFF2-40B4-BE49-F238E27FC236}">
                <a16:creationId xmlns:a16="http://schemas.microsoft.com/office/drawing/2014/main" id="{B0606538-E3FC-09D7-2940-1ED7A2F84305}"/>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IN" b="1" u="sng" dirty="0">
                <a:solidFill>
                  <a:srgbClr val="FF0000"/>
                </a:solidFill>
                <a:effectLst>
                  <a:outerShdw blurRad="38100" dist="38100" dir="2700000" algn="tl">
                    <a:srgbClr val="000000">
                      <a:alpha val="43137"/>
                    </a:srgbClr>
                  </a:outerShdw>
                </a:effectLst>
              </a:rPr>
              <a:t>Geometric Projection:</a:t>
            </a:r>
          </a:p>
          <a:p>
            <a:pPr lvl="1">
              <a:buFont typeface="Wingdings" panose="05000000000000000000" pitchFamily="2" charset="2"/>
              <a:buChar char="q"/>
            </a:pPr>
            <a:r>
              <a:rPr lang="en-IN" b="1" dirty="0">
                <a:effectLst>
                  <a:outerShdw blurRad="38100" dist="38100" dir="2700000" algn="tl">
                    <a:srgbClr val="000000">
                      <a:alpha val="43137"/>
                    </a:srgbClr>
                  </a:outerShdw>
                </a:effectLst>
              </a:rPr>
              <a:t>Scatterplot</a:t>
            </a:r>
          </a:p>
          <a:p>
            <a:pPr marL="857250" lvl="2" indent="0">
              <a:buNone/>
            </a:pPr>
            <a:r>
              <a:rPr lang="en-US" b="1" dirty="0">
                <a:effectLst>
                  <a:outerShdw blurRad="38100" dist="38100" dir="2700000" algn="tl">
                    <a:srgbClr val="000000">
                      <a:alpha val="43137"/>
                    </a:srgbClr>
                  </a:outerShdw>
                </a:effectLst>
              </a:rPr>
              <a:t>Scatterplot is used for bivariate discrete data in which two attributes are projected along the x-y axes of the Cartesian coordinates. Scatterplot matrix is an extension for multidimensional data where a collection of scatterplots is organized in a matrix simultaneously to provide correlation information among the attributes</a:t>
            </a:r>
            <a:endParaRPr lang="en-IN" b="1" dirty="0">
              <a:effectLst>
                <a:outerShdw blurRad="38100" dist="38100" dir="2700000" algn="tl">
                  <a:srgbClr val="000000">
                    <a:alpha val="43137"/>
                  </a:srgbClr>
                </a:outerShdw>
              </a:effectLst>
            </a:endParaRPr>
          </a:p>
          <a:p>
            <a:pPr lvl="1">
              <a:buFont typeface="Wingdings" panose="05000000000000000000" pitchFamily="2" charset="2"/>
              <a:buChar char="q"/>
            </a:pPr>
            <a:r>
              <a:rPr lang="en-IN" b="1" dirty="0">
                <a:solidFill>
                  <a:schemeClr val="tx1"/>
                </a:solidFill>
                <a:effectLst>
                  <a:outerShdw blurRad="38100" dist="38100" dir="2700000" algn="tl">
                    <a:srgbClr val="000000">
                      <a:alpha val="43137"/>
                    </a:srgbClr>
                  </a:outerShdw>
                </a:effectLst>
              </a:rPr>
              <a:t>Bar graph </a:t>
            </a:r>
          </a:p>
          <a:p>
            <a:pPr>
              <a:buFont typeface="Wingdings" panose="05000000000000000000" pitchFamily="2" charset="2"/>
              <a:buChar char="q"/>
            </a:pPr>
            <a:r>
              <a:rPr lang="en-IN" b="1" u="sng" dirty="0">
                <a:solidFill>
                  <a:srgbClr val="FF0000"/>
                </a:solidFill>
                <a:effectLst>
                  <a:outerShdw blurRad="38100" dist="38100" dir="2700000" algn="tl">
                    <a:srgbClr val="000000">
                      <a:alpha val="43137"/>
                    </a:srgbClr>
                  </a:outerShdw>
                </a:effectLst>
              </a:rPr>
              <a:t>Hierarchical Display</a:t>
            </a:r>
          </a:p>
          <a:p>
            <a:pPr lvl="1">
              <a:buFont typeface="Wingdings" panose="05000000000000000000" pitchFamily="2" charset="2"/>
              <a:buChar char="q"/>
            </a:pPr>
            <a:r>
              <a:rPr lang="en-IN" b="1" dirty="0">
                <a:solidFill>
                  <a:schemeClr val="tx1"/>
                </a:solidFill>
                <a:effectLst>
                  <a:outerShdw blurRad="38100" dist="38100" dir="2700000" algn="tl">
                    <a:srgbClr val="000000">
                      <a:alpha val="43137"/>
                    </a:srgbClr>
                  </a:outerShdw>
                </a:effectLst>
              </a:rPr>
              <a:t>Tree map</a:t>
            </a:r>
          </a:p>
          <a:p>
            <a:pPr marL="857250" lvl="2" indent="0">
              <a:buNone/>
            </a:pPr>
            <a:r>
              <a:rPr lang="en-US" b="1" dirty="0">
                <a:effectLst>
                  <a:outerShdw blurRad="38100" dist="38100" dir="2700000" algn="tl">
                    <a:srgbClr val="000000">
                      <a:alpha val="43137"/>
                    </a:srgbClr>
                  </a:outerShdw>
                </a:effectLst>
              </a:rPr>
              <a:t>Tree map uses a hierarchical partitioning of the screen into regions, depending on the attribute values. The sizes of the nested rectangles represent the attribute values, which provide extra information over simple mapping of dimensions only. The color of the regions may encode an additional attribute. Tree map is suitable to obtain an overview on large datasets with multiple ordinal attributes</a:t>
            </a:r>
            <a:endParaRPr lang="en-IN" b="1" dirty="0">
              <a:solidFill>
                <a:schemeClr val="tx1"/>
              </a:solidFill>
              <a:effectLst>
                <a:outerShdw blurRad="38100" dist="38100" dir="2700000" algn="tl">
                  <a:srgbClr val="000000">
                    <a:alpha val="43137"/>
                  </a:srgbClr>
                </a:outerShdw>
              </a:effectLst>
            </a:endParaRPr>
          </a:p>
          <a:p>
            <a:pPr lvl="1">
              <a:buFont typeface="Wingdings" panose="05000000000000000000" pitchFamily="2" charset="2"/>
              <a:buChar char="q"/>
            </a:pPr>
            <a:r>
              <a:rPr lang="en-IN" b="1" dirty="0">
                <a:solidFill>
                  <a:schemeClr val="tx1"/>
                </a:solidFill>
                <a:effectLst>
                  <a:outerShdw blurRad="38100" dist="38100" dir="2700000" algn="tl">
                    <a:srgbClr val="000000">
                      <a:alpha val="43137"/>
                    </a:srgbClr>
                  </a:outerShdw>
                </a:effectLst>
              </a:rPr>
              <a:t>Heatmap</a:t>
            </a:r>
          </a:p>
          <a:p>
            <a:pPr marL="0" indent="0">
              <a:buNone/>
            </a:pPr>
            <a:endParaRPr lang="en-IN" b="1" dirty="0">
              <a:solidFill>
                <a:schemeClr val="tx1"/>
              </a:solidFill>
            </a:endParaRPr>
          </a:p>
        </p:txBody>
      </p:sp>
    </p:spTree>
    <p:extLst>
      <p:ext uri="{BB962C8B-B14F-4D97-AF65-F5344CB8AC3E}">
        <p14:creationId xmlns:p14="http://schemas.microsoft.com/office/powerpoint/2010/main" val="121566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6E6059-0D6E-3AB7-18A7-A2D699AE80B7}"/>
              </a:ext>
            </a:extLst>
          </p:cNvPr>
          <p:cNvSpPr>
            <a:spLocks noGrp="1"/>
          </p:cNvSpPr>
          <p:nvPr>
            <p:ph type="title"/>
          </p:nvPr>
        </p:nvSpPr>
        <p:spPr/>
        <p:txBody>
          <a:bodyPr/>
          <a:lstStyle/>
          <a:p>
            <a:pPr algn="ctr"/>
            <a:r>
              <a:rPr lang="en-IN" b="1" u="sng" dirty="0">
                <a:effectLst>
                  <a:outerShdw blurRad="38100" dist="38100" dir="2700000" algn="tl">
                    <a:srgbClr val="000000">
                      <a:alpha val="43137"/>
                    </a:srgbClr>
                  </a:outerShdw>
                </a:effectLst>
              </a:rPr>
              <a:t>Conclusion</a:t>
            </a:r>
          </a:p>
        </p:txBody>
      </p:sp>
      <p:sp>
        <p:nvSpPr>
          <p:cNvPr id="5" name="Content Placeholder 4">
            <a:extLst>
              <a:ext uri="{FF2B5EF4-FFF2-40B4-BE49-F238E27FC236}">
                <a16:creationId xmlns:a16="http://schemas.microsoft.com/office/drawing/2014/main" id="{04EB9FE2-DC7C-DAE5-6263-A0DC93D6768C}"/>
              </a:ext>
            </a:extLst>
          </p:cNvPr>
          <p:cNvSpPr>
            <a:spLocks noGrp="1"/>
          </p:cNvSpPr>
          <p:nvPr>
            <p:ph idx="1"/>
          </p:nvPr>
        </p:nvSpPr>
        <p:spPr/>
        <p:txBody>
          <a:bodyPr/>
          <a:lstStyle/>
          <a:p>
            <a:pPr marL="0" indent="0" algn="ctr">
              <a:buNone/>
            </a:pPr>
            <a:r>
              <a:rPr lang="en-US" b="1" dirty="0">
                <a:effectLst>
                  <a:outerShdw blurRad="38100" dist="38100" dir="2700000" algn="tl">
                    <a:srgbClr val="000000">
                      <a:alpha val="43137"/>
                    </a:srgbClr>
                  </a:outerShdw>
                </a:effectLst>
              </a:rPr>
              <a:t>In this project, we reviewed some important techniques for multivariate data visualization. In section 1, we presented the motivations and challenges of visualizing high-dimensional multivariate data. A brief terminology on the topic was introduced in section 2, with an emphasis on dimensionality and the concept of multidimensional multivariate data. In section 3, we categorized multivariate data visualization techniques</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041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FB90E-B1E5-4D7C-A71C-383FFF5DF945}"/>
              </a:ext>
            </a:extLst>
          </p:cNvPr>
          <p:cNvSpPr>
            <a:spLocks noGrp="1"/>
          </p:cNvSpPr>
          <p:nvPr>
            <p:ph idx="1"/>
          </p:nvPr>
        </p:nvSpPr>
        <p:spPr>
          <a:xfrm>
            <a:off x="1940819" y="1934095"/>
            <a:ext cx="8915400" cy="3777622"/>
          </a:xfrm>
        </p:spPr>
        <p:txBody>
          <a:bodyPr>
            <a:normAutofit/>
          </a:bodyPr>
          <a:lstStyle/>
          <a:p>
            <a:pPr marL="0" indent="0" algn="ctr">
              <a:buNone/>
            </a:pPr>
            <a:r>
              <a:rPr lang="en-US" sz="6600" b="1" u="sng" dirty="0">
                <a:effectLst>
                  <a:outerShdw blurRad="38100" dist="38100" dir="2700000" algn="tl">
                    <a:srgbClr val="000000">
                      <a:alpha val="43137"/>
                    </a:srgbClr>
                  </a:outerShdw>
                </a:effectLst>
              </a:rPr>
              <a:t>Thank you</a:t>
            </a:r>
            <a:endParaRPr lang="en-IN" sz="6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274652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TotalTime>
  <Words>800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Century Gothic</vt:lpstr>
      <vt:lpstr>Roboto</vt:lpstr>
      <vt:lpstr>Wingdings</vt:lpstr>
      <vt:lpstr>Wingdings 3</vt:lpstr>
      <vt:lpstr>Wisp</vt:lpstr>
      <vt:lpstr> Multivariate data visualization </vt:lpstr>
      <vt:lpstr>Abstract</vt:lpstr>
      <vt:lpstr>Motivation</vt:lpstr>
      <vt:lpstr>Challenges</vt:lpstr>
      <vt:lpstr>Concepts and Terminology</vt:lpstr>
      <vt:lpstr>Visualization Techniques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create Online Banking or Netbanking management system</dc:title>
  <dc:creator>Aryan Naik</dc:creator>
  <cp:lastModifiedBy>lawandprathamesh7@gmail.com</cp:lastModifiedBy>
  <cp:revision>6</cp:revision>
  <dcterms:created xsi:type="dcterms:W3CDTF">2022-03-15T16:46:31Z</dcterms:created>
  <dcterms:modified xsi:type="dcterms:W3CDTF">2022-12-07T05:37:45Z</dcterms:modified>
</cp:coreProperties>
</file>