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81" r:id="rId1"/>
  </p:sldMasterIdLst>
  <p:sldIdLst>
    <p:sldId id="256" r:id="rId2"/>
    <p:sldId id="257" r:id="rId3"/>
    <p:sldId id="258" r:id="rId4"/>
    <p:sldId id="264" r:id="rId5"/>
    <p:sldId id="265" r:id="rId6"/>
    <p:sldId id="267" r:id="rId7"/>
    <p:sldId id="268" r:id="rId8"/>
    <p:sldId id="269" r:id="rId9"/>
    <p:sldId id="266"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4660"/>
  </p:normalViewPr>
  <p:slideViewPr>
    <p:cSldViewPr snapToGrid="0">
      <p:cViewPr varScale="1">
        <p:scale>
          <a:sx n="78" d="100"/>
          <a:sy n="78" d="100"/>
        </p:scale>
        <p:origin x="4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12/3/2022</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81894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12/3/2022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88599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12/3/2022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fld id="{F97E8200-1950-409B-82E7-99938E7AE355}" type="slidenum">
              <a:rPr lang="en-US" smtClean="0"/>
              <a:pPr algn="l"/>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430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12/3/2022</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1550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12/3/2022</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fld id="{F97E8200-1950-409B-82E7-99938E7AE355}" type="slidenum">
              <a:rPr lang="en-US" smtClean="0"/>
              <a:pPr algn="l"/>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7136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12/3/2022</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12160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12/3/2022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71805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12/3/2022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0257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12/3/2022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5496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12/3/2022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5164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12/3/2022</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23734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12/3/2022</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860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12/3/2022</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2255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12/3/2022</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60912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12/3/2022</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5964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12/3/2022</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511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A37D6D71-8B28-4ED6-B932-04B197003D23}" type="datetimeFigureOut">
              <a:rPr lang="en-US" smtClean="0"/>
              <a:pPr algn="r"/>
              <a:t>12/3/2022</a:t>
            </a:fld>
            <a:endParaRPr lang="en-US" spc="50"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spc="50"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58583752"/>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36CC-8E0D-4795-8AB2-2D293AB0D911}"/>
              </a:ext>
            </a:extLst>
          </p:cNvPr>
          <p:cNvSpPr>
            <a:spLocks noGrp="1"/>
          </p:cNvSpPr>
          <p:nvPr>
            <p:ph type="ctrTitle"/>
          </p:nvPr>
        </p:nvSpPr>
        <p:spPr>
          <a:xfrm>
            <a:off x="5200896" y="917290"/>
            <a:ext cx="6991104" cy="2511710"/>
          </a:xfrm>
        </p:spPr>
        <p:txBody>
          <a:bodyPr>
            <a:normAutofit/>
          </a:bodyPr>
          <a:lstStyle/>
          <a:p>
            <a:pPr algn="ctr"/>
            <a:r>
              <a:rPr lang="en-US" sz="6000" b="1" dirty="0">
                <a:solidFill>
                  <a:schemeClr val="tx1"/>
                </a:solidFill>
                <a:effectLst>
                  <a:outerShdw blurRad="38100" dist="38100" dir="2700000" algn="tl">
                    <a:srgbClr val="000000">
                      <a:alpha val="43137"/>
                    </a:srgbClr>
                  </a:outerShdw>
                </a:effectLst>
                <a:latin typeface="Arial Black" panose="020B0A04020102020204" pitchFamily="34" charset="0"/>
              </a:rPr>
              <a:t> </a:t>
            </a:r>
            <a:r>
              <a:rPr lang="en-IN" sz="3200" b="1" dirty="0">
                <a:effectLst>
                  <a:outerShdw blurRad="38100" dist="38100" dir="2700000" algn="tl">
                    <a:srgbClr val="000000">
                      <a:alpha val="43137"/>
                    </a:srgbClr>
                  </a:outerShdw>
                </a:effectLst>
                <a:latin typeface="Arial Black" panose="020B0A04020102020204" pitchFamily="34" charset="0"/>
              </a:rPr>
              <a:t>Multi-variate</a:t>
            </a:r>
            <a:r>
              <a:rPr lang="en-IN" sz="3200" b="1" dirty="0">
                <a:effectLst>
                  <a:outerShdw blurRad="38100" dist="38100" dir="2700000" algn="tl">
                    <a:srgbClr val="000000">
                      <a:alpha val="43137"/>
                    </a:srgbClr>
                  </a:outerShdw>
                </a:effectLst>
              </a:rPr>
              <a:t> </a:t>
            </a:r>
            <a:r>
              <a:rPr lang="en-IN" sz="3200" b="1" dirty="0">
                <a:effectLst>
                  <a:outerShdw blurRad="38100" dist="38100" dir="2700000" algn="tl">
                    <a:srgbClr val="000000">
                      <a:alpha val="43137"/>
                    </a:srgbClr>
                  </a:outerShdw>
                </a:effectLst>
                <a:latin typeface="Arial Black" panose="020B0A04020102020204" pitchFamily="34" charset="0"/>
              </a:rPr>
              <a:t>data Analyaze and Prediction</a:t>
            </a:r>
            <a:br>
              <a:rPr lang="en-US" sz="6000" b="1" dirty="0">
                <a:solidFill>
                  <a:schemeClr val="tx1"/>
                </a:solidFill>
                <a:effectLst>
                  <a:outerShdw blurRad="38100" dist="38100" dir="2700000" algn="tl">
                    <a:srgbClr val="000000">
                      <a:alpha val="43137"/>
                    </a:srgbClr>
                  </a:outerShdw>
                </a:effectLst>
              </a:rPr>
            </a:br>
            <a:endParaRPr lang="en-IN" sz="6000" b="1" dirty="0">
              <a:solidFill>
                <a:schemeClr val="tx1"/>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92C0B37-8C34-0347-82EE-5A48DA62FD12}"/>
              </a:ext>
            </a:extLst>
          </p:cNvPr>
          <p:cNvSpPr txBox="1"/>
          <p:nvPr/>
        </p:nvSpPr>
        <p:spPr>
          <a:xfrm>
            <a:off x="2571193" y="4426235"/>
            <a:ext cx="11750633" cy="1323439"/>
          </a:xfrm>
          <a:prstGeom prst="rect">
            <a:avLst/>
          </a:prstGeom>
          <a:noFill/>
        </p:spPr>
        <p:txBody>
          <a:bodyPr wrap="square" rtlCol="0">
            <a:spAutoFit/>
          </a:bodyPr>
          <a:lstStyle/>
          <a:p>
            <a:pPr algn="l"/>
            <a:r>
              <a:rPr lang="en-US" sz="2000" dirty="0"/>
              <a:t>Prathamesh Lawand : 371031</a:t>
            </a:r>
          </a:p>
          <a:p>
            <a:pPr algn="l"/>
            <a:r>
              <a:rPr lang="en-US" sz="2000" dirty="0"/>
              <a:t>Om suryvanshee : 371071</a:t>
            </a:r>
          </a:p>
          <a:p>
            <a:pPr algn="l"/>
            <a:r>
              <a:rPr lang="en-US" sz="2000" dirty="0"/>
              <a:t>Abhishek Walunj : 371065</a:t>
            </a:r>
          </a:p>
          <a:p>
            <a:pPr algn="l"/>
            <a:r>
              <a:rPr lang="en-IN" sz="2000" i="0" dirty="0">
                <a:solidFill>
                  <a:srgbClr val="000000"/>
                </a:solidFill>
                <a:effectLst/>
                <a:latin typeface="+mj-lt"/>
              </a:rPr>
              <a:t>Shital Madaswar : 371067</a:t>
            </a:r>
            <a:endParaRPr lang="en-US" sz="2000" dirty="0">
              <a:latin typeface="+mj-lt"/>
            </a:endParaRPr>
          </a:p>
        </p:txBody>
      </p:sp>
      <p:pic>
        <p:nvPicPr>
          <p:cNvPr id="1026" name="Picture 2" descr="Python Data Analysis and Visualization - Learn Interactively">
            <a:extLst>
              <a:ext uri="{FF2B5EF4-FFF2-40B4-BE49-F238E27FC236}">
                <a16:creationId xmlns:a16="http://schemas.microsoft.com/office/drawing/2014/main" id="{DC067BFC-1968-CDEB-EABE-3E17632FB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76" y="917290"/>
            <a:ext cx="5023420" cy="251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62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AF7-6BD4-42C3-95FD-58D977C1AAF1}"/>
              </a:ext>
            </a:extLst>
          </p:cNvPr>
          <p:cNvSpPr>
            <a:spLocks noGrp="1"/>
          </p:cNvSpPr>
          <p:nvPr>
            <p:ph type="title"/>
          </p:nvPr>
        </p:nvSpPr>
        <p:spPr>
          <a:xfrm>
            <a:off x="1885002" y="2695543"/>
            <a:ext cx="8911687" cy="4002832"/>
          </a:xfrm>
        </p:spPr>
        <p:txBody>
          <a:bodyPr>
            <a:normAutofit/>
          </a:bodyPr>
          <a:lstStyle/>
          <a:p>
            <a:pPr algn="ctr"/>
            <a:r>
              <a:rPr lang="en-US" sz="6600" b="1" u="sng" dirty="0">
                <a:effectLst>
                  <a:outerShdw blurRad="38100" dist="38100" dir="2700000" algn="tl">
                    <a:srgbClr val="000000">
                      <a:alpha val="43137"/>
                    </a:srgbClr>
                  </a:outerShdw>
                </a:effectLst>
              </a:rPr>
              <a:t>Thank you</a:t>
            </a:r>
            <a:endParaRPr lang="en-IN" sz="66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27465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08BE-67A9-4EA0-9A31-2086FF6E9C1C}"/>
              </a:ext>
            </a:extLst>
          </p:cNvPr>
          <p:cNvSpPr>
            <a:spLocks noGrp="1"/>
          </p:cNvSpPr>
          <p:nvPr>
            <p:ph type="title"/>
          </p:nvPr>
        </p:nvSpPr>
        <p:spPr>
          <a:xfrm>
            <a:off x="2014427" y="614779"/>
            <a:ext cx="8911687" cy="1280890"/>
          </a:xfrm>
        </p:spPr>
        <p:txBody>
          <a:bodyPr/>
          <a:lstStyle/>
          <a:p>
            <a:pPr algn="ctr"/>
            <a:r>
              <a:rPr lang="en-US" b="1" u="sng" dirty="0">
                <a:effectLst>
                  <a:outerShdw blurRad="38100" dist="38100" dir="2700000" algn="tl">
                    <a:srgbClr val="000000">
                      <a:alpha val="43137"/>
                    </a:srgbClr>
                  </a:outerShdw>
                </a:effectLst>
              </a:rPr>
              <a:t>Abstract</a:t>
            </a:r>
            <a:endParaRPr lang="en-IN" b="1"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AA11306A-C57B-44F1-9043-96FB35B839EE}"/>
              </a:ext>
            </a:extLst>
          </p:cNvPr>
          <p:cNvSpPr txBox="1"/>
          <p:nvPr/>
        </p:nvSpPr>
        <p:spPr>
          <a:xfrm>
            <a:off x="2248477" y="2190196"/>
            <a:ext cx="9378020"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Multivariate data visualization, as a specific type of information visualization, is an active research field with numerous applications in diverse areas ranging from science communities and engineering design to industry and financial markets, in which the correlations between many attributes are of vital interest.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In this survey, we will first review the motivations and challenges of multivariate data visualization. In section 2, a brief terminology is introduced. Some established techniques for multivariate data visualization are described in section 3.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These techniques are classified into several categories to provide a basic taxonomy of the field. At the end of this survey, we will discuss some future research directions.</a:t>
            </a:r>
            <a:endParaRPr lang="en-IN" b="1" dirty="0"/>
          </a:p>
        </p:txBody>
      </p:sp>
    </p:spTree>
    <p:extLst>
      <p:ext uri="{BB962C8B-B14F-4D97-AF65-F5344CB8AC3E}">
        <p14:creationId xmlns:p14="http://schemas.microsoft.com/office/powerpoint/2010/main" val="18774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3CF0160-9BAF-95AC-AC6D-E894363EEB12}"/>
              </a:ext>
            </a:extLst>
          </p:cNvPr>
          <p:cNvSpPr>
            <a:spLocks noGrp="1"/>
          </p:cNvSpPr>
          <p:nvPr>
            <p:ph type="title"/>
          </p:nvPr>
        </p:nvSpPr>
        <p:spPr>
          <a:xfrm>
            <a:off x="1679511" y="676469"/>
            <a:ext cx="9909077" cy="1457131"/>
          </a:xfrm>
        </p:spPr>
        <p:txBody>
          <a:bodyPr/>
          <a:lstStyle/>
          <a:p>
            <a:pPr algn="ctr"/>
            <a:r>
              <a:rPr lang="en-IN" b="1" u="sng" dirty="0">
                <a:effectLst>
                  <a:outerShdw blurRad="38100" dist="38100" dir="2700000" algn="tl">
                    <a:srgbClr val="000000">
                      <a:alpha val="43137"/>
                    </a:srgbClr>
                  </a:outerShdw>
                </a:effectLst>
              </a:rPr>
              <a:t>Motivation</a:t>
            </a:r>
          </a:p>
        </p:txBody>
      </p:sp>
      <p:sp>
        <p:nvSpPr>
          <p:cNvPr id="13" name="Content Placeholder 12">
            <a:extLst>
              <a:ext uri="{FF2B5EF4-FFF2-40B4-BE49-F238E27FC236}">
                <a16:creationId xmlns:a16="http://schemas.microsoft.com/office/drawing/2014/main" id="{0AB2D80A-2D54-8A7B-1EB7-A4A9620237C9}"/>
              </a:ext>
            </a:extLst>
          </p:cNvPr>
          <p:cNvSpPr>
            <a:spLocks noGrp="1"/>
          </p:cNvSpPr>
          <p:nvPr>
            <p:ph idx="1"/>
          </p:nvPr>
        </p:nvSpPr>
        <p:spPr/>
        <p:txBody>
          <a:bodyPr/>
          <a:lstStyle/>
          <a:p>
            <a:r>
              <a:rPr lang="en-US" b="1" dirty="0">
                <a:solidFill>
                  <a:schemeClr val="tx1"/>
                </a:solidFill>
              </a:rPr>
              <a:t>Information visualization is the use of computer-based interactive visual representations of abstract and non-physically based data to amplify human recognition.</a:t>
            </a:r>
          </a:p>
          <a:p>
            <a:r>
              <a:rPr lang="en-US" b="1" dirty="0">
                <a:solidFill>
                  <a:schemeClr val="tx1"/>
                </a:solidFill>
              </a:rPr>
              <a:t>While information is growing in an exponential way, our world is flooded with data which, we believe, should contain some kind of valuable information that can possibly expand the human knowledge</a:t>
            </a:r>
          </a:p>
          <a:p>
            <a:r>
              <a:rPr lang="en-US" b="1" dirty="0">
                <a:solidFill>
                  <a:schemeClr val="tx1"/>
                </a:solidFill>
              </a:rPr>
              <a:t>Multivariate data are encountered in all aspects by researchers, scientists, engineers, manufacturers, financial managers and various kinds of analysts. Multivariate data visualization is hence strongly motivated by the many situations when they are trying to obtain an integrated understanding of the data distributions and investigate the inter-relationships between different data attributes</a:t>
            </a:r>
            <a:endParaRPr lang="en-IN" b="1" dirty="0">
              <a:solidFill>
                <a:schemeClr val="tx1"/>
              </a:solidFill>
            </a:endParaRPr>
          </a:p>
        </p:txBody>
      </p:sp>
    </p:spTree>
    <p:extLst>
      <p:ext uri="{BB962C8B-B14F-4D97-AF65-F5344CB8AC3E}">
        <p14:creationId xmlns:p14="http://schemas.microsoft.com/office/powerpoint/2010/main" val="340298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D20A-1D7A-3736-B14F-1297086F7EA9}"/>
              </a:ext>
            </a:extLst>
          </p:cNvPr>
          <p:cNvSpPr>
            <a:spLocks noGrp="1"/>
          </p:cNvSpPr>
          <p:nvPr>
            <p:ph type="title"/>
          </p:nvPr>
        </p:nvSpPr>
        <p:spPr/>
        <p:txBody>
          <a:bodyPr/>
          <a:lstStyle/>
          <a:p>
            <a:pPr algn="ctr"/>
            <a:r>
              <a:rPr lang="en-IN" b="1" u="sng" dirty="0">
                <a:effectLst>
                  <a:outerShdw blurRad="38100" dist="38100" dir="2700000" algn="tl">
                    <a:srgbClr val="000000">
                      <a:alpha val="43137"/>
                    </a:srgbClr>
                  </a:outerShdw>
                </a:effectLst>
              </a:rPr>
              <a:t>Challenges</a:t>
            </a:r>
          </a:p>
        </p:txBody>
      </p:sp>
      <p:sp>
        <p:nvSpPr>
          <p:cNvPr id="3" name="Content Placeholder 2">
            <a:extLst>
              <a:ext uri="{FF2B5EF4-FFF2-40B4-BE49-F238E27FC236}">
                <a16:creationId xmlns:a16="http://schemas.microsoft.com/office/drawing/2014/main" id="{D00C6E9D-9BF7-DE07-2B54-2A6ED9CDA188}"/>
              </a:ext>
            </a:extLst>
          </p:cNvPr>
          <p:cNvSpPr>
            <a:spLocks noGrp="1"/>
          </p:cNvSpPr>
          <p:nvPr>
            <p:ph idx="1"/>
          </p:nvPr>
        </p:nvSpPr>
        <p:spPr>
          <a:xfrm>
            <a:off x="2592924" y="1474237"/>
            <a:ext cx="8911688" cy="4954555"/>
          </a:xfrm>
        </p:spPr>
        <p:txBody>
          <a:bodyPr>
            <a:normAutofit/>
          </a:bodyPr>
          <a:lstStyle/>
          <a:p>
            <a:pPr marL="0" indent="0">
              <a:buNone/>
            </a:pPr>
            <a:r>
              <a:rPr lang="en-US" b="1" dirty="0">
                <a:solidFill>
                  <a:schemeClr val="tx1"/>
                </a:solidFill>
              </a:rPr>
              <a:t>Multivariate data visualization faces the same challenges as information visualization does: Finding good visual representations of a problem can be hard and undeterministic . In addition, multivariate data poses problems in encoding its attributes in a single visual display</a:t>
            </a:r>
          </a:p>
          <a:p>
            <a:pPr>
              <a:buFont typeface="Century Gothic" panose="020B0502020202020204" pitchFamily="34" charset="0"/>
              <a:buChar char="▲"/>
            </a:pPr>
            <a:r>
              <a:rPr lang="en-US" b="1" dirty="0">
                <a:solidFill>
                  <a:schemeClr val="tx1"/>
                </a:solidFill>
              </a:rPr>
              <a:t>Mapping: Finding a suitable mapping of high-dimensional multivariate data into a 2D visual form is never a simple task. It usually depends on the nature of datasets to be visualized and is more related to human perception. Also, association of data attributes to graphical entities requires extreme caution to avoid overwhelming the observer’s viewing ability</a:t>
            </a:r>
          </a:p>
          <a:p>
            <a:pPr>
              <a:buFont typeface="Century Gothic" panose="020B0502020202020204" pitchFamily="34" charset="0"/>
              <a:buChar char="▲"/>
            </a:pPr>
            <a:r>
              <a:rPr lang="en-US" b="1" dirty="0">
                <a:solidFill>
                  <a:schemeClr val="tx1"/>
                </a:solidFill>
              </a:rPr>
              <a:t>Dimensionality: Multivariate data is often of huge size and high dimensionality that will most likely result a dense structure. It is hence difficult to present such data in a single visual display, making it challenging to enable users to explore the data space intuitively and interactively, as well as discriminating individual dimensions.</a:t>
            </a:r>
            <a:endParaRPr lang="en-IN" b="1" dirty="0">
              <a:solidFill>
                <a:schemeClr val="tx1"/>
              </a:solidFill>
            </a:endParaRPr>
          </a:p>
        </p:txBody>
      </p:sp>
    </p:spTree>
    <p:extLst>
      <p:ext uri="{BB962C8B-B14F-4D97-AF65-F5344CB8AC3E}">
        <p14:creationId xmlns:p14="http://schemas.microsoft.com/office/powerpoint/2010/main" val="418105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2BAF-915F-9311-430E-65778E85173C}"/>
              </a:ext>
            </a:extLst>
          </p:cNvPr>
          <p:cNvSpPr>
            <a:spLocks noGrp="1"/>
          </p:cNvSpPr>
          <p:nvPr>
            <p:ph type="title"/>
          </p:nvPr>
        </p:nvSpPr>
        <p:spPr/>
        <p:txBody>
          <a:bodyPr/>
          <a:lstStyle/>
          <a:p>
            <a:pPr algn="ctr"/>
            <a:r>
              <a:rPr lang="en-IN" b="1" u="sng" dirty="0">
                <a:effectLst>
                  <a:outerShdw blurRad="38100" dist="38100" dir="2700000" algn="tl">
                    <a:srgbClr val="000000">
                      <a:alpha val="43137"/>
                    </a:srgbClr>
                  </a:outerShdw>
                </a:effectLst>
              </a:rPr>
              <a:t>Visualization And Analysing Techniques</a:t>
            </a:r>
          </a:p>
        </p:txBody>
      </p:sp>
      <p:sp>
        <p:nvSpPr>
          <p:cNvPr id="3" name="Content Placeholder 2">
            <a:extLst>
              <a:ext uri="{FF2B5EF4-FFF2-40B4-BE49-F238E27FC236}">
                <a16:creationId xmlns:a16="http://schemas.microsoft.com/office/drawing/2014/main" id="{B0606538-E3FC-09D7-2940-1ED7A2F84305}"/>
              </a:ext>
            </a:extLst>
          </p:cNvPr>
          <p:cNvSpPr>
            <a:spLocks noGrp="1"/>
          </p:cNvSpPr>
          <p:nvPr>
            <p:ph idx="1"/>
          </p:nvPr>
        </p:nvSpPr>
        <p:spPr/>
        <p:txBody>
          <a:bodyPr>
            <a:normAutofit/>
          </a:bodyPr>
          <a:lstStyle/>
          <a:p>
            <a:pPr>
              <a:buFont typeface="Wingdings" panose="05000000000000000000" pitchFamily="2" charset="2"/>
              <a:buChar char="q"/>
            </a:pPr>
            <a:r>
              <a:rPr lang="en-IN" sz="1700" b="1" u="sng" dirty="0">
                <a:solidFill>
                  <a:srgbClr val="FF0000"/>
                </a:solidFill>
                <a:effectLst>
                  <a:outerShdw blurRad="38100" dist="38100" dir="2700000" algn="tl">
                    <a:srgbClr val="000000">
                      <a:alpha val="43137"/>
                    </a:srgbClr>
                  </a:outerShdw>
                </a:effectLst>
              </a:rPr>
              <a:t>Geometric Projection:</a:t>
            </a:r>
          </a:p>
          <a:p>
            <a:pPr lvl="1">
              <a:buFont typeface="Wingdings" panose="05000000000000000000" pitchFamily="2" charset="2"/>
              <a:buChar char="q"/>
            </a:pPr>
            <a:r>
              <a:rPr lang="en-IN" sz="1700" b="1" dirty="0">
                <a:solidFill>
                  <a:schemeClr val="tx1"/>
                </a:solidFill>
              </a:rPr>
              <a:t>Scatterplot</a:t>
            </a:r>
          </a:p>
          <a:p>
            <a:pPr marL="857250" lvl="2" indent="0">
              <a:buNone/>
            </a:pPr>
            <a:r>
              <a:rPr lang="en-US" sz="1700" b="1" dirty="0">
                <a:solidFill>
                  <a:schemeClr val="tx1"/>
                </a:solidFill>
              </a:rPr>
              <a:t>Scatterplot is used for bivariate discrete data in which two attributes are projected along the x-y axes of the Cartesian coordinates. Scatterplot matrix is an extension for multidimensional data where a collection of scatterplots is organized in a matrix simultaneously to provide correlation information among the attributes</a:t>
            </a:r>
            <a:endParaRPr lang="en-IN" sz="1700" b="1" dirty="0">
              <a:solidFill>
                <a:schemeClr val="tx1"/>
              </a:solidFill>
            </a:endParaRPr>
          </a:p>
          <a:p>
            <a:pPr lvl="1">
              <a:buFont typeface="Wingdings" panose="05000000000000000000" pitchFamily="2" charset="2"/>
              <a:buChar char="q"/>
            </a:pPr>
            <a:r>
              <a:rPr lang="en-IN" sz="1700" b="1" dirty="0">
                <a:solidFill>
                  <a:schemeClr val="tx1"/>
                </a:solidFill>
              </a:rPr>
              <a:t>Bar graph </a:t>
            </a:r>
          </a:p>
          <a:p>
            <a:pPr>
              <a:buFont typeface="Wingdings" panose="05000000000000000000" pitchFamily="2" charset="2"/>
              <a:buChar char="q"/>
            </a:pPr>
            <a:endParaRPr lang="en-IN" b="1" dirty="0">
              <a:solidFill>
                <a:schemeClr val="tx1"/>
              </a:solidFill>
            </a:endParaRPr>
          </a:p>
        </p:txBody>
      </p:sp>
    </p:spTree>
    <p:extLst>
      <p:ext uri="{BB962C8B-B14F-4D97-AF65-F5344CB8AC3E}">
        <p14:creationId xmlns:p14="http://schemas.microsoft.com/office/powerpoint/2010/main" val="121566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4960F-C1D9-9885-CB74-12D31ABCAC40}"/>
              </a:ext>
            </a:extLst>
          </p:cNvPr>
          <p:cNvSpPr>
            <a:spLocks noGrp="1"/>
          </p:cNvSpPr>
          <p:nvPr>
            <p:ph type="title"/>
          </p:nvPr>
        </p:nvSpPr>
        <p:spPr>
          <a:xfrm>
            <a:off x="2592926" y="624110"/>
            <a:ext cx="6285604" cy="1280890"/>
          </a:xfrm>
        </p:spPr>
        <p:txBody>
          <a:bodyPr/>
          <a:lstStyle/>
          <a:p>
            <a:pPr algn="ctr"/>
            <a:r>
              <a:rPr lang="en-IN" b="1" u="sng" dirty="0">
                <a:effectLst>
                  <a:outerShdw blurRad="38100" dist="38100" dir="2700000" algn="tl">
                    <a:srgbClr val="000000">
                      <a:alpha val="43137"/>
                    </a:srgbClr>
                  </a:outerShdw>
                </a:effectLst>
              </a:rPr>
              <a:t>Random Forest Regression</a:t>
            </a:r>
          </a:p>
        </p:txBody>
      </p:sp>
      <p:sp>
        <p:nvSpPr>
          <p:cNvPr id="3" name="Content Placeholder 2">
            <a:extLst>
              <a:ext uri="{FF2B5EF4-FFF2-40B4-BE49-F238E27FC236}">
                <a16:creationId xmlns:a16="http://schemas.microsoft.com/office/drawing/2014/main" id="{323D489C-344A-30E8-4805-0E840D3EAFEA}"/>
              </a:ext>
            </a:extLst>
          </p:cNvPr>
          <p:cNvSpPr>
            <a:spLocks noGrp="1"/>
          </p:cNvSpPr>
          <p:nvPr>
            <p:ph idx="1"/>
          </p:nvPr>
        </p:nvSpPr>
        <p:spPr>
          <a:xfrm>
            <a:off x="2589212" y="1632155"/>
            <a:ext cx="8915400" cy="4279067"/>
          </a:xfrm>
        </p:spPr>
        <p:txBody>
          <a:bodyPr>
            <a:normAutofit/>
          </a:bodyPr>
          <a:lstStyle/>
          <a:p>
            <a:r>
              <a:rPr lang="en-US" sz="2000" b="1" i="0" dirty="0">
                <a:solidFill>
                  <a:srgbClr val="292929"/>
                </a:solidFill>
                <a:effectLst/>
                <a:latin typeface="source-serif-pro"/>
              </a:rPr>
              <a:t>Random Forest Regression</a:t>
            </a:r>
            <a:r>
              <a:rPr lang="en-US" sz="2000" b="0" i="0" dirty="0">
                <a:solidFill>
                  <a:srgbClr val="292929"/>
                </a:solidFill>
                <a:effectLst/>
                <a:latin typeface="source-serif-pro"/>
              </a:rPr>
              <a:t> is a supervised learning algorithm that uses </a:t>
            </a:r>
            <a:r>
              <a:rPr lang="en-US" sz="2000" b="1" i="0" dirty="0">
                <a:solidFill>
                  <a:srgbClr val="292929"/>
                </a:solidFill>
                <a:effectLst/>
                <a:latin typeface="source-serif-pro"/>
              </a:rPr>
              <a:t>ensemble learning</a:t>
            </a:r>
            <a:r>
              <a:rPr lang="en-US" sz="2000" b="0" i="0" dirty="0">
                <a:solidFill>
                  <a:srgbClr val="292929"/>
                </a:solidFill>
                <a:effectLst/>
                <a:latin typeface="source-serif-pro"/>
              </a:rPr>
              <a:t> method for regression. Ensemble learning method is a technique that combines predictions from multiple machine learning algorithms to make a more accurate prediction than a single model.</a:t>
            </a:r>
          </a:p>
          <a:p>
            <a:pPr algn="l">
              <a:buFont typeface="+mj-lt"/>
              <a:buAutoNum type="arabicPeriod"/>
            </a:pPr>
            <a:r>
              <a:rPr lang="en-US" sz="2000" b="0" i="0" dirty="0">
                <a:solidFill>
                  <a:srgbClr val="292929"/>
                </a:solidFill>
                <a:effectLst/>
                <a:latin typeface="source-serif-pro"/>
              </a:rPr>
              <a:t>Pick at random </a:t>
            </a:r>
            <a:r>
              <a:rPr lang="en-US" sz="2000" b="0" i="1" dirty="0">
                <a:solidFill>
                  <a:srgbClr val="292929"/>
                </a:solidFill>
                <a:effectLst/>
                <a:latin typeface="source-serif-pro"/>
              </a:rPr>
              <a:t>k</a:t>
            </a:r>
            <a:r>
              <a:rPr lang="en-US" sz="2000" b="0" i="0" dirty="0">
                <a:solidFill>
                  <a:srgbClr val="292929"/>
                </a:solidFill>
                <a:effectLst/>
                <a:latin typeface="source-serif-pro"/>
              </a:rPr>
              <a:t> data points from the training set.</a:t>
            </a:r>
          </a:p>
          <a:p>
            <a:pPr algn="l">
              <a:buFont typeface="+mj-lt"/>
              <a:buAutoNum type="arabicPeriod"/>
            </a:pPr>
            <a:r>
              <a:rPr lang="en-US" sz="2000" b="0" i="0" dirty="0">
                <a:solidFill>
                  <a:srgbClr val="292929"/>
                </a:solidFill>
                <a:effectLst/>
                <a:latin typeface="source-serif-pro"/>
              </a:rPr>
              <a:t>Build a decision tree associated to these </a:t>
            </a:r>
            <a:r>
              <a:rPr lang="en-US" sz="2000" b="0" i="1" dirty="0">
                <a:solidFill>
                  <a:srgbClr val="292929"/>
                </a:solidFill>
                <a:effectLst/>
                <a:latin typeface="source-serif-pro"/>
              </a:rPr>
              <a:t>k </a:t>
            </a:r>
            <a:r>
              <a:rPr lang="en-US" sz="2000" b="0" i="0" dirty="0">
                <a:solidFill>
                  <a:srgbClr val="292929"/>
                </a:solidFill>
                <a:effectLst/>
                <a:latin typeface="source-serif-pro"/>
              </a:rPr>
              <a:t>data points.</a:t>
            </a:r>
          </a:p>
          <a:p>
            <a:pPr algn="l">
              <a:buFont typeface="+mj-lt"/>
              <a:buAutoNum type="arabicPeriod"/>
            </a:pPr>
            <a:r>
              <a:rPr lang="en-US" sz="2000" b="0" i="0" dirty="0">
                <a:solidFill>
                  <a:srgbClr val="292929"/>
                </a:solidFill>
                <a:effectLst/>
                <a:latin typeface="source-serif-pro"/>
              </a:rPr>
              <a:t>Choose the number </a:t>
            </a:r>
            <a:r>
              <a:rPr lang="en-US" sz="2000" b="0" i="1" dirty="0">
                <a:solidFill>
                  <a:srgbClr val="292929"/>
                </a:solidFill>
                <a:effectLst/>
                <a:latin typeface="source-serif-pro"/>
              </a:rPr>
              <a:t>N </a:t>
            </a:r>
            <a:r>
              <a:rPr lang="en-US" sz="2000" b="0" i="0" dirty="0">
                <a:solidFill>
                  <a:srgbClr val="292929"/>
                </a:solidFill>
                <a:effectLst/>
                <a:latin typeface="source-serif-pro"/>
              </a:rPr>
              <a:t>of trees you want to build and repeat steps 1 and 2.</a:t>
            </a:r>
          </a:p>
          <a:p>
            <a:pPr algn="l">
              <a:buFont typeface="+mj-lt"/>
              <a:buAutoNum type="arabicPeriod"/>
            </a:pPr>
            <a:r>
              <a:rPr lang="en-US" sz="2000" b="0" i="0" dirty="0">
                <a:solidFill>
                  <a:srgbClr val="292929"/>
                </a:solidFill>
                <a:effectLst/>
                <a:latin typeface="source-serif-pro"/>
              </a:rPr>
              <a:t>For a new data point, make each one of your </a:t>
            </a:r>
            <a:r>
              <a:rPr lang="en-US" sz="2000" b="0" i="1" dirty="0">
                <a:solidFill>
                  <a:srgbClr val="292929"/>
                </a:solidFill>
                <a:effectLst/>
                <a:latin typeface="source-serif-pro"/>
              </a:rPr>
              <a:t>N</a:t>
            </a:r>
            <a:r>
              <a:rPr lang="en-US" sz="2000" b="0" i="0" dirty="0">
                <a:solidFill>
                  <a:srgbClr val="292929"/>
                </a:solidFill>
                <a:effectLst/>
                <a:latin typeface="source-serif-pro"/>
              </a:rPr>
              <a:t>-tree trees predict the value of </a:t>
            </a:r>
            <a:r>
              <a:rPr lang="en-US" sz="2000" b="0" i="1" dirty="0">
                <a:solidFill>
                  <a:srgbClr val="292929"/>
                </a:solidFill>
                <a:effectLst/>
                <a:latin typeface="source-serif-pro"/>
              </a:rPr>
              <a:t>y</a:t>
            </a:r>
            <a:r>
              <a:rPr lang="en-US" sz="2000" b="0" i="0" dirty="0">
                <a:solidFill>
                  <a:srgbClr val="292929"/>
                </a:solidFill>
                <a:effectLst/>
                <a:latin typeface="source-serif-pro"/>
              </a:rPr>
              <a:t> for the data point in question and assign the new data point to the average across all of the predicted </a:t>
            </a:r>
            <a:r>
              <a:rPr lang="en-US" sz="2000" b="0" i="1" dirty="0">
                <a:solidFill>
                  <a:srgbClr val="292929"/>
                </a:solidFill>
                <a:effectLst/>
                <a:latin typeface="source-serif-pro"/>
              </a:rPr>
              <a:t>y </a:t>
            </a:r>
            <a:r>
              <a:rPr lang="en-US" sz="2000" b="0" i="0" dirty="0">
                <a:solidFill>
                  <a:srgbClr val="292929"/>
                </a:solidFill>
                <a:effectLst/>
                <a:latin typeface="source-serif-pro"/>
              </a:rPr>
              <a:t>values.</a:t>
            </a:r>
          </a:p>
          <a:p>
            <a:endParaRPr lang="en-IN" sz="2000" dirty="0"/>
          </a:p>
        </p:txBody>
      </p:sp>
    </p:spTree>
    <p:extLst>
      <p:ext uri="{BB962C8B-B14F-4D97-AF65-F5344CB8AC3E}">
        <p14:creationId xmlns:p14="http://schemas.microsoft.com/office/powerpoint/2010/main" val="52749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A798FE-0009-158B-6674-6D88F779B03D}"/>
              </a:ext>
            </a:extLst>
          </p:cNvPr>
          <p:cNvSpPr txBox="1"/>
          <p:nvPr/>
        </p:nvSpPr>
        <p:spPr>
          <a:xfrm>
            <a:off x="2163097" y="530942"/>
            <a:ext cx="9567281" cy="5570756"/>
          </a:xfrm>
          <a:prstGeom prst="rect">
            <a:avLst/>
          </a:prstGeom>
          <a:noFill/>
        </p:spPr>
        <p:txBody>
          <a:bodyPr wrap="square" rtlCol="0">
            <a:spAutoFit/>
          </a:bodyPr>
          <a:lstStyle/>
          <a:p>
            <a:pPr algn="l"/>
            <a:r>
              <a:rPr lang="en-US" sz="3600" b="1" i="0" dirty="0">
                <a:solidFill>
                  <a:srgbClr val="292929"/>
                </a:solidFill>
                <a:effectLst>
                  <a:outerShdw blurRad="38100" dist="38100" dir="2700000" algn="tl">
                    <a:srgbClr val="000000">
                      <a:alpha val="43137"/>
                    </a:srgbClr>
                  </a:outerShdw>
                </a:effectLst>
                <a:latin typeface="source-serif-pro"/>
              </a:rPr>
              <a:t>Random Forest Regression Model:</a:t>
            </a:r>
            <a:br>
              <a:rPr lang="en-US" sz="2000" i="0" dirty="0">
                <a:solidFill>
                  <a:srgbClr val="292929"/>
                </a:solidFill>
                <a:effectLst>
                  <a:outerShdw blurRad="38100" dist="38100" dir="2700000" algn="tl">
                    <a:srgbClr val="000000">
                      <a:alpha val="43137"/>
                    </a:srgbClr>
                  </a:outerShdw>
                </a:effectLst>
                <a:latin typeface="source-serif-pro"/>
              </a:rPr>
            </a:br>
            <a:r>
              <a:rPr lang="en-US" sz="2000" i="0" dirty="0">
                <a:solidFill>
                  <a:srgbClr val="292929"/>
                </a:solidFill>
                <a:effectLst>
                  <a:outerShdw blurRad="38100" dist="38100" dir="2700000" algn="tl">
                    <a:srgbClr val="000000">
                      <a:alpha val="43137"/>
                    </a:srgbClr>
                  </a:outerShdw>
                </a:effectLst>
                <a:latin typeface="source-serif-pro"/>
              </a:rPr>
              <a:t>We will use the sklearn module for training our random forest regression model, specifically the RandomForestRegressor function. The RandomForestRegressor documentation shows many different parameters we can select for our model. Some of the important parameters are highlighted below:</a:t>
            </a:r>
          </a:p>
          <a:p>
            <a:pPr marL="342900" indent="-342900" algn="l">
              <a:buFont typeface="Wingdings" panose="05000000000000000000" pitchFamily="2" charset="2"/>
              <a:buChar char="Ø"/>
            </a:pPr>
            <a:r>
              <a:rPr lang="en-US" sz="2000" b="1" i="0" dirty="0">
                <a:solidFill>
                  <a:srgbClr val="292929"/>
                </a:solidFill>
                <a:effectLst>
                  <a:outerShdw blurRad="38100" dist="38100" dir="2700000" algn="tl">
                    <a:srgbClr val="000000">
                      <a:alpha val="43137"/>
                    </a:srgbClr>
                  </a:outerShdw>
                </a:effectLst>
                <a:latin typeface="source-serif-pro"/>
              </a:rPr>
              <a:t>n_estimators </a:t>
            </a:r>
            <a:r>
              <a:rPr lang="en-US" sz="2000" i="0" dirty="0">
                <a:solidFill>
                  <a:srgbClr val="292929"/>
                </a:solidFill>
                <a:effectLst>
                  <a:outerShdw blurRad="38100" dist="38100" dir="2700000" algn="tl">
                    <a:srgbClr val="000000">
                      <a:alpha val="43137"/>
                    </a:srgbClr>
                  </a:outerShdw>
                </a:effectLst>
                <a:latin typeface="source-serif-pro"/>
              </a:rPr>
              <a:t>— the number of decision trees you will be running in the model</a:t>
            </a:r>
          </a:p>
          <a:p>
            <a:pPr marL="342900" indent="-342900" algn="l">
              <a:buFont typeface="Wingdings" panose="05000000000000000000" pitchFamily="2" charset="2"/>
              <a:buChar char="Ø"/>
            </a:pPr>
            <a:r>
              <a:rPr lang="en-US" sz="2000" b="1" i="0" dirty="0">
                <a:solidFill>
                  <a:srgbClr val="292929"/>
                </a:solidFill>
                <a:effectLst>
                  <a:outerShdw blurRad="38100" dist="38100" dir="2700000" algn="tl">
                    <a:srgbClr val="000000">
                      <a:alpha val="43137"/>
                    </a:srgbClr>
                  </a:outerShdw>
                </a:effectLst>
                <a:latin typeface="source-serif-pro"/>
              </a:rPr>
              <a:t>criterion</a:t>
            </a:r>
            <a:r>
              <a:rPr lang="en-US" sz="2000" i="0" dirty="0">
                <a:solidFill>
                  <a:srgbClr val="292929"/>
                </a:solidFill>
                <a:effectLst>
                  <a:outerShdw blurRad="38100" dist="38100" dir="2700000" algn="tl">
                    <a:srgbClr val="000000">
                      <a:alpha val="43137"/>
                    </a:srgbClr>
                  </a:outerShdw>
                </a:effectLst>
                <a:latin typeface="source-serif-pro"/>
              </a:rPr>
              <a:t> — this variable allows you to select the criterion (loss function) used to determine model outcomes. We can select from loss functions such as mean squared error (MSE) and mean absolute error (MAE). The default value is MSE.</a:t>
            </a:r>
          </a:p>
          <a:p>
            <a:pPr marL="342900" indent="-342900" algn="l">
              <a:buFont typeface="Wingdings" panose="05000000000000000000" pitchFamily="2" charset="2"/>
              <a:buChar char="Ø"/>
            </a:pPr>
            <a:r>
              <a:rPr lang="en-US" sz="2000" b="1" i="0" dirty="0">
                <a:solidFill>
                  <a:srgbClr val="292929"/>
                </a:solidFill>
                <a:effectLst>
                  <a:outerShdw blurRad="38100" dist="38100" dir="2700000" algn="tl">
                    <a:srgbClr val="000000">
                      <a:alpha val="43137"/>
                    </a:srgbClr>
                  </a:outerShdw>
                </a:effectLst>
                <a:latin typeface="source-serif-pro"/>
              </a:rPr>
              <a:t>max_depth </a:t>
            </a:r>
            <a:r>
              <a:rPr lang="en-US" sz="2000" i="0" dirty="0">
                <a:solidFill>
                  <a:srgbClr val="292929"/>
                </a:solidFill>
                <a:effectLst>
                  <a:outerShdw blurRad="38100" dist="38100" dir="2700000" algn="tl">
                    <a:srgbClr val="000000">
                      <a:alpha val="43137"/>
                    </a:srgbClr>
                  </a:outerShdw>
                </a:effectLst>
                <a:latin typeface="source-serif-pro"/>
              </a:rPr>
              <a:t>— this sets the maximum possible depth of each tree</a:t>
            </a:r>
          </a:p>
          <a:p>
            <a:pPr marL="342900" indent="-342900" algn="l">
              <a:buFont typeface="Wingdings" panose="05000000000000000000" pitchFamily="2" charset="2"/>
              <a:buChar char="Ø"/>
            </a:pPr>
            <a:r>
              <a:rPr lang="en-US" sz="2000" b="1" i="0" dirty="0">
                <a:solidFill>
                  <a:srgbClr val="292929"/>
                </a:solidFill>
                <a:effectLst>
                  <a:outerShdw blurRad="38100" dist="38100" dir="2700000" algn="tl">
                    <a:srgbClr val="000000">
                      <a:alpha val="43137"/>
                    </a:srgbClr>
                  </a:outerShdw>
                </a:effectLst>
                <a:latin typeface="source-serif-pro"/>
              </a:rPr>
              <a:t>max_features </a:t>
            </a:r>
            <a:r>
              <a:rPr lang="en-US" sz="2000" i="0" dirty="0">
                <a:solidFill>
                  <a:srgbClr val="292929"/>
                </a:solidFill>
                <a:effectLst>
                  <a:outerShdw blurRad="38100" dist="38100" dir="2700000" algn="tl">
                    <a:srgbClr val="000000">
                      <a:alpha val="43137"/>
                    </a:srgbClr>
                  </a:outerShdw>
                </a:effectLst>
                <a:latin typeface="source-serif-pro"/>
              </a:rPr>
              <a:t>— the maximum number of features the model will consider when determining a split</a:t>
            </a:r>
          </a:p>
          <a:p>
            <a:pPr marL="342900" indent="-342900" algn="l">
              <a:buFont typeface="Wingdings" panose="05000000000000000000" pitchFamily="2" charset="2"/>
              <a:buChar char="Ø"/>
            </a:pPr>
            <a:r>
              <a:rPr lang="en-US" sz="2000" b="1" i="0" dirty="0">
                <a:solidFill>
                  <a:srgbClr val="292929"/>
                </a:solidFill>
                <a:effectLst>
                  <a:outerShdw blurRad="38100" dist="38100" dir="2700000" algn="tl">
                    <a:srgbClr val="000000">
                      <a:alpha val="43137"/>
                    </a:srgbClr>
                  </a:outerShdw>
                </a:effectLst>
                <a:latin typeface="source-serif-pro"/>
              </a:rPr>
              <a:t>bootstrap</a:t>
            </a:r>
            <a:r>
              <a:rPr lang="en-US" sz="2000" i="0" dirty="0">
                <a:solidFill>
                  <a:srgbClr val="292929"/>
                </a:solidFill>
                <a:effectLst>
                  <a:outerShdw blurRad="38100" dist="38100" dir="2700000" algn="tl">
                    <a:srgbClr val="000000">
                      <a:alpha val="43137"/>
                    </a:srgbClr>
                  </a:outerShdw>
                </a:effectLst>
                <a:latin typeface="source-serif-pro"/>
              </a:rPr>
              <a:t> — the default value for this is True, meaning the model follows bootstrapping principles (defined earlier)</a:t>
            </a:r>
          </a:p>
          <a:p>
            <a:pPr marL="342900" indent="-342900" algn="l">
              <a:buFont typeface="Wingdings" panose="05000000000000000000" pitchFamily="2" charset="2"/>
              <a:buChar char="Ø"/>
            </a:pPr>
            <a:r>
              <a:rPr lang="en-US" sz="2000" b="1" i="0" dirty="0">
                <a:solidFill>
                  <a:srgbClr val="292929"/>
                </a:solidFill>
                <a:effectLst>
                  <a:outerShdw blurRad="38100" dist="38100" dir="2700000" algn="tl">
                    <a:srgbClr val="000000">
                      <a:alpha val="43137"/>
                    </a:srgbClr>
                  </a:outerShdw>
                </a:effectLst>
                <a:latin typeface="source-serif-pro"/>
              </a:rPr>
              <a:t>max_samples </a:t>
            </a:r>
            <a:r>
              <a:rPr lang="en-US" sz="2000" i="0" dirty="0">
                <a:solidFill>
                  <a:srgbClr val="292929"/>
                </a:solidFill>
                <a:effectLst>
                  <a:outerShdw blurRad="38100" dist="38100" dir="2700000" algn="tl">
                    <a:srgbClr val="000000">
                      <a:alpha val="43137"/>
                    </a:srgbClr>
                  </a:outerShdw>
                </a:effectLst>
                <a:latin typeface="source-serif-pro"/>
              </a:rPr>
              <a:t>— This parameter assumes bootstrapping is set to True, if not, this parameter doesn’t apply. In the case of True, this value sets the largest size of each sample for each tree.</a:t>
            </a:r>
          </a:p>
        </p:txBody>
      </p:sp>
    </p:spTree>
    <p:extLst>
      <p:ext uri="{BB962C8B-B14F-4D97-AF65-F5344CB8AC3E}">
        <p14:creationId xmlns:p14="http://schemas.microsoft.com/office/powerpoint/2010/main" val="2675990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DCAD-F0A5-671C-D9E4-1411D5518B5C}"/>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Why random Forest Regression?</a:t>
            </a:r>
          </a:p>
        </p:txBody>
      </p:sp>
      <p:sp>
        <p:nvSpPr>
          <p:cNvPr id="3" name="Content Placeholder 2">
            <a:extLst>
              <a:ext uri="{FF2B5EF4-FFF2-40B4-BE49-F238E27FC236}">
                <a16:creationId xmlns:a16="http://schemas.microsoft.com/office/drawing/2014/main" id="{6AA02376-9157-C671-0090-46E7030835E0}"/>
              </a:ext>
            </a:extLst>
          </p:cNvPr>
          <p:cNvSpPr>
            <a:spLocks noGrp="1"/>
          </p:cNvSpPr>
          <p:nvPr>
            <p:ph idx="1"/>
          </p:nvPr>
        </p:nvSpPr>
        <p:spPr/>
        <p:txBody>
          <a:bodyPr>
            <a:normAutofit/>
          </a:bodyPr>
          <a:lstStyle/>
          <a:p>
            <a:pPr algn="l">
              <a:buFont typeface="Arial" panose="020B0604020202020204" pitchFamily="34" charset="0"/>
              <a:buChar char="•"/>
            </a:pPr>
            <a:r>
              <a:rPr lang="en-US" sz="2800" b="1" i="0" dirty="0">
                <a:solidFill>
                  <a:srgbClr val="404040"/>
                </a:solidFill>
                <a:effectLst>
                  <a:outerShdw blurRad="38100" dist="38100" dir="2700000" algn="tl">
                    <a:srgbClr val="000000">
                      <a:alpha val="43137"/>
                    </a:srgbClr>
                  </a:outerShdw>
                </a:effectLst>
                <a:latin typeface="gt-regular"/>
              </a:rPr>
              <a:t>It’s more accurate than the decision tree algorithm.</a:t>
            </a:r>
          </a:p>
          <a:p>
            <a:pPr algn="l">
              <a:buFont typeface="Arial" panose="020B0604020202020204" pitchFamily="34" charset="0"/>
              <a:buChar char="•"/>
            </a:pPr>
            <a:r>
              <a:rPr lang="en-US" sz="2800" b="1" i="0" dirty="0">
                <a:solidFill>
                  <a:srgbClr val="404040"/>
                </a:solidFill>
                <a:effectLst>
                  <a:outerShdw blurRad="38100" dist="38100" dir="2700000" algn="tl">
                    <a:srgbClr val="000000">
                      <a:alpha val="43137"/>
                    </a:srgbClr>
                  </a:outerShdw>
                </a:effectLst>
                <a:latin typeface="gt-regular"/>
              </a:rPr>
              <a:t>It provides an effective way of handling missing data.</a:t>
            </a:r>
          </a:p>
          <a:p>
            <a:pPr algn="l">
              <a:buFont typeface="Arial" panose="020B0604020202020204" pitchFamily="34" charset="0"/>
              <a:buChar char="•"/>
            </a:pPr>
            <a:r>
              <a:rPr lang="en-US" sz="2800" b="1" i="0" dirty="0">
                <a:solidFill>
                  <a:srgbClr val="404040"/>
                </a:solidFill>
                <a:effectLst>
                  <a:outerShdw blurRad="38100" dist="38100" dir="2700000" algn="tl">
                    <a:srgbClr val="000000">
                      <a:alpha val="43137"/>
                    </a:srgbClr>
                  </a:outerShdw>
                </a:effectLst>
                <a:latin typeface="gt-regular"/>
              </a:rPr>
              <a:t>It can produce a reasonable prediction without hyper-parameter tuning.</a:t>
            </a:r>
          </a:p>
          <a:p>
            <a:pPr algn="l">
              <a:buFont typeface="Arial" panose="020B0604020202020204" pitchFamily="34" charset="0"/>
              <a:buChar char="•"/>
            </a:pPr>
            <a:r>
              <a:rPr lang="en-US" sz="2800" b="1" i="0" dirty="0">
                <a:solidFill>
                  <a:srgbClr val="404040"/>
                </a:solidFill>
                <a:effectLst>
                  <a:outerShdw blurRad="38100" dist="38100" dir="2700000" algn="tl">
                    <a:srgbClr val="000000">
                      <a:alpha val="43137"/>
                    </a:srgbClr>
                  </a:outerShdw>
                </a:effectLst>
                <a:latin typeface="gt-regular"/>
              </a:rPr>
              <a:t>It solves the issue of overfitting in decision trees.</a:t>
            </a:r>
          </a:p>
          <a:p>
            <a:pPr algn="l">
              <a:buFont typeface="Arial" panose="020B0604020202020204" pitchFamily="34" charset="0"/>
              <a:buChar char="•"/>
            </a:pPr>
            <a:r>
              <a:rPr lang="en-US" sz="2800" b="1" i="0" dirty="0">
                <a:solidFill>
                  <a:srgbClr val="404040"/>
                </a:solidFill>
                <a:effectLst>
                  <a:outerShdw blurRad="38100" dist="38100" dir="2700000" algn="tl">
                    <a:srgbClr val="000000">
                      <a:alpha val="43137"/>
                    </a:srgbClr>
                  </a:outerShdw>
                </a:effectLst>
                <a:latin typeface="gt-regular"/>
              </a:rPr>
              <a:t>In every random forest tree, a subset of features is selected randomly at the node’s splitting point.</a:t>
            </a:r>
          </a:p>
          <a:p>
            <a:endParaRPr lang="en-I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512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6E6059-0D6E-3AB7-18A7-A2D699AE80B7}"/>
              </a:ext>
            </a:extLst>
          </p:cNvPr>
          <p:cNvSpPr>
            <a:spLocks noGrp="1"/>
          </p:cNvSpPr>
          <p:nvPr>
            <p:ph type="title"/>
          </p:nvPr>
        </p:nvSpPr>
        <p:spPr>
          <a:xfrm>
            <a:off x="1979612" y="1115723"/>
            <a:ext cx="8911687" cy="1280890"/>
          </a:xfrm>
        </p:spPr>
        <p:txBody>
          <a:bodyPr/>
          <a:lstStyle/>
          <a:p>
            <a:pPr algn="ctr"/>
            <a:r>
              <a:rPr lang="en-IN" b="1" u="sng" dirty="0">
                <a:effectLst>
                  <a:outerShdw blurRad="38100" dist="38100" dir="2700000" algn="tl">
                    <a:srgbClr val="000000">
                      <a:alpha val="43137"/>
                    </a:srgbClr>
                  </a:outerShdw>
                </a:effectLst>
              </a:rPr>
              <a:t>Conclusion</a:t>
            </a:r>
          </a:p>
        </p:txBody>
      </p:sp>
      <p:sp>
        <p:nvSpPr>
          <p:cNvPr id="5" name="Content Placeholder 4">
            <a:extLst>
              <a:ext uri="{FF2B5EF4-FFF2-40B4-BE49-F238E27FC236}">
                <a16:creationId xmlns:a16="http://schemas.microsoft.com/office/drawing/2014/main" id="{04EB9FE2-DC7C-DAE5-6263-A0DC93D6768C}"/>
              </a:ext>
            </a:extLst>
          </p:cNvPr>
          <p:cNvSpPr>
            <a:spLocks noGrp="1"/>
          </p:cNvSpPr>
          <p:nvPr>
            <p:ph idx="1"/>
          </p:nvPr>
        </p:nvSpPr>
        <p:spPr>
          <a:xfrm>
            <a:off x="1979612" y="2526890"/>
            <a:ext cx="8915400" cy="3777622"/>
          </a:xfrm>
        </p:spPr>
        <p:txBody>
          <a:bodyPr/>
          <a:lstStyle/>
          <a:p>
            <a:pPr marL="0" indent="0" algn="ctr">
              <a:buNone/>
            </a:pPr>
            <a:r>
              <a:rPr lang="en-US" b="1" dirty="0">
                <a:solidFill>
                  <a:schemeClr val="tx1"/>
                </a:solidFill>
              </a:rPr>
              <a:t>In this project, we reviewed some important techniques for multivariate data visualization. Then we visualized the data of car and analyzed it . After analyzing the data we create a html web-page where user can insert the car features then our software calculate the prize for car which is optimal prize according to information.</a:t>
            </a:r>
            <a:endParaRPr lang="en-IN" b="1" dirty="0">
              <a:solidFill>
                <a:schemeClr val="tx1"/>
              </a:solidFill>
            </a:endParaRPr>
          </a:p>
        </p:txBody>
      </p:sp>
    </p:spTree>
    <p:extLst>
      <p:ext uri="{BB962C8B-B14F-4D97-AF65-F5344CB8AC3E}">
        <p14:creationId xmlns:p14="http://schemas.microsoft.com/office/powerpoint/2010/main" val="10804124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109</TotalTime>
  <Words>919</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Century Gothic</vt:lpstr>
      <vt:lpstr>gt-regular</vt:lpstr>
      <vt:lpstr>source-serif-pro</vt:lpstr>
      <vt:lpstr>Wingdings</vt:lpstr>
      <vt:lpstr>Wingdings 3</vt:lpstr>
      <vt:lpstr>Wisp</vt:lpstr>
      <vt:lpstr> Multi-variate data Analyaze and Prediction </vt:lpstr>
      <vt:lpstr>Abstract</vt:lpstr>
      <vt:lpstr>Motivation</vt:lpstr>
      <vt:lpstr>Challenges</vt:lpstr>
      <vt:lpstr>Visualization And Analysing Techniques</vt:lpstr>
      <vt:lpstr>Random Forest Regression</vt:lpstr>
      <vt:lpstr>PowerPoint Presentation</vt:lpstr>
      <vt:lpstr>Why random Forest Regression?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create Online Banking or Netbanking management system</dc:title>
  <dc:creator>Aryan Naik</dc:creator>
  <cp:lastModifiedBy>lawandprathamesh7@gmail.com</cp:lastModifiedBy>
  <cp:revision>11</cp:revision>
  <dcterms:created xsi:type="dcterms:W3CDTF">2022-03-15T16:46:31Z</dcterms:created>
  <dcterms:modified xsi:type="dcterms:W3CDTF">2022-12-02T19:43:46Z</dcterms:modified>
</cp:coreProperties>
</file>