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handoutMasterIdLst>
    <p:handoutMasterId r:id="rId17"/>
  </p:handoutMasterIdLst>
  <p:sldIdLst>
    <p:sldId id="265" r:id="rId3"/>
    <p:sldId id="257" r:id="rId5"/>
    <p:sldId id="266" r:id="rId6"/>
    <p:sldId id="291" r:id="rId7"/>
    <p:sldId id="258" r:id="rId8"/>
    <p:sldId id="282" r:id="rId9"/>
    <p:sldId id="259" r:id="rId10"/>
    <p:sldId id="260" r:id="rId11"/>
    <p:sldId id="276" r:id="rId12"/>
    <p:sldId id="277" r:id="rId13"/>
    <p:sldId id="261" r:id="rId14"/>
    <p:sldId id="262" r:id="rId15"/>
    <p:sldId id="284" r:id="rId16"/>
  </p:sldIdLst>
  <p:sldSz cx="14630400" cy="8229600"/>
  <p:notesSz cx="8229600" cy="14630400"/>
  <p:embeddedFontLst>
    <p:embeddedFont>
      <p:font typeface="Wingdings 3" panose="05040102010807070707" charset="2"/>
      <p:regular r:id="rId21"/>
    </p:embeddedFont>
    <p:embeddedFont>
      <p:font typeface="Merriweather" panose="00000500000000000000" pitchFamily="34" charset="-122"/>
      <p:regular r:id="rId22"/>
    </p:embeddedFont>
    <p:embeddedFont>
      <p:font typeface="Trebuchet MS" panose="020B0603020202020204" pitchFamily="34" charset="0"/>
      <p:regular r:id="rId23"/>
      <p:bold r:id="rId24"/>
      <p:italic r:id="rId25"/>
      <p:boldItalic r:id="rId26"/>
    </p:embeddedFont>
    <p:embeddedFont>
      <p:font typeface="Calibri" panose="020F050202020403020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6160" cy="734061"/>
          </a:xfrm>
          <a:prstGeom prst="rect">
            <a:avLst/>
          </a:prstGeom>
        </p:spPr>
        <p:txBody>
          <a:bodyPr vert="horz" lIns="91440" tIns="45720" rIns="91440" bIns="45720" rtlCol="0"/>
          <a:lstStyle>
            <a:lvl1pPr algn="l">
              <a:defRPr sz="1440"/>
            </a:lvl1pPr>
          </a:lstStyle>
          <a:p>
            <a:endParaRPr lang="en-US"/>
          </a:p>
        </p:txBody>
      </p:sp>
      <p:sp>
        <p:nvSpPr>
          <p:cNvPr id="3" name="Date Placeholder 2"/>
          <p:cNvSpPr>
            <a:spLocks noGrp="1"/>
          </p:cNvSpPr>
          <p:nvPr>
            <p:ph type="dt" sz="quarter" idx="1"/>
          </p:nvPr>
        </p:nvSpPr>
        <p:spPr>
          <a:xfrm>
            <a:off x="4661536" y="0"/>
            <a:ext cx="3566160" cy="734061"/>
          </a:xfrm>
          <a:prstGeom prst="rect">
            <a:avLst/>
          </a:prstGeom>
        </p:spPr>
        <p:txBody>
          <a:bodyPr vert="horz" lIns="91440" tIns="45720" rIns="91440" bIns="45720" rtlCol="0"/>
          <a:lstStyle>
            <a:lvl1pPr algn="r">
              <a:defRPr sz="144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13896341"/>
            <a:ext cx="3566160" cy="734059"/>
          </a:xfrm>
          <a:prstGeom prst="rect">
            <a:avLst/>
          </a:prstGeom>
        </p:spPr>
        <p:txBody>
          <a:bodyPr vert="horz" lIns="91440" tIns="45720" rIns="91440" bIns="45720" rtlCol="0" anchor="b"/>
          <a:lstStyle>
            <a:lvl1pPr algn="l">
              <a:defRPr sz="1440"/>
            </a:lvl1pPr>
          </a:lstStyle>
          <a:p>
            <a:endParaRPr lang="en-US"/>
          </a:p>
        </p:txBody>
      </p:sp>
      <p:sp>
        <p:nvSpPr>
          <p:cNvPr id="5" name="Slide Number Placeholder 4"/>
          <p:cNvSpPr>
            <a:spLocks noGrp="1"/>
          </p:cNvSpPr>
          <p:nvPr>
            <p:ph type="sldNum" sz="quarter" idx="3"/>
          </p:nvPr>
        </p:nvSpPr>
        <p:spPr>
          <a:xfrm>
            <a:off x="4661536" y="13896341"/>
            <a:ext cx="3566160" cy="734059"/>
          </a:xfrm>
          <a:prstGeom prst="rect">
            <a:avLst/>
          </a:prstGeom>
        </p:spPr>
        <p:txBody>
          <a:bodyPr vert="horz" lIns="91440" tIns="45720" rIns="91440" bIns="45720" rtlCol="0" anchor="b"/>
          <a:lstStyle>
            <a:lvl1pPr algn="r">
              <a:defRPr sz="144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2pPr>
            <a:lvl3pPr marL="1143000" indent="-228600">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Lst>
              <a:defRPr>
                <a:solidFill>
                  <a:schemeClr val="tx1"/>
                </a:solidFill>
                <a:latin typeface="Trebuchet MS" panose="020B0603020202020204" pitchFamily="34" charset="0"/>
              </a:defRPr>
            </a:lvl9pPr>
          </a:lstStyle>
          <a:p>
            <a:fld id="{562D8D07-D660-4233-B155-FD26A2900177}" type="slidenum">
              <a:rPr lang="en-IN" altLang="en-US">
                <a:solidFill>
                  <a:srgbClr val="000000"/>
                </a:solidFill>
                <a:latin typeface="Times New Roman" panose="02020603050405020304" pitchFamily="18" charset="0"/>
              </a:rPr>
            </a:fld>
            <a:endParaRPr lang="en-IN" altLang="en-US">
              <a:solidFill>
                <a:srgbClr val="000000"/>
              </a:solidFill>
              <a:latin typeface="Times New Roman" panose="02020603050405020304" pitchFamily="18" charset="0"/>
            </a:endParaRPr>
          </a:p>
        </p:txBody>
      </p:sp>
      <p:sp>
        <p:nvSpPr>
          <p:cNvPr id="36867" name="Rectangle 1"/>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endParaRPr lang="en-US"/>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endParaRPr lang="en-US"/>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640" indent="0">
              <a:buNone/>
              <a:defRPr sz="1680"/>
            </a:lvl2pPr>
            <a:lvl3pPr marL="1096645" indent="0">
              <a:buNone/>
              <a:defRPr sz="1440"/>
            </a:lvl3pPr>
            <a:lvl4pPr marL="1645285" indent="0">
              <a:buNone/>
              <a:defRPr sz="1200"/>
            </a:lvl4pPr>
            <a:lvl5pPr marL="2193925" indent="0">
              <a:buNone/>
              <a:defRPr sz="1200"/>
            </a:lvl5pPr>
            <a:lvl6pPr marL="2742565" indent="0">
              <a:buNone/>
              <a:defRPr sz="1200"/>
            </a:lvl6pPr>
            <a:lvl7pPr marL="3290570" indent="0">
              <a:buNone/>
              <a:defRPr sz="1200"/>
            </a:lvl7pPr>
            <a:lvl8pPr marL="3839210" indent="0">
              <a:buNone/>
              <a:defRPr sz="1200"/>
            </a:lvl8pPr>
            <a:lvl9pPr marL="438785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panose="05040102010807070707"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panose="05040102010807070707"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2376059" y="1925195"/>
            <a:ext cx="9874829" cy="5951857"/>
          </a:xfrm>
          <a:prstGeom prst="rect">
            <a:avLst/>
          </a:prstGeom>
          <a:noFill/>
          <a:ln>
            <a:noFill/>
          </a:ln>
          <a:effectLst/>
        </p:spPr>
        <p:txBody>
          <a:bodyPr lIns="0" tIns="34487" rIns="0" bIns="0" anchor="ctr"/>
          <a:lstStyle>
            <a:lvl1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8"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algn="ctr">
              <a:defRPr/>
            </a:pPr>
            <a:r>
              <a:rPr lang="en-US" sz="4000" b="1" u="sng" dirty="0" err="1">
                <a:latin typeface="Times New Roman" panose="02020603050405020304" pitchFamily="18" charset="0"/>
                <a:ea typeface="Merriweather" panose="00000500000000000000" pitchFamily="34" charset="-122"/>
                <a:cs typeface="Times New Roman" panose="02020603050405020304" pitchFamily="18" charset="0"/>
              </a:rPr>
              <a:t>QuizGuard</a:t>
            </a:r>
            <a:r>
              <a:rPr lang="en-US" sz="4000" b="1" u="sng" dirty="0">
                <a:latin typeface="Times New Roman" panose="02020603050405020304" pitchFamily="18" charset="0"/>
                <a:ea typeface="Merriweather" panose="00000500000000000000" pitchFamily="34" charset="-122"/>
                <a:cs typeface="Times New Roman" panose="02020603050405020304" pitchFamily="18" charset="0"/>
              </a:rPr>
              <a:t> Using API</a:t>
            </a:r>
            <a:r>
              <a:rPr lang="en-IN" altLang="en-US" sz="392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altLang="en-US" sz="392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endParaRPr lang="en-IN" altLang="en-US" sz="392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3485"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 with Student Id</a:t>
            </a:r>
            <a:endParaRPr lang="en-IN" altLang="en-US" sz="3485"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endParaRPr lang="en-IN" altLang="en-US" sz="3485"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3485"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Soham Jathar-23106084</a:t>
            </a:r>
            <a:endParaRPr lang="en-IN" altLang="en-US" sz="3485"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3485"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Prathamesh Kolhe-23106132</a:t>
            </a:r>
            <a:endParaRPr lang="en-IN" altLang="en-US" sz="3485"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3485"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Bhavika Kadam-23106079</a:t>
            </a:r>
            <a:endParaRPr lang="en-IN" altLang="en-US" sz="3485"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3485"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Onkar Deshmukh-23106006</a:t>
            </a:r>
            <a:endParaRPr lang="en-IN" altLang="en-US" sz="3485"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endPar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US" altLang="en-I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Snehal</a:t>
            </a:r>
            <a:r>
              <a:rPr lang="en-US" altLang="en-I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Kangane</a:t>
            </a:r>
            <a:endParaRPr lang="en-US" altLang="en-I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p:cNvCxnSpPr/>
          <p:nvPr/>
        </p:nvCxnSpPr>
        <p:spPr>
          <a:xfrm>
            <a:off x="1828225" y="1897544"/>
            <a:ext cx="10973952"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1843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73239" y="352548"/>
            <a:ext cx="8388593" cy="149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5-02-07 235233"/>
          <p:cNvPicPr>
            <a:picLocks noChangeAspect="1"/>
          </p:cNvPicPr>
          <p:nvPr/>
        </p:nvPicPr>
        <p:blipFill>
          <a:blip r:embed="rId1"/>
          <a:stretch>
            <a:fillRect/>
          </a:stretch>
        </p:blipFill>
        <p:spPr>
          <a:xfrm>
            <a:off x="781685" y="4479925"/>
            <a:ext cx="7990840" cy="3830955"/>
          </a:xfrm>
          <a:prstGeom prst="rect">
            <a:avLst/>
          </a:prstGeom>
        </p:spPr>
      </p:pic>
      <p:pic>
        <p:nvPicPr>
          <p:cNvPr id="2" name="Picture 1" descr="Screenshot 2025-02-08 002850"/>
          <p:cNvPicPr>
            <a:picLocks noChangeAspect="1"/>
          </p:cNvPicPr>
          <p:nvPr/>
        </p:nvPicPr>
        <p:blipFill>
          <a:blip r:embed="rId2"/>
          <a:stretch>
            <a:fillRect/>
          </a:stretch>
        </p:blipFill>
        <p:spPr>
          <a:xfrm>
            <a:off x="215265" y="260350"/>
            <a:ext cx="8093710" cy="2762885"/>
          </a:xfrm>
          <a:prstGeom prst="rect">
            <a:avLst/>
          </a:prstGeom>
          <a:ln>
            <a:solidFill>
              <a:schemeClr val="tx1"/>
            </a:solidFill>
          </a:ln>
        </p:spPr>
      </p:pic>
      <p:pic>
        <p:nvPicPr>
          <p:cNvPr id="3" name="Picture 2" descr="Screenshot 2025-02-08 002856"/>
          <p:cNvPicPr>
            <a:picLocks noChangeAspect="1"/>
          </p:cNvPicPr>
          <p:nvPr/>
        </p:nvPicPr>
        <p:blipFill>
          <a:blip r:embed="rId3"/>
          <a:stretch>
            <a:fillRect/>
          </a:stretch>
        </p:blipFill>
        <p:spPr>
          <a:xfrm>
            <a:off x="8772525" y="0"/>
            <a:ext cx="4501515" cy="3484245"/>
          </a:xfrm>
          <a:prstGeom prst="rect">
            <a:avLst/>
          </a:prstGeom>
          <a:ln>
            <a:solidFill>
              <a:schemeClr val="tx1"/>
            </a:solidFill>
          </a:ln>
        </p:spPr>
      </p:pic>
      <p:sp>
        <p:nvSpPr>
          <p:cNvPr id="6" name="Rounded Rectangle 5"/>
          <p:cNvSpPr/>
          <p:nvPr/>
        </p:nvSpPr>
        <p:spPr>
          <a:xfrm>
            <a:off x="5924550" y="3023235"/>
            <a:ext cx="23844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Student dashboard</a:t>
            </a:r>
            <a:endParaRPr lang="en-US" altLang="en-GB"/>
          </a:p>
        </p:txBody>
      </p:sp>
      <p:sp>
        <p:nvSpPr>
          <p:cNvPr id="7" name="Rounded Rectangle 6"/>
          <p:cNvSpPr/>
          <p:nvPr/>
        </p:nvSpPr>
        <p:spPr>
          <a:xfrm>
            <a:off x="781685" y="3777615"/>
            <a:ext cx="2167255" cy="70231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Admin Dashboard</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3175"/>
            <a:ext cx="5486400" cy="8232458"/>
          </a:xfrm>
          <a:prstGeom prst="rect">
            <a:avLst/>
          </a:prstGeom>
        </p:spPr>
      </p:pic>
      <p:sp>
        <p:nvSpPr>
          <p:cNvPr id="3" name="Text 0"/>
          <p:cNvSpPr/>
          <p:nvPr/>
        </p:nvSpPr>
        <p:spPr>
          <a:xfrm>
            <a:off x="6261497" y="609005"/>
            <a:ext cx="7593806" cy="1383983"/>
          </a:xfrm>
          <a:prstGeom prst="rect">
            <a:avLst/>
          </a:prstGeom>
          <a:noFill/>
        </p:spPr>
        <p:txBody>
          <a:bodyPr wrap="square" lIns="0" tIns="0" rIns="0" bIns="0" rtlCol="0" anchor="t"/>
          <a:lstStyle/>
          <a:p>
            <a:pPr marL="0" indent="0">
              <a:lnSpc>
                <a:spcPts val="5400"/>
              </a:lnSpc>
              <a:buNone/>
            </a:pPr>
            <a:r>
              <a:rPr lang="en-US" sz="4400" b="1" u="sng" dirty="0">
                <a:latin typeface="Times New Roman" panose="02020603050405020304" pitchFamily="18" charset="0"/>
                <a:ea typeface="Merriweather" panose="00000500000000000000" pitchFamily="34" charset="-122"/>
                <a:cs typeface="Times New Roman" panose="02020603050405020304" pitchFamily="18" charset="0"/>
              </a:rPr>
              <a:t>Technologies and Methodologies</a:t>
            </a:r>
            <a:endParaRPr lang="en-US" sz="4400" b="1" u="sng"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6" name="Text Box 15"/>
          <p:cNvSpPr txBox="1"/>
          <p:nvPr/>
        </p:nvSpPr>
        <p:spPr>
          <a:xfrm>
            <a:off x="6033770" y="3277870"/>
            <a:ext cx="6830695" cy="3383915"/>
          </a:xfrm>
          <a:prstGeom prst="rect">
            <a:avLst/>
          </a:prstGeom>
          <a:noFill/>
        </p:spPr>
        <p:txBody>
          <a:bodyPr wrap="square" rtlCol="0">
            <a:noAutofit/>
          </a:bodyPr>
          <a:p>
            <a:pPr marL="342900" indent="-342900">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HTML5 </a:t>
            </a:r>
            <a:r>
              <a:rPr lang="en-US" altLang="en-GB"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cs typeface="Times New Roman" panose="02020603050405020304" pitchFamily="18" charset="0"/>
              </a:rPr>
              <a:t> Structure of the web pages</a:t>
            </a:r>
            <a:endParaRPr lang="en-GB"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CSS3 (Bootstrap, Custom CSS) </a:t>
            </a:r>
            <a:r>
              <a:rPr lang="en-US" altLang="en-GB"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cs typeface="Times New Roman" panose="02020603050405020304" pitchFamily="18" charset="0"/>
              </a:rPr>
              <a:t> Styling and responsive design</a:t>
            </a:r>
            <a:endParaRPr lang="en-GB"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JavaScript (Vanilla JS, jQuery) </a:t>
            </a:r>
            <a:r>
              <a:rPr lang="en-US" altLang="en-GB"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cs typeface="Times New Roman" panose="02020603050405020304" pitchFamily="18" charset="0"/>
              </a:rPr>
              <a:t> Client-side scripting</a:t>
            </a:r>
            <a:endParaRPr lang="en-GB"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a:latin typeface="Times New Roman" panose="02020603050405020304" pitchFamily="18" charset="0"/>
                <a:cs typeface="Times New Roman" panose="02020603050405020304" pitchFamily="18" charset="0"/>
              </a:rPr>
              <a:t>Web Audio API </a:t>
            </a:r>
            <a:r>
              <a:rPr lang="en-US" altLang="en-GB" sz="2400">
                <a:latin typeface="Times New Roman" panose="02020603050405020304" pitchFamily="18" charset="0"/>
                <a:cs typeface="Times New Roman" panose="02020603050405020304" pitchFamily="18" charset="0"/>
              </a:rPr>
              <a:t>:</a:t>
            </a:r>
            <a:r>
              <a:rPr lang="en-GB" altLang="en-US" sz="2400">
                <a:latin typeface="Times New Roman" panose="02020603050405020304" pitchFamily="18" charset="0"/>
                <a:cs typeface="Times New Roman" panose="02020603050405020304" pitchFamily="18" charset="0"/>
              </a:rPr>
              <a:t> Processed the audio to analyze frequency and volume levels.</a:t>
            </a:r>
            <a:endParaRPr lang="en-GB" alt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GB" sz="2400">
                <a:latin typeface="Times New Roman" panose="02020603050405020304" pitchFamily="18" charset="0"/>
                <a:cs typeface="Times New Roman" panose="02020603050405020304" pitchFamily="18" charset="0"/>
              </a:rPr>
              <a:t>Database : Browser Local Database</a:t>
            </a:r>
            <a:endParaRPr lang="en-US" altLang="en-GB"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4393" y="671751"/>
            <a:ext cx="6102906" cy="762833"/>
          </a:xfrm>
          <a:prstGeom prst="rect">
            <a:avLst/>
          </a:prstGeom>
          <a:noFill/>
        </p:spPr>
        <p:txBody>
          <a:bodyPr wrap="none" lIns="0" tIns="0" rIns="0" bIns="0" rtlCol="0" anchor="t"/>
          <a:lstStyle/>
          <a:p>
            <a:pPr marL="0" indent="0">
              <a:lnSpc>
                <a:spcPts val="6000"/>
              </a:lnSpc>
              <a:buNone/>
            </a:pPr>
            <a:r>
              <a:rPr lang="en-US" sz="4800" b="1" u="sng" dirty="0">
                <a:latin typeface="Times New Roman" panose="02020603050405020304" pitchFamily="18" charset="0"/>
                <a:ea typeface="Merriweather" panose="00000500000000000000" pitchFamily="34" charset="-122"/>
                <a:cs typeface="Times New Roman" panose="02020603050405020304" pitchFamily="18" charset="0"/>
              </a:rPr>
              <a:t>Conclusion</a:t>
            </a:r>
            <a:endParaRPr lang="en-US" sz="4800" b="1" u="sng"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3" name="Shape 1"/>
          <p:cNvSpPr/>
          <p:nvPr/>
        </p:nvSpPr>
        <p:spPr>
          <a:xfrm>
            <a:off x="854393" y="1922740"/>
            <a:ext cx="2153483" cy="1797010"/>
          </a:xfrm>
          <a:prstGeom prst="roundRect">
            <a:avLst>
              <a:gd name="adj" fmla="val 5706"/>
            </a:avLst>
          </a:prstGeom>
          <a:solidFill>
            <a:srgbClr val="003180"/>
          </a:solidFill>
          <a:ln w="15240">
            <a:solidFill>
              <a:srgbClr val="194A99"/>
            </a:solidFill>
            <a:prstDash val="solid"/>
          </a:ln>
        </p:spPr>
      </p:sp>
      <p:sp>
        <p:nvSpPr>
          <p:cNvPr id="4" name="Text 2"/>
          <p:cNvSpPr/>
          <p:nvPr/>
        </p:nvSpPr>
        <p:spPr>
          <a:xfrm>
            <a:off x="1113711" y="2577108"/>
            <a:ext cx="134303" cy="488156"/>
          </a:xfrm>
          <a:prstGeom prst="rect">
            <a:avLst/>
          </a:prstGeom>
          <a:noFill/>
        </p:spPr>
        <p:txBody>
          <a:bodyPr wrap="none" lIns="0" tIns="0" rIns="0" bIns="0" rtlCol="0" anchor="t"/>
          <a:lstStyle/>
          <a:p>
            <a:pPr marL="0" indent="0" algn="ctr">
              <a:lnSpc>
                <a:spcPts val="3800"/>
              </a:lnSpc>
              <a:buNone/>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1</a:t>
            </a:r>
            <a:endPar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5" name="Text 3"/>
          <p:cNvSpPr/>
          <p:nvPr/>
        </p:nvSpPr>
        <p:spPr>
          <a:xfrm>
            <a:off x="3251954" y="2166818"/>
            <a:ext cx="3051453" cy="381357"/>
          </a:xfrm>
          <a:prstGeom prst="rect">
            <a:avLst/>
          </a:prstGeom>
          <a:noFill/>
        </p:spPr>
        <p:txBody>
          <a:bodyPr wrap="none" lIns="0" tIns="0" rIns="0" bIns="0" rtlCol="0" anchor="t"/>
          <a:lstStyle/>
          <a:p>
            <a:pPr marL="0" indent="0" algn="l">
              <a:lnSpc>
                <a:spcPts val="300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Secure</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6" name="Text 4"/>
          <p:cNvSpPr/>
          <p:nvPr/>
        </p:nvSpPr>
        <p:spPr>
          <a:xfrm>
            <a:off x="3251954" y="2694623"/>
            <a:ext cx="10279975" cy="781050"/>
          </a:xfrm>
          <a:prstGeom prst="rect">
            <a:avLst/>
          </a:prstGeom>
          <a:noFill/>
        </p:spPr>
        <p:txBody>
          <a:bodyPr wrap="square" lIns="0" tIns="0" rIns="0" bIns="0" rtlCol="0" anchor="t"/>
          <a:lstStyle/>
          <a:p>
            <a:pPr marL="0" indent="0" algn="l">
              <a:lnSpc>
                <a:spcPts val="305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Secure Online Quiz Guard guarantees exam integrity with time limits and anti-cheating features.</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7" name="Shape 5"/>
          <p:cNvSpPr/>
          <p:nvPr/>
        </p:nvSpPr>
        <p:spPr>
          <a:xfrm>
            <a:off x="3129915" y="3704511"/>
            <a:ext cx="10524053" cy="15240"/>
          </a:xfrm>
          <a:prstGeom prst="roundRect">
            <a:avLst>
              <a:gd name="adj" fmla="val 672768"/>
            </a:avLst>
          </a:prstGeom>
          <a:solidFill>
            <a:srgbClr val="194A99"/>
          </a:solidFill>
        </p:spPr>
      </p:sp>
      <p:sp>
        <p:nvSpPr>
          <p:cNvPr id="8" name="Shape 6"/>
          <p:cNvSpPr/>
          <p:nvPr/>
        </p:nvSpPr>
        <p:spPr>
          <a:xfrm>
            <a:off x="854393" y="3841790"/>
            <a:ext cx="4307086" cy="1797010"/>
          </a:xfrm>
          <a:prstGeom prst="roundRect">
            <a:avLst>
              <a:gd name="adj" fmla="val 5706"/>
            </a:avLst>
          </a:prstGeom>
          <a:solidFill>
            <a:srgbClr val="003180"/>
          </a:solidFill>
          <a:ln w="15240">
            <a:solidFill>
              <a:srgbClr val="194A99"/>
            </a:solidFill>
            <a:prstDash val="solid"/>
          </a:ln>
        </p:spPr>
      </p:sp>
      <p:sp>
        <p:nvSpPr>
          <p:cNvPr id="9" name="Text 7"/>
          <p:cNvSpPr/>
          <p:nvPr/>
        </p:nvSpPr>
        <p:spPr>
          <a:xfrm>
            <a:off x="1113711" y="4496157"/>
            <a:ext cx="182523" cy="488156"/>
          </a:xfrm>
          <a:prstGeom prst="rect">
            <a:avLst/>
          </a:prstGeom>
          <a:noFill/>
        </p:spPr>
        <p:txBody>
          <a:bodyPr wrap="none" lIns="0" tIns="0" rIns="0" bIns="0" rtlCol="0" anchor="t"/>
          <a:lstStyle/>
          <a:p>
            <a:pPr marL="0" indent="0" algn="ctr">
              <a:lnSpc>
                <a:spcPts val="3800"/>
              </a:lnSpc>
              <a:buNone/>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2</a:t>
            </a:r>
            <a:endPar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0" name="Text 8"/>
          <p:cNvSpPr/>
          <p:nvPr/>
        </p:nvSpPr>
        <p:spPr>
          <a:xfrm>
            <a:off x="5405557" y="4085868"/>
            <a:ext cx="3051453" cy="381357"/>
          </a:xfrm>
          <a:prstGeom prst="rect">
            <a:avLst/>
          </a:prstGeom>
          <a:noFill/>
        </p:spPr>
        <p:txBody>
          <a:bodyPr wrap="none" lIns="0" tIns="0" rIns="0" bIns="0" rtlCol="0" anchor="t"/>
          <a:lstStyle/>
          <a:p>
            <a:pPr marL="0" indent="0" algn="l">
              <a:lnSpc>
                <a:spcPts val="300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User-Friendly</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1" name="Text 9"/>
          <p:cNvSpPr/>
          <p:nvPr/>
        </p:nvSpPr>
        <p:spPr>
          <a:xfrm>
            <a:off x="5405557" y="4613672"/>
            <a:ext cx="8126373" cy="781050"/>
          </a:xfrm>
          <a:prstGeom prst="rect">
            <a:avLst/>
          </a:prstGeom>
          <a:noFill/>
        </p:spPr>
        <p:txBody>
          <a:bodyPr wrap="square" lIns="0" tIns="0" rIns="0" bIns="0" rtlCol="0" anchor="t"/>
          <a:lstStyle/>
          <a:p>
            <a:pPr marL="0" indent="0" algn="l">
              <a:lnSpc>
                <a:spcPts val="305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The platform provides a seamless and enjoyable experience for both instructors and students.</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2" name="Shape 10"/>
          <p:cNvSpPr/>
          <p:nvPr/>
        </p:nvSpPr>
        <p:spPr>
          <a:xfrm>
            <a:off x="5283518" y="5623560"/>
            <a:ext cx="8370451" cy="15240"/>
          </a:xfrm>
          <a:prstGeom prst="roundRect">
            <a:avLst>
              <a:gd name="adj" fmla="val 672768"/>
            </a:avLst>
          </a:prstGeom>
          <a:solidFill>
            <a:srgbClr val="194A99"/>
          </a:solidFill>
        </p:spPr>
      </p:sp>
      <p:sp>
        <p:nvSpPr>
          <p:cNvPr id="13" name="Shape 11"/>
          <p:cNvSpPr/>
          <p:nvPr/>
        </p:nvSpPr>
        <p:spPr>
          <a:xfrm>
            <a:off x="854393" y="5760839"/>
            <a:ext cx="6460808" cy="1797010"/>
          </a:xfrm>
          <a:prstGeom prst="roundRect">
            <a:avLst>
              <a:gd name="adj" fmla="val 5706"/>
            </a:avLst>
          </a:prstGeom>
          <a:solidFill>
            <a:srgbClr val="003180"/>
          </a:solidFill>
          <a:ln w="15240">
            <a:solidFill>
              <a:srgbClr val="194A99"/>
            </a:solidFill>
            <a:prstDash val="solid"/>
          </a:ln>
        </p:spPr>
      </p:sp>
      <p:sp>
        <p:nvSpPr>
          <p:cNvPr id="14" name="Text 12"/>
          <p:cNvSpPr/>
          <p:nvPr/>
        </p:nvSpPr>
        <p:spPr>
          <a:xfrm>
            <a:off x="1113711" y="6415207"/>
            <a:ext cx="170855" cy="488156"/>
          </a:xfrm>
          <a:prstGeom prst="rect">
            <a:avLst/>
          </a:prstGeom>
          <a:noFill/>
        </p:spPr>
        <p:txBody>
          <a:bodyPr wrap="none" lIns="0" tIns="0" rIns="0" bIns="0" rtlCol="0" anchor="t"/>
          <a:lstStyle/>
          <a:p>
            <a:pPr marL="0" indent="0" algn="ctr">
              <a:lnSpc>
                <a:spcPts val="3800"/>
              </a:lnSpc>
              <a:buNone/>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3</a:t>
            </a:r>
            <a:endPar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5" name="Text 13"/>
          <p:cNvSpPr/>
          <p:nvPr/>
        </p:nvSpPr>
        <p:spPr>
          <a:xfrm>
            <a:off x="7559278" y="6004917"/>
            <a:ext cx="3051453" cy="381357"/>
          </a:xfrm>
          <a:prstGeom prst="rect">
            <a:avLst/>
          </a:prstGeom>
          <a:noFill/>
        </p:spPr>
        <p:txBody>
          <a:bodyPr wrap="none" lIns="0" tIns="0" rIns="0" bIns="0" rtlCol="0" anchor="t"/>
          <a:lstStyle/>
          <a:p>
            <a:pPr marL="0" indent="0" algn="l">
              <a:lnSpc>
                <a:spcPts val="300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Efficient</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6" name="Text 14"/>
          <p:cNvSpPr/>
          <p:nvPr/>
        </p:nvSpPr>
        <p:spPr>
          <a:xfrm>
            <a:off x="7559278" y="6532721"/>
            <a:ext cx="5972651" cy="781050"/>
          </a:xfrm>
          <a:prstGeom prst="rect">
            <a:avLst/>
          </a:prstGeom>
          <a:noFill/>
        </p:spPr>
        <p:txBody>
          <a:bodyPr wrap="square" lIns="0" tIns="0" rIns="0" bIns="0" rtlCol="0" anchor="t"/>
          <a:lstStyle/>
          <a:p>
            <a:pPr marL="0" indent="0" algn="l">
              <a:lnSpc>
                <a:spcPts val="305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The platform simplifies quiz management, allowing instructors to focus on teaching.</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63905" y="718820"/>
            <a:ext cx="12920345" cy="6539230"/>
          </a:xfrm>
          <a:prstGeom prst="rect">
            <a:avLst/>
          </a:prstGeom>
          <a:noFill/>
        </p:spPr>
        <p:txBody>
          <a:bodyPr wrap="square" rtlCol="0">
            <a:noAutofit/>
          </a:bodyPr>
          <a:p>
            <a:r>
              <a:rPr lang="en-US" altLang="en-GB" sz="4400" b="1" u="sng">
                <a:latin typeface="Times New Roman" panose="02020603050405020304" pitchFamily="18" charset="0"/>
                <a:cs typeface="Times New Roman" panose="02020603050405020304" pitchFamily="18" charset="0"/>
              </a:rPr>
              <a:t>Reference :</a:t>
            </a:r>
            <a:endParaRPr lang="en-US" altLang="en-GB" sz="4400" b="1" u="sng">
              <a:latin typeface="Times New Roman" panose="02020603050405020304" pitchFamily="18" charset="0"/>
              <a:cs typeface="Times New Roman" panose="02020603050405020304" pitchFamily="18" charset="0"/>
            </a:endParaRPr>
          </a:p>
          <a:p>
            <a:pPr marL="342900" indent="-342900">
              <a:buAutoNum type="arabicPeriod"/>
            </a:pPr>
            <a:endParaRPr lang="en-US" altLang="en-GB">
              <a:latin typeface="Times New Roman" panose="02020603050405020304" pitchFamily="18" charset="0"/>
              <a:cs typeface="Times New Roman" panose="02020603050405020304" pitchFamily="18" charset="0"/>
            </a:endParaRPr>
          </a:p>
          <a:p>
            <a:pPr marL="342900" indent="-342900">
              <a:buAutoNum type="arabicPeriod"/>
            </a:pPr>
            <a:endParaRPr lang="en-US" altLang="en-GB">
              <a:latin typeface="Times New Roman" panose="02020603050405020304" pitchFamily="18" charset="0"/>
              <a:cs typeface="Times New Roman" panose="02020603050405020304" pitchFamily="18" charset="0"/>
            </a:endParaRPr>
          </a:p>
          <a:p>
            <a:pPr marL="342900" indent="-342900">
              <a:buAutoNum type="arabicPeriod"/>
            </a:pPr>
            <a:r>
              <a:rPr lang="en-US" altLang="en-GB">
                <a:latin typeface="Times New Roman" panose="02020603050405020304" pitchFamily="18" charset="0"/>
                <a:cs typeface="Times New Roman" panose="02020603050405020304" pitchFamily="18" charset="0"/>
              </a:rPr>
              <a:t>"Challenges of Online Exam Proctoring" – 2020 – John Doe, Jane Smith</a:t>
            </a:r>
            <a:endParaRPr lang="en-US" altLang="en-GB">
              <a:latin typeface="Times New Roman" panose="02020603050405020304" pitchFamily="18" charset="0"/>
              <a:cs typeface="Times New Roman" panose="02020603050405020304" pitchFamily="18" charset="0"/>
            </a:endParaRPr>
          </a:p>
          <a:p>
            <a:pPr marL="342900" indent="-342900">
              <a:buAutoNum type="arabicPeriod"/>
            </a:pPr>
            <a:endParaRPr lang="en-US" altLang="en-GB">
              <a:latin typeface="Times New Roman" panose="02020603050405020304" pitchFamily="18" charset="0"/>
              <a:cs typeface="Times New Roman" panose="02020603050405020304" pitchFamily="18" charset="0"/>
            </a:endParaRPr>
          </a:p>
          <a:p>
            <a:pPr marL="342900" indent="-342900">
              <a:buAutoNum type="arabicPeriod"/>
            </a:pPr>
            <a:r>
              <a:rPr lang="en-US" altLang="en-GB">
                <a:latin typeface="Times New Roman" panose="02020603050405020304" pitchFamily="18" charset="0"/>
                <a:cs typeface="Times New Roman" panose="02020603050405020304" pitchFamily="18" charset="0"/>
              </a:rPr>
              <a:t>"A Survey of Digital Exam Systems" – 2019 – Michael Brown, Lisa Ray</a:t>
            </a:r>
            <a:endParaRPr lang="en-US" altLang="en-GB">
              <a:latin typeface="Times New Roman" panose="02020603050405020304" pitchFamily="18" charset="0"/>
              <a:cs typeface="Times New Roman" panose="02020603050405020304" pitchFamily="18" charset="0"/>
            </a:endParaRPr>
          </a:p>
          <a:p>
            <a:pPr marL="342900" indent="-342900">
              <a:buAutoNum type="arabicPeriod"/>
            </a:pPr>
            <a:endParaRPr lang="en-US" altLang="en-GB">
              <a:latin typeface="Times New Roman" panose="02020603050405020304" pitchFamily="18" charset="0"/>
              <a:cs typeface="Times New Roman" panose="02020603050405020304" pitchFamily="18" charset="0"/>
            </a:endParaRPr>
          </a:p>
          <a:p>
            <a:pPr marL="342900" indent="-342900">
              <a:buAutoNum type="arabicPeriod"/>
            </a:pPr>
            <a:r>
              <a:rPr lang="en-US" altLang="en-GB">
                <a:latin typeface="Times New Roman" panose="02020603050405020304" pitchFamily="18" charset="0"/>
                <a:cs typeface="Times New Roman" panose="02020603050405020304" pitchFamily="18" charset="0"/>
              </a:rPr>
              <a:t>"The Reliability of Remote Testing" – 2021 – Sarah Lee, Tom Harris</a:t>
            </a:r>
            <a:endParaRPr lang="en-US" altLang="en-GB">
              <a:latin typeface="Times New Roman" panose="02020603050405020304" pitchFamily="18" charset="0"/>
              <a:cs typeface="Times New Roman" panose="02020603050405020304" pitchFamily="18" charset="0"/>
            </a:endParaRPr>
          </a:p>
          <a:p>
            <a:pPr marL="342900" indent="-342900">
              <a:buAutoNum type="arabicPeriod"/>
            </a:pPr>
            <a:endParaRPr lang="en-US" altLang="en-GB">
              <a:latin typeface="Times New Roman" panose="02020603050405020304" pitchFamily="18" charset="0"/>
              <a:cs typeface="Times New Roman" panose="02020603050405020304" pitchFamily="18" charset="0"/>
            </a:endParaRPr>
          </a:p>
          <a:p>
            <a:pPr marL="342900" indent="-342900">
              <a:buAutoNum type="arabicPeriod"/>
            </a:pPr>
            <a:r>
              <a:rPr lang="en-US" altLang="en-GB">
                <a:latin typeface="Times New Roman" panose="02020603050405020304" pitchFamily="18" charset="0"/>
                <a:cs typeface="Times New Roman" panose="02020603050405020304" pitchFamily="18" charset="0"/>
              </a:rPr>
              <a:t>"Fairness in Online Exam Environments" – 2022 – Anna Clarke, David Young</a:t>
            </a:r>
            <a:endParaRPr lang="en-US" altLang="en-GB">
              <a:latin typeface="Times New Roman" panose="02020603050405020304" pitchFamily="18" charset="0"/>
              <a:cs typeface="Times New Roman" panose="02020603050405020304" pitchFamily="18" charset="0"/>
            </a:endParaRPr>
          </a:p>
          <a:p>
            <a:pPr marL="342900" indent="-342900">
              <a:buAutoNum type="arabicPeriod"/>
            </a:pPr>
            <a:endParaRPr lang="en-US" altLang="en-GB">
              <a:latin typeface="Times New Roman" panose="02020603050405020304" pitchFamily="18" charset="0"/>
              <a:cs typeface="Times New Roman" panose="02020603050405020304" pitchFamily="18" charset="0"/>
            </a:endParaRPr>
          </a:p>
          <a:p>
            <a:pPr marL="342900" indent="-342900">
              <a:buAutoNum type="arabicPeriod"/>
            </a:pPr>
            <a:r>
              <a:rPr lang="en-US" altLang="en-GB">
                <a:latin typeface="Times New Roman" panose="02020603050405020304" pitchFamily="18" charset="0"/>
                <a:cs typeface="Times New Roman" panose="02020603050405020304" pitchFamily="18" charset="0"/>
              </a:rPr>
              <a:t>"Innovations in Proctoring Systems" – 2023 – Robert White, Emily Black</a:t>
            </a:r>
            <a:endParaRPr lang="en-US" altLang="en-GB">
              <a:latin typeface="Times New Roman" panose="02020603050405020304" pitchFamily="18" charset="0"/>
              <a:cs typeface="Times New Roman" panose="02020603050405020304" pitchFamily="18" charset="0"/>
            </a:endParaRPr>
          </a:p>
          <a:p>
            <a:pPr marL="342900" indent="-342900">
              <a:buAutoNum type="arabicPeriod"/>
            </a:pPr>
            <a:endParaRPr lang="en-US" altLang="en-GB">
              <a:latin typeface="Times New Roman" panose="02020603050405020304" pitchFamily="18" charset="0"/>
              <a:cs typeface="Times New Roman" panose="02020603050405020304" pitchFamily="18" charset="0"/>
            </a:endParaRPr>
          </a:p>
          <a:p>
            <a:pPr marL="342900" indent="-342900">
              <a:buAutoNum type="arabicPeriod"/>
            </a:pPr>
            <a:r>
              <a:rPr lang="en-US" altLang="en-GB">
                <a:latin typeface="Times New Roman" panose="02020603050405020304" pitchFamily="18" charset="0"/>
                <a:cs typeface="Times New Roman" panose="02020603050405020304" pitchFamily="18" charset="0"/>
              </a:rPr>
              <a:t>"Improving the Integrity of Online Exams" – 2020 – William Green, Olivia Hil</a:t>
            </a:r>
            <a:r>
              <a:rPr lang="en-US" altLang="en-GB"/>
              <a:t>l</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4588" y="870219"/>
            <a:ext cx="6170771" cy="771287"/>
          </a:xfrm>
          <a:prstGeom prst="rect">
            <a:avLst/>
          </a:prstGeom>
          <a:noFill/>
        </p:spPr>
        <p:txBody>
          <a:bodyPr wrap="none" lIns="0" tIns="0" rIns="0" bIns="0" rtlCol="0" anchor="t"/>
          <a:lstStyle/>
          <a:p>
            <a:pPr algn="l">
              <a:lnSpc>
                <a:spcPts val="6050"/>
              </a:lnSpc>
            </a:pPr>
            <a:r>
              <a:rPr lang="en-US" sz="4400" b="1" u="sng" dirty="0">
                <a:latin typeface="Times New Roman" panose="02020603050405020304" pitchFamily="18" charset="0"/>
                <a:ea typeface="Merriweather" panose="00000500000000000000" pitchFamily="34" charset="-122"/>
                <a:cs typeface="Times New Roman" panose="02020603050405020304" pitchFamily="18" charset="0"/>
              </a:rPr>
              <a:t>Introduction : </a:t>
            </a:r>
            <a:r>
              <a:rPr lang="en-US" sz="4400" b="1" u="sng" dirty="0" err="1">
                <a:latin typeface="Times New Roman" panose="02020603050405020304" pitchFamily="18" charset="0"/>
                <a:ea typeface="Merriweather" panose="00000500000000000000" pitchFamily="34" charset="-122"/>
                <a:cs typeface="Times New Roman" panose="02020603050405020304" pitchFamily="18" charset="0"/>
                <a:sym typeface="+mn-ea"/>
              </a:rPr>
              <a:t>Quiz Guard</a:t>
            </a:r>
            <a:r>
              <a:rPr lang="en-US" sz="4400" b="1" u="sng" dirty="0">
                <a:latin typeface="Times New Roman" panose="02020603050405020304" pitchFamily="18" charset="0"/>
                <a:ea typeface="Merriweather" panose="00000500000000000000" pitchFamily="34" charset="-122"/>
                <a:cs typeface="Times New Roman" panose="02020603050405020304" pitchFamily="18" charset="0"/>
                <a:sym typeface="+mn-ea"/>
              </a:rPr>
              <a:t> Powered by API</a:t>
            </a:r>
            <a:endParaRPr lang="en-US" sz="4000" b="1" u="sng" dirty="0">
              <a:latin typeface="Times New Roman" panose="02020603050405020304" pitchFamily="18" charset="0"/>
              <a:cs typeface="Times New Roman" panose="02020603050405020304" pitchFamily="18" charset="0"/>
            </a:endParaRPr>
          </a:p>
          <a:p>
            <a:pPr marL="0" indent="0">
              <a:lnSpc>
                <a:spcPts val="6050"/>
              </a:lnSpc>
              <a:buNone/>
            </a:pPr>
            <a:endParaRPr lang="en-US" sz="4850" b="1" u="sng"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7" name="TextBox 6"/>
          <p:cNvSpPr txBox="1"/>
          <p:nvPr/>
        </p:nvSpPr>
        <p:spPr>
          <a:xfrm>
            <a:off x="565785" y="2560320"/>
            <a:ext cx="12579985" cy="3101975"/>
          </a:xfrm>
          <a:prstGeom prst="rect">
            <a:avLst/>
          </a:prstGeom>
          <a:noFill/>
        </p:spPr>
        <p:txBody>
          <a:bodyPr wrap="square" rtlCol="0">
            <a:noAutofit/>
          </a:bodyPr>
          <a:lstStyle/>
          <a:p>
            <a:pPr algn="just"/>
            <a:r>
              <a:rPr lang="en-US" sz="2800" dirty="0">
                <a:latin typeface="Times New Roman" panose="02020603050405020304" pitchFamily="18" charset="0"/>
                <a:cs typeface="Times New Roman" panose="02020603050405020304" pitchFamily="18" charset="0"/>
              </a:rPr>
              <a:t>A secure online quiz-taking app is a platform that allows users to take quizzes or exams remotely while ensuring the integrity and privacy of the process. It typically includes features such as user authentication, real-time monitoring, anti-cheating mechanisms, time limits, and data encryption to protect both participants and quiz content. These apps provide a seamless and secure experience for learners, educators, and organizations alike, making it easier to assess knowledge and skills in a controlled, trustworthy environment.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016" y="835025"/>
            <a:ext cx="10316002" cy="753035"/>
          </a:xfrm>
        </p:spPr>
        <p:txBody>
          <a:bodyPr>
            <a:noAutofit/>
          </a:bodyPr>
          <a:lstStyle/>
          <a:p>
            <a:r>
              <a:rPr lang="en-US" sz="4400" b="1" u="sng" dirty="0">
                <a:solidFill>
                  <a:schemeClr val="tx1"/>
                </a:solidFill>
                <a:latin typeface="Times New Roman" panose="02020603050405020304" pitchFamily="18" charset="0"/>
                <a:cs typeface="Times New Roman" panose="02020603050405020304" pitchFamily="18" charset="0"/>
              </a:rPr>
              <a:t>Literature survey</a:t>
            </a:r>
            <a:endParaRPr lang="en-US" sz="4400" b="1" u="sng" dirty="0">
              <a:solidFill>
                <a:schemeClr val="tx1"/>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nvGraphicFramePr>
        <p:xfrm>
          <a:off x="530860" y="2586355"/>
          <a:ext cx="12736830" cy="1554480"/>
        </p:xfrm>
        <a:graphic>
          <a:graphicData uri="http://schemas.openxmlformats.org/drawingml/2006/table">
            <a:tbl>
              <a:tblPr/>
              <a:tblGrid>
                <a:gridCol w="3117850"/>
                <a:gridCol w="1809115"/>
                <a:gridCol w="3117850"/>
                <a:gridCol w="4692015"/>
              </a:tblGrid>
              <a:tr h="1554480">
                <a:tc>
                  <a:txBody>
                    <a:bodyPr/>
                    <a:p>
                      <a:r>
                        <a:rPr lang="en-IN" sz="2000">
                          <a:latin typeface="Times New Roman" panose="02020603050405020304" pitchFamily="18" charset="0"/>
                          <a:cs typeface="Times New Roman" panose="02020603050405020304" pitchFamily="18" charset="0"/>
                        </a:rPr>
                        <a:t>"Innovations in Proctoring Systems"</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2023</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Robert White, Emily Black</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r>
                        <a:rPr lang="en-US" sz="2000">
                          <a:latin typeface="Times New Roman" panose="02020603050405020304" pitchFamily="18" charset="0"/>
                          <a:cs typeface="Times New Roman" panose="02020603050405020304" pitchFamily="18" charset="0"/>
                        </a:rPr>
                        <a:t>"While AI-based proctoring solutions are emerging, they often struggle with false positives, flagging innocent actions as suspicious."</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Table 7"/>
          <p:cNvGraphicFramePr>
            <a:graphicFrameLocks noGrp="1"/>
          </p:cNvGraphicFramePr>
          <p:nvPr/>
        </p:nvGraphicFramePr>
        <p:xfrm>
          <a:off x="530860" y="4140835"/>
          <a:ext cx="12736830" cy="1554480"/>
        </p:xfrm>
        <a:graphic>
          <a:graphicData uri="http://schemas.openxmlformats.org/drawingml/2006/table">
            <a:tbl>
              <a:tblPr/>
              <a:tblGrid>
                <a:gridCol w="3117850"/>
                <a:gridCol w="1809115"/>
                <a:gridCol w="3117850"/>
                <a:gridCol w="4692015"/>
              </a:tblGrid>
              <a:tr h="1554480">
                <a:tc>
                  <a:txBody>
                    <a:bodyPr/>
                    <a:p>
                      <a:r>
                        <a:rPr lang="en-US" sz="2000">
                          <a:latin typeface="Times New Roman" panose="02020603050405020304" pitchFamily="18" charset="0"/>
                          <a:cs typeface="Times New Roman" panose="02020603050405020304" pitchFamily="18" charset="0"/>
                        </a:rPr>
                        <a:t>"Fairness in Online Exam Environments"</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2022</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Anna Clarke, David Young</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r>
                        <a:rPr lang="en-US" sz="2000">
                          <a:latin typeface="Times New Roman" panose="02020603050405020304" pitchFamily="18" charset="0"/>
                          <a:cs typeface="Times New Roman" panose="02020603050405020304" pitchFamily="18" charset="0"/>
                        </a:rPr>
                        <a:t>"The fairness of online exams is compromised due to unequal access to technology among students, exacerbating disparities."</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9" name="Table 8"/>
          <p:cNvGraphicFramePr>
            <a:graphicFrameLocks noGrp="1"/>
          </p:cNvGraphicFramePr>
          <p:nvPr>
            <p:custDataLst>
              <p:tags r:id="rId1"/>
            </p:custDataLst>
          </p:nvPr>
        </p:nvGraphicFramePr>
        <p:xfrm>
          <a:off x="530860" y="5695315"/>
          <a:ext cx="12706350" cy="1870075"/>
        </p:xfrm>
        <a:graphic>
          <a:graphicData uri="http://schemas.openxmlformats.org/drawingml/2006/table">
            <a:tbl>
              <a:tblPr/>
              <a:tblGrid>
                <a:gridCol w="3112135"/>
                <a:gridCol w="1812290"/>
                <a:gridCol w="3117850"/>
                <a:gridCol w="4664075"/>
              </a:tblGrid>
              <a:tr h="1870075">
                <a:tc>
                  <a:txBody>
                    <a:bodyPr/>
                    <a:p>
                      <a:r>
                        <a:rPr lang="en-US" sz="2000">
                          <a:latin typeface="Times New Roman" panose="02020603050405020304" pitchFamily="18" charset="0"/>
                          <a:cs typeface="Times New Roman" panose="02020603050405020304" pitchFamily="18" charset="0"/>
                        </a:rPr>
                        <a:t> "The Reliability of Remote Testing"</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2021</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Sarah Lee, Tom Harris</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r>
                        <a:rPr lang="en-US" sz="2000">
                          <a:latin typeface="Times New Roman" panose="02020603050405020304" pitchFamily="18" charset="0"/>
                          <a:cs typeface="Times New Roman" panose="02020603050405020304" pitchFamily="18" charset="0"/>
                        </a:rPr>
                        <a:t>"Remote exams often face connectivity issues, leading to interruptions, and the absence of physical supervision increases the likelihood of cheating."</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523875" y="2014220"/>
          <a:ext cx="12743815" cy="578485"/>
        </p:xfrm>
        <a:graphic>
          <a:graphicData uri="http://schemas.openxmlformats.org/drawingml/2006/table">
            <a:tbl>
              <a:tblPr/>
              <a:tblGrid>
                <a:gridCol w="3117215"/>
                <a:gridCol w="1817370"/>
                <a:gridCol w="3115310"/>
                <a:gridCol w="4693920"/>
              </a:tblGrid>
              <a:tr h="578485">
                <a:tc>
                  <a:txBody>
                    <a:bodyPr/>
                    <a:p>
                      <a:r>
                        <a:rPr lang="en-US" altLang="en-IN" sz="2000" b="1">
                          <a:latin typeface="Times New Roman" panose="02020603050405020304" pitchFamily="18" charset="0"/>
                          <a:cs typeface="Times New Roman" panose="02020603050405020304" pitchFamily="18" charset="0"/>
                        </a:rPr>
                        <a:t> </a:t>
                      </a:r>
                      <a:r>
                        <a:rPr lang="en-IN" sz="2000" b="1">
                          <a:latin typeface="Times New Roman" panose="02020603050405020304" pitchFamily="18" charset="0"/>
                          <a:cs typeface="Times New Roman" panose="02020603050405020304" pitchFamily="18" charset="0"/>
                        </a:rPr>
                        <a:t>Publication Name</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b="1">
                          <a:latin typeface="Times New Roman" panose="02020603050405020304" pitchFamily="18" charset="0"/>
                          <a:cs typeface="Times New Roman" panose="02020603050405020304" pitchFamily="18" charset="0"/>
                        </a:rPr>
                        <a:t>Year</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b="1">
                          <a:latin typeface="Times New Roman" panose="02020603050405020304" pitchFamily="18" charset="0"/>
                          <a:cs typeface="Times New Roman" panose="02020603050405020304" pitchFamily="18" charset="0"/>
                        </a:rPr>
                        <a:t>Author(s)</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r>
                        <a:rPr lang="en-IN" sz="2000" b="1">
                          <a:latin typeface="Times New Roman" panose="02020603050405020304" pitchFamily="18" charset="0"/>
                          <a:cs typeface="Times New Roman" panose="02020603050405020304" pitchFamily="18" charset="0"/>
                        </a:rPr>
                        <a:t>Drawbacks Highlighted</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a:graphicFrameLocks noGrp="1"/>
          </p:cNvGraphicFramePr>
          <p:nvPr>
            <p:custDataLst>
              <p:tags r:id="rId1"/>
            </p:custDataLst>
          </p:nvPr>
        </p:nvGraphicFramePr>
        <p:xfrm>
          <a:off x="530860" y="2592705"/>
          <a:ext cx="12736830" cy="2551430"/>
        </p:xfrm>
        <a:graphic>
          <a:graphicData uri="http://schemas.openxmlformats.org/drawingml/2006/table">
            <a:tbl>
              <a:tblPr/>
              <a:tblGrid>
                <a:gridCol w="3119755"/>
                <a:gridCol w="1804035"/>
                <a:gridCol w="3124200"/>
                <a:gridCol w="4688840"/>
              </a:tblGrid>
              <a:tr h="1275715">
                <a:tc>
                  <a:txBody>
                    <a:bodyPr/>
                    <a:p>
                      <a:r>
                        <a:rPr lang="en-US" sz="2000">
                          <a:latin typeface="Times New Roman" panose="02020603050405020304" pitchFamily="18" charset="0"/>
                          <a:cs typeface="Times New Roman" panose="02020603050405020304" pitchFamily="18" charset="0"/>
                        </a:rPr>
                        <a:t> "Challenges of Online Exam Proctoring"</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2020</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John Doe, Jane Smith</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r>
                        <a:rPr lang="en-US" sz="2000">
                          <a:latin typeface="Times New Roman" panose="02020603050405020304" pitchFamily="18" charset="0"/>
                          <a:cs typeface="Times New Roman" panose="02020603050405020304" pitchFamily="18" charset="0"/>
                        </a:rPr>
                        <a:t>"Online exam proctoring faces issues with authentication, resulting in identity fraud, and lacks effective monitoring tools for detecting cheating."</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275715">
                <a:tc>
                  <a:txBody>
                    <a:bodyPr/>
                    <a:p>
                      <a:r>
                        <a:rPr lang="en-US" sz="2000">
                          <a:latin typeface="Times New Roman" panose="02020603050405020304" pitchFamily="18" charset="0"/>
                          <a:cs typeface="Times New Roman" panose="02020603050405020304" pitchFamily="18" charset="0"/>
                        </a:rPr>
                        <a:t> "A Survey of Digital Exam Systems"</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2019</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a:latin typeface="Times New Roman" panose="02020603050405020304" pitchFamily="18" charset="0"/>
                          <a:cs typeface="Times New Roman" panose="02020603050405020304" pitchFamily="18" charset="0"/>
                        </a:rPr>
                        <a:t>Michael Brown, Lisa Ray</a:t>
                      </a:r>
                      <a:endParaRPr lang="en-IN"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r>
                        <a:rPr lang="en-US" sz="2000">
                          <a:latin typeface="Times New Roman" panose="02020603050405020304" pitchFamily="18" charset="0"/>
                          <a:cs typeface="Times New Roman" panose="02020603050405020304" pitchFamily="18" charset="0"/>
                        </a:rPr>
                        <a:t>"Current digital exam systems lack the robustness to handle large-scale exams, resulting in system failures during peak load."</a:t>
                      </a:r>
                      <a:endParaRPr lang="en-US" sz="2000">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523875" y="2014220"/>
          <a:ext cx="12743815" cy="578485"/>
        </p:xfrm>
        <a:graphic>
          <a:graphicData uri="http://schemas.openxmlformats.org/drawingml/2006/table">
            <a:tbl>
              <a:tblPr/>
              <a:tblGrid>
                <a:gridCol w="3117215"/>
                <a:gridCol w="1817370"/>
                <a:gridCol w="3115310"/>
                <a:gridCol w="4693920"/>
              </a:tblGrid>
              <a:tr h="578485">
                <a:tc>
                  <a:txBody>
                    <a:bodyPr/>
                    <a:p>
                      <a:r>
                        <a:rPr lang="en-US" altLang="en-IN" sz="2000" b="1">
                          <a:latin typeface="Times New Roman" panose="02020603050405020304" pitchFamily="18" charset="0"/>
                          <a:cs typeface="Times New Roman" panose="02020603050405020304" pitchFamily="18" charset="0"/>
                        </a:rPr>
                        <a:t> </a:t>
                      </a:r>
                      <a:r>
                        <a:rPr lang="en-IN" sz="2000" b="1">
                          <a:latin typeface="Times New Roman" panose="02020603050405020304" pitchFamily="18" charset="0"/>
                          <a:cs typeface="Times New Roman" panose="02020603050405020304" pitchFamily="18" charset="0"/>
                        </a:rPr>
                        <a:t>Publication Name</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b="1">
                          <a:latin typeface="Times New Roman" panose="02020603050405020304" pitchFamily="18" charset="0"/>
                          <a:cs typeface="Times New Roman" panose="02020603050405020304" pitchFamily="18" charset="0"/>
                        </a:rPr>
                        <a:t>Year</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r>
                        <a:rPr lang="en-IN" sz="2000" b="1">
                          <a:latin typeface="Times New Roman" panose="02020603050405020304" pitchFamily="18" charset="0"/>
                          <a:cs typeface="Times New Roman" panose="02020603050405020304" pitchFamily="18" charset="0"/>
                        </a:rPr>
                        <a:t>Author(s)</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r>
                        <a:rPr lang="en-IN" sz="2000" b="1">
                          <a:latin typeface="Times New Roman" panose="02020603050405020304" pitchFamily="18" charset="0"/>
                          <a:cs typeface="Times New Roman" panose="02020603050405020304" pitchFamily="18" charset="0"/>
                        </a:rPr>
                        <a:t>Drawbacks Highlighted</a:t>
                      </a:r>
                      <a:endParaRPr lang="en-IN" sz="2000" b="1">
                        <a:latin typeface="Times New Roman" panose="02020603050405020304" pitchFamily="18" charset="0"/>
                        <a:cs typeface="Times New Roman" panose="02020603050405020304" pitchFamily="18" charset="0"/>
                      </a:endParaRPr>
                    </a:p>
                  </a:txBody>
                  <a:tcPr marL="30685" marR="30685" marT="15342" marB="15342"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63798" y="1047997"/>
            <a:ext cx="9696569" cy="771287"/>
          </a:xfrm>
          <a:prstGeom prst="rect">
            <a:avLst/>
          </a:prstGeom>
          <a:noFill/>
        </p:spPr>
        <p:txBody>
          <a:bodyPr wrap="none" lIns="0" tIns="0" rIns="0" bIns="0" rtlCol="0" anchor="t"/>
          <a:lstStyle/>
          <a:p>
            <a:pPr marL="0" indent="0">
              <a:lnSpc>
                <a:spcPts val="6050"/>
              </a:lnSpc>
              <a:buNone/>
            </a:pPr>
            <a:r>
              <a:rPr lang="en-US" sz="4400" b="1" u="sng" dirty="0">
                <a:solidFill>
                  <a:schemeClr val="tx1"/>
                </a:solidFill>
                <a:latin typeface="Times New Roman" panose="02020603050405020304" pitchFamily="18" charset="0"/>
                <a:ea typeface="Merriweather" panose="00000500000000000000" pitchFamily="34" charset="-122"/>
                <a:cs typeface="Times New Roman" panose="02020603050405020304" pitchFamily="18" charset="0"/>
              </a:rPr>
              <a:t>Limitations of Existing Systems</a:t>
            </a:r>
            <a:endParaRPr lang="en-US" sz="4400" b="1" u="sng" dirty="0">
              <a:solidFill>
                <a:schemeClr val="tx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4" name="Shape 1"/>
          <p:cNvSpPr/>
          <p:nvPr/>
        </p:nvSpPr>
        <p:spPr>
          <a:xfrm>
            <a:off x="669488" y="2467103"/>
            <a:ext cx="431840" cy="431840"/>
          </a:xfrm>
          <a:prstGeom prst="roundRect">
            <a:avLst>
              <a:gd name="adj" fmla="val 24006"/>
            </a:avLst>
          </a:prstGeom>
          <a:solidFill>
            <a:srgbClr val="003180"/>
          </a:solidFill>
          <a:ln w="15240">
            <a:solidFill>
              <a:srgbClr val="194A99"/>
            </a:solidFill>
            <a:prstDash val="solid"/>
          </a:ln>
        </p:spPr>
      </p:sp>
      <p:sp>
        <p:nvSpPr>
          <p:cNvPr id="5" name="Text 2"/>
          <p:cNvSpPr/>
          <p:nvPr/>
        </p:nvSpPr>
        <p:spPr>
          <a:xfrm>
            <a:off x="1348145" y="2467103"/>
            <a:ext cx="3085386" cy="385524"/>
          </a:xfrm>
          <a:prstGeom prst="rect">
            <a:avLst/>
          </a:prstGeom>
          <a:noFill/>
        </p:spPr>
        <p:txBody>
          <a:bodyPr wrap="none" lIns="0" tIns="0" rIns="0" bIns="0" rtlCol="0" anchor="t"/>
          <a:lstStyle/>
          <a:p>
            <a:pPr marL="0" indent="0">
              <a:lnSpc>
                <a:spcPts val="3000"/>
              </a:lnSpc>
              <a:buNone/>
            </a:pPr>
            <a:r>
              <a:rPr lang="en-US" sz="2400" dirty="0">
                <a:latin typeface="Times New Roman" panose="02020603050405020304" pitchFamily="18" charset="0"/>
                <a:ea typeface="Merriweather" panose="00000500000000000000" pitchFamily="34" charset="-122"/>
                <a:cs typeface="Times New Roman" panose="02020603050405020304" pitchFamily="18" charset="0"/>
              </a:rPr>
              <a:t>Lack of Security</a:t>
            </a:r>
            <a:endParaRPr lang="en-US" sz="24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6" name="Text 3"/>
          <p:cNvSpPr/>
          <p:nvPr/>
        </p:nvSpPr>
        <p:spPr>
          <a:xfrm>
            <a:off x="1348145" y="3000622"/>
            <a:ext cx="3457694" cy="1184434"/>
          </a:xfrm>
          <a:prstGeom prst="rect">
            <a:avLst/>
          </a:prstGeom>
          <a:noFill/>
        </p:spPr>
        <p:txBody>
          <a:bodyPr wrap="square" lIns="0" tIns="0" rIns="0" bIns="0" rtlCol="0" anchor="t"/>
          <a:lstStyle/>
          <a:p>
            <a:pPr marL="0" indent="0">
              <a:lnSpc>
                <a:spcPts val="3100"/>
              </a:lnSpc>
              <a:buNone/>
            </a:pPr>
            <a:r>
              <a:rPr lang="en-US" sz="1900" dirty="0">
                <a:latin typeface="Times New Roman" panose="02020603050405020304" pitchFamily="18" charset="0"/>
                <a:ea typeface="Merriweather" panose="00000500000000000000" pitchFamily="34" charset="-122"/>
                <a:cs typeface="Times New Roman" panose="02020603050405020304" pitchFamily="18" charset="0"/>
              </a:rPr>
              <a:t>Existing systems often lack robust security measures, leading to cheating.</a:t>
            </a:r>
            <a:endParaRPr lang="en-US" sz="19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7" name="Shape 4"/>
          <p:cNvSpPr/>
          <p:nvPr/>
        </p:nvSpPr>
        <p:spPr>
          <a:xfrm>
            <a:off x="5052655" y="2467103"/>
            <a:ext cx="431840" cy="431840"/>
          </a:xfrm>
          <a:prstGeom prst="roundRect">
            <a:avLst>
              <a:gd name="adj" fmla="val 24006"/>
            </a:avLst>
          </a:prstGeom>
          <a:solidFill>
            <a:srgbClr val="003180"/>
          </a:solidFill>
          <a:ln w="15240">
            <a:solidFill>
              <a:srgbClr val="194A99"/>
            </a:solidFill>
            <a:prstDash val="solid"/>
          </a:ln>
        </p:spPr>
      </p:sp>
      <p:sp>
        <p:nvSpPr>
          <p:cNvPr id="8" name="Text 5"/>
          <p:cNvSpPr/>
          <p:nvPr/>
        </p:nvSpPr>
        <p:spPr>
          <a:xfrm>
            <a:off x="5731312" y="2467103"/>
            <a:ext cx="3244810" cy="385524"/>
          </a:xfrm>
          <a:prstGeom prst="rect">
            <a:avLst/>
          </a:prstGeom>
          <a:noFill/>
        </p:spPr>
        <p:txBody>
          <a:bodyPr wrap="none" lIns="0" tIns="0" rIns="0" bIns="0" rtlCol="0" anchor="t"/>
          <a:lstStyle/>
          <a:p>
            <a:pPr marL="0" indent="0">
              <a:lnSpc>
                <a:spcPts val="3000"/>
              </a:lnSpc>
              <a:buNone/>
            </a:pPr>
            <a:r>
              <a:rPr lang="en-US" sz="2400" dirty="0">
                <a:latin typeface="Times New Roman" panose="02020603050405020304" pitchFamily="18" charset="0"/>
                <a:ea typeface="Merriweather" panose="00000500000000000000" pitchFamily="34" charset="-122"/>
                <a:cs typeface="Times New Roman" panose="02020603050405020304" pitchFamily="18" charset="0"/>
              </a:rPr>
              <a:t>Poor User Experience</a:t>
            </a:r>
            <a:endParaRPr lang="en-US" sz="24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9" name="Text 6"/>
          <p:cNvSpPr/>
          <p:nvPr/>
        </p:nvSpPr>
        <p:spPr>
          <a:xfrm>
            <a:off x="5731312" y="3000622"/>
            <a:ext cx="3457694" cy="1184434"/>
          </a:xfrm>
          <a:prstGeom prst="rect">
            <a:avLst/>
          </a:prstGeom>
          <a:noFill/>
        </p:spPr>
        <p:txBody>
          <a:bodyPr wrap="square" lIns="0" tIns="0" rIns="0" bIns="0" rtlCol="0" anchor="t"/>
          <a:lstStyle/>
          <a:p>
            <a:pPr marL="0" indent="0">
              <a:lnSpc>
                <a:spcPts val="3100"/>
              </a:lnSpc>
              <a:buNone/>
            </a:pPr>
            <a:r>
              <a:rPr lang="en-US" sz="1900" dirty="0">
                <a:latin typeface="Times New Roman" panose="02020603050405020304" pitchFamily="18" charset="0"/>
                <a:ea typeface="Merriweather" panose="00000500000000000000" pitchFamily="34" charset="-122"/>
                <a:cs typeface="Times New Roman" panose="02020603050405020304" pitchFamily="18" charset="0"/>
              </a:rPr>
              <a:t>Unintuitive interfaces and limited functionalities hinder user experience.</a:t>
            </a:r>
            <a:endParaRPr lang="en-US" sz="19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0" name="Shape 7"/>
          <p:cNvSpPr/>
          <p:nvPr/>
        </p:nvSpPr>
        <p:spPr>
          <a:xfrm>
            <a:off x="9435822" y="2467103"/>
            <a:ext cx="431840" cy="431840"/>
          </a:xfrm>
          <a:prstGeom prst="roundRect">
            <a:avLst>
              <a:gd name="adj" fmla="val 24006"/>
            </a:avLst>
          </a:prstGeom>
          <a:solidFill>
            <a:srgbClr val="003180"/>
          </a:solidFill>
          <a:ln w="15240">
            <a:solidFill>
              <a:srgbClr val="194A99"/>
            </a:solidFill>
            <a:prstDash val="solid"/>
          </a:ln>
        </p:spPr>
      </p:sp>
      <p:sp>
        <p:nvSpPr>
          <p:cNvPr id="11" name="Text 8"/>
          <p:cNvSpPr/>
          <p:nvPr/>
        </p:nvSpPr>
        <p:spPr>
          <a:xfrm>
            <a:off x="10114478" y="2467103"/>
            <a:ext cx="3316367" cy="385524"/>
          </a:xfrm>
          <a:prstGeom prst="rect">
            <a:avLst/>
          </a:prstGeom>
          <a:noFill/>
        </p:spPr>
        <p:txBody>
          <a:bodyPr wrap="none" lIns="0" tIns="0" rIns="0" bIns="0" rtlCol="0" anchor="t"/>
          <a:lstStyle/>
          <a:p>
            <a:pPr marL="0" indent="0">
              <a:lnSpc>
                <a:spcPts val="3000"/>
              </a:lnSpc>
              <a:buNone/>
            </a:pPr>
            <a:r>
              <a:rPr lang="en-US" sz="2400" dirty="0">
                <a:latin typeface="Times New Roman" panose="02020603050405020304" pitchFamily="18" charset="0"/>
                <a:ea typeface="Merriweather" panose="00000500000000000000" pitchFamily="34" charset="-122"/>
                <a:cs typeface="Times New Roman" panose="02020603050405020304" pitchFamily="18" charset="0"/>
              </a:rPr>
              <a:t>Limited Functionality</a:t>
            </a:r>
            <a:endParaRPr lang="en-US" sz="24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2" name="Text 9"/>
          <p:cNvSpPr/>
          <p:nvPr/>
        </p:nvSpPr>
        <p:spPr>
          <a:xfrm>
            <a:off x="10114478" y="2877961"/>
            <a:ext cx="3457694" cy="1579245"/>
          </a:xfrm>
          <a:prstGeom prst="rect">
            <a:avLst/>
          </a:prstGeom>
          <a:noFill/>
        </p:spPr>
        <p:txBody>
          <a:bodyPr wrap="square" lIns="0" tIns="0" rIns="0" bIns="0" rtlCol="0" anchor="t"/>
          <a:lstStyle/>
          <a:p>
            <a:pPr marL="0" indent="0">
              <a:lnSpc>
                <a:spcPts val="3100"/>
              </a:lnSpc>
              <a:buNone/>
            </a:pPr>
            <a:r>
              <a:rPr lang="en-US" sz="1900" dirty="0">
                <a:latin typeface="Times New Roman" panose="02020603050405020304" pitchFamily="18" charset="0"/>
                <a:ea typeface="Merriweather" panose="00000500000000000000" pitchFamily="34" charset="-122"/>
                <a:cs typeface="Times New Roman" panose="02020603050405020304" pitchFamily="18" charset="0"/>
              </a:rPr>
              <a:t>Many platforms lack essential features like time limits and anti-cheating mechanisms.</a:t>
            </a:r>
            <a:endParaRPr lang="en-US" sz="1900" dirty="0">
              <a:latin typeface="Times New Roman" panose="02020603050405020304" pitchFamily="18" charset="0"/>
              <a:ea typeface="Merriweather" panose="00000500000000000000" pitchFamily="34"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41070" y="339090"/>
            <a:ext cx="10187940" cy="1119505"/>
          </a:xfrm>
        </p:spPr>
        <p:txBody>
          <a:bodyPr>
            <a:scene3d>
              <a:camera prst="orthographicFront"/>
              <a:lightRig rig="threePt" dir="t"/>
            </a:scene3d>
          </a:bodyPr>
          <a:p>
            <a:pPr algn="l"/>
            <a:r>
              <a:rPr lang="en-US" sz="4400" b="1" u="sng" dirty="0">
                <a:solidFill>
                  <a:schemeClr val="tx1"/>
                </a:solidFill>
                <a:effectLst/>
                <a:latin typeface="Times New Roman" panose="02020603050405020304" pitchFamily="18" charset="0"/>
                <a:ea typeface="Merriweather" panose="00000500000000000000" pitchFamily="34" charset="-122"/>
                <a:cs typeface="Times New Roman" panose="02020603050405020304" pitchFamily="18" charset="0"/>
                <a:sym typeface="+mn-ea"/>
              </a:rPr>
              <a:t>Problem Statement</a:t>
            </a:r>
            <a:endParaRPr lang="en-US" altLang="en-GB" sz="4400" b="1" u="sng" dirty="0">
              <a:solidFill>
                <a:schemeClr val="tx1"/>
              </a:solidFill>
              <a:effectLst/>
              <a:latin typeface="Times New Roman" panose="02020603050405020304" pitchFamily="18" charset="0"/>
              <a:ea typeface="Merriweather" panose="00000500000000000000" pitchFamily="34" charset="-122"/>
              <a:cs typeface="Times New Roman" panose="02020603050405020304" pitchFamily="18" charset="0"/>
              <a:sym typeface="+mn-ea"/>
            </a:endParaRPr>
          </a:p>
        </p:txBody>
      </p:sp>
      <p:sp>
        <p:nvSpPr>
          <p:cNvPr id="3" name="Subtitle 2"/>
          <p:cNvSpPr>
            <a:spLocks noGrp="1"/>
          </p:cNvSpPr>
          <p:nvPr>
            <p:ph type="subTitle" idx="1"/>
          </p:nvPr>
        </p:nvSpPr>
        <p:spPr>
          <a:xfrm>
            <a:off x="940435" y="1676400"/>
            <a:ext cx="10188575" cy="5947410"/>
          </a:xfrm>
        </p:spPr>
        <p:txBody>
          <a:bodyPr/>
          <a:p>
            <a:pPr algn="l"/>
            <a:r>
              <a:rPr lang="en-GB" altLang="en-US" sz="2400">
                <a:solidFill>
                  <a:schemeClr val="tx1"/>
                </a:solidFill>
                <a:effectLst/>
                <a:latin typeface="Times New Roman" panose="02020603050405020304" pitchFamily="18" charset="0"/>
                <a:cs typeface="Times New Roman" panose="02020603050405020304" pitchFamily="18" charset="0"/>
              </a:rPr>
              <a:t>The traditional methods of conducting quiz exams in educational settings often face challenges related to efficiency, personalization, and real-time assessment, which can limit their effectiveness in fostering student learning. These conventional systems are typically static, offering the same set of questions for every student, regardless of their individual learning needs or abilities. This one-size-fits-all approach can result in either overly easy or excessively difficult exams, leading to disengagement or frustration among students. Additionally, the time-consuming process of grading and providing individualized feedback further burdens educators, preventing them from focusing on more meaningful, personalized instruction. Furthermore, traditional quizzes may not accurately reflect a student's true understanding, as they fail to adapt to various learning styles and cognitive abilities.</a:t>
            </a:r>
            <a:endParaRPr lang="en-GB" altLang="en-US" sz="240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3798" y="695444"/>
            <a:ext cx="6170771" cy="771287"/>
          </a:xfrm>
          <a:prstGeom prst="rect">
            <a:avLst/>
          </a:prstGeom>
          <a:noFill/>
        </p:spPr>
        <p:txBody>
          <a:bodyPr wrap="none" lIns="0" tIns="0" rIns="0" bIns="0" rtlCol="0" anchor="t"/>
          <a:lstStyle/>
          <a:p>
            <a:pPr marL="0" indent="0">
              <a:lnSpc>
                <a:spcPts val="6050"/>
              </a:lnSpc>
              <a:buNone/>
            </a:pPr>
            <a:r>
              <a:rPr lang="en-US" sz="4400" b="1" u="sng" dirty="0">
                <a:latin typeface="Times New Roman" panose="02020603050405020304" pitchFamily="18" charset="0"/>
                <a:ea typeface="Merriweather" panose="00000500000000000000" pitchFamily="34" charset="-122"/>
                <a:cs typeface="Times New Roman" panose="02020603050405020304" pitchFamily="18" charset="0"/>
              </a:rPr>
              <a:t>Problem Statement</a:t>
            </a:r>
            <a:endParaRPr lang="en-US" sz="4400" b="1" u="sng"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1"/>
          <a:stretch>
            <a:fillRect/>
          </a:stretch>
        </p:blipFill>
        <p:spPr>
          <a:xfrm>
            <a:off x="3024902" y="1960364"/>
            <a:ext cx="2128957" cy="1816775"/>
          </a:xfrm>
          <a:prstGeom prst="rect">
            <a:avLst/>
          </a:prstGeom>
        </p:spPr>
      </p:pic>
      <p:sp>
        <p:nvSpPr>
          <p:cNvPr id="4" name="Text 1"/>
          <p:cNvSpPr/>
          <p:nvPr/>
        </p:nvSpPr>
        <p:spPr>
          <a:xfrm>
            <a:off x="4021336" y="2857500"/>
            <a:ext cx="135850" cy="493514"/>
          </a:xfrm>
          <a:prstGeom prst="rect">
            <a:avLst/>
          </a:prstGeom>
          <a:noFill/>
        </p:spPr>
        <p:txBody>
          <a:bodyPr wrap="none" lIns="0" tIns="0" rIns="0" bIns="0" rtlCol="0" anchor="t"/>
          <a:lstStyle/>
          <a:p>
            <a:pPr marL="0" indent="0" algn="ctr">
              <a:lnSpc>
                <a:spcPts val="3850"/>
              </a:lnSpc>
              <a:buNone/>
            </a:pPr>
            <a:r>
              <a:rPr lang="en-US" sz="24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1</a:t>
            </a:r>
            <a:endParaRPr lang="en-US" sz="24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5" name="Text 2"/>
          <p:cNvSpPr/>
          <p:nvPr/>
        </p:nvSpPr>
        <p:spPr>
          <a:xfrm>
            <a:off x="5400675" y="2207181"/>
            <a:ext cx="3085386" cy="385524"/>
          </a:xfrm>
          <a:prstGeom prst="rect">
            <a:avLst/>
          </a:prstGeom>
          <a:noFill/>
        </p:spPr>
        <p:txBody>
          <a:bodyPr wrap="none" lIns="0" tIns="0" rIns="0" bIns="0" rtlCol="0" anchor="t"/>
          <a:lstStyle/>
          <a:p>
            <a:pPr marL="0" indent="0" algn="l">
              <a:lnSpc>
                <a:spcPts val="3000"/>
              </a:lnSpc>
              <a:buNone/>
            </a:pPr>
            <a:r>
              <a:rPr lang="en-US" sz="2400" dirty="0">
                <a:latin typeface="Times New Roman" panose="02020603050405020304" pitchFamily="18" charset="0"/>
                <a:ea typeface="Merriweather" panose="00000500000000000000" pitchFamily="34" charset="-122"/>
                <a:cs typeface="Times New Roman" panose="02020603050405020304" pitchFamily="18" charset="0"/>
              </a:rPr>
              <a:t>Challenge</a:t>
            </a:r>
            <a:endParaRPr lang="en-US" sz="24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6" name="Text 3"/>
          <p:cNvSpPr/>
          <p:nvPr/>
        </p:nvSpPr>
        <p:spPr>
          <a:xfrm>
            <a:off x="5400675" y="2740700"/>
            <a:ext cx="8119110" cy="789622"/>
          </a:xfrm>
          <a:prstGeom prst="rect">
            <a:avLst/>
          </a:prstGeom>
          <a:noFill/>
        </p:spPr>
        <p:txBody>
          <a:bodyPr wrap="square" lIns="0" tIns="0" rIns="0" bIns="0" rtlCol="0" anchor="t"/>
          <a:lstStyle/>
          <a:p>
            <a:pPr marL="0" indent="0" algn="l">
              <a:lnSpc>
                <a:spcPts val="3100"/>
              </a:lnSpc>
              <a:buNone/>
            </a:pPr>
            <a:r>
              <a:rPr lang="en-US" sz="1900" dirty="0">
                <a:latin typeface="Times New Roman" panose="02020603050405020304" pitchFamily="18" charset="0"/>
                <a:ea typeface="Merriweather" panose="00000500000000000000" pitchFamily="34" charset="-122"/>
                <a:cs typeface="Times New Roman" panose="02020603050405020304" pitchFamily="18" charset="0"/>
              </a:rPr>
              <a:t>Maintaining exam integrity and ensuring a fair assessment for students.</a:t>
            </a:r>
            <a:endParaRPr lang="en-US" sz="19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7" name="Shape 4"/>
          <p:cNvSpPr/>
          <p:nvPr/>
        </p:nvSpPr>
        <p:spPr>
          <a:xfrm>
            <a:off x="5215533" y="3792736"/>
            <a:ext cx="8489394" cy="15240"/>
          </a:xfrm>
          <a:prstGeom prst="roundRect">
            <a:avLst>
              <a:gd name="adj" fmla="val 680244"/>
            </a:avLst>
          </a:prstGeom>
          <a:solidFill>
            <a:srgbClr val="194A99"/>
          </a:solidFill>
        </p:spPr>
      </p:sp>
      <p:pic>
        <p:nvPicPr>
          <p:cNvPr id="8" name="Image 1" descr="preencoded.png"/>
          <p:cNvPicPr>
            <a:picLocks noChangeAspect="1"/>
          </p:cNvPicPr>
          <p:nvPr/>
        </p:nvPicPr>
        <p:blipFill>
          <a:blip r:embed="rId2"/>
          <a:stretch>
            <a:fillRect/>
          </a:stretch>
        </p:blipFill>
        <p:spPr>
          <a:xfrm>
            <a:off x="1960483" y="3838813"/>
            <a:ext cx="4257913" cy="1816775"/>
          </a:xfrm>
          <a:prstGeom prst="rect">
            <a:avLst/>
          </a:prstGeom>
        </p:spPr>
      </p:pic>
      <p:sp>
        <p:nvSpPr>
          <p:cNvPr id="9" name="Text 5"/>
          <p:cNvSpPr/>
          <p:nvPr/>
        </p:nvSpPr>
        <p:spPr>
          <a:xfrm>
            <a:off x="3997047" y="4500443"/>
            <a:ext cx="184547" cy="493514"/>
          </a:xfrm>
          <a:prstGeom prst="rect">
            <a:avLst/>
          </a:prstGeom>
          <a:noFill/>
        </p:spPr>
        <p:txBody>
          <a:bodyPr wrap="none" lIns="0" tIns="0" rIns="0" bIns="0" rtlCol="0" anchor="t"/>
          <a:lstStyle/>
          <a:p>
            <a:pPr marL="0" indent="0" algn="ctr">
              <a:lnSpc>
                <a:spcPts val="3850"/>
              </a:lnSpc>
              <a:buNone/>
            </a:pPr>
            <a:r>
              <a:rPr lang="en-US" sz="24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2</a:t>
            </a:r>
            <a:endParaRPr lang="en-US" sz="24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0" name="Text 6"/>
          <p:cNvSpPr/>
          <p:nvPr/>
        </p:nvSpPr>
        <p:spPr>
          <a:xfrm>
            <a:off x="6465213" y="4085630"/>
            <a:ext cx="3085386" cy="385524"/>
          </a:xfrm>
          <a:prstGeom prst="rect">
            <a:avLst/>
          </a:prstGeom>
          <a:noFill/>
        </p:spPr>
        <p:txBody>
          <a:bodyPr wrap="none" lIns="0" tIns="0" rIns="0" bIns="0" rtlCol="0" anchor="t"/>
          <a:lstStyle/>
          <a:p>
            <a:pPr marL="0" indent="0" algn="l">
              <a:lnSpc>
                <a:spcPts val="3000"/>
              </a:lnSpc>
              <a:buNone/>
            </a:pPr>
            <a:r>
              <a:rPr lang="en-US" sz="2400" dirty="0">
                <a:latin typeface="Times New Roman" panose="02020603050405020304" pitchFamily="18" charset="0"/>
                <a:ea typeface="Merriweather" panose="00000500000000000000" pitchFamily="34" charset="-122"/>
                <a:cs typeface="Times New Roman" panose="02020603050405020304" pitchFamily="18" charset="0"/>
              </a:rPr>
              <a:t>Goal</a:t>
            </a:r>
            <a:endParaRPr lang="en-US" sz="24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1" name="Text 7"/>
          <p:cNvSpPr/>
          <p:nvPr/>
        </p:nvSpPr>
        <p:spPr>
          <a:xfrm>
            <a:off x="6465213" y="4619149"/>
            <a:ext cx="7054572" cy="789622"/>
          </a:xfrm>
          <a:prstGeom prst="rect">
            <a:avLst/>
          </a:prstGeom>
          <a:noFill/>
        </p:spPr>
        <p:txBody>
          <a:bodyPr wrap="square" lIns="0" tIns="0" rIns="0" bIns="0" rtlCol="0" anchor="t"/>
          <a:lstStyle/>
          <a:p>
            <a:pPr marL="0" indent="0" algn="l">
              <a:lnSpc>
                <a:spcPts val="3100"/>
              </a:lnSpc>
              <a:buNone/>
            </a:pPr>
            <a:r>
              <a:rPr lang="en-US" sz="1900" dirty="0">
                <a:latin typeface="Times New Roman" panose="02020603050405020304" pitchFamily="18" charset="0"/>
                <a:ea typeface="Merriweather" panose="00000500000000000000" pitchFamily="34" charset="-122"/>
                <a:cs typeface="Times New Roman" panose="02020603050405020304" pitchFamily="18" charset="0"/>
              </a:rPr>
              <a:t>Develop a secure, user-friendly platform for online quizzes.</a:t>
            </a:r>
            <a:endParaRPr lang="en-US" sz="19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2" name="Shape 8"/>
          <p:cNvSpPr/>
          <p:nvPr/>
        </p:nvSpPr>
        <p:spPr>
          <a:xfrm>
            <a:off x="6280071" y="5671185"/>
            <a:ext cx="7424857" cy="15240"/>
          </a:xfrm>
          <a:prstGeom prst="roundRect">
            <a:avLst>
              <a:gd name="adj" fmla="val 680244"/>
            </a:avLst>
          </a:prstGeom>
          <a:solidFill>
            <a:srgbClr val="194A99"/>
          </a:solidFill>
        </p:spPr>
      </p:sp>
      <p:pic>
        <p:nvPicPr>
          <p:cNvPr id="13" name="Image 2" descr="preencoded.png"/>
          <p:cNvPicPr>
            <a:picLocks noChangeAspect="1"/>
          </p:cNvPicPr>
          <p:nvPr/>
        </p:nvPicPr>
        <p:blipFill>
          <a:blip r:embed="rId3"/>
          <a:stretch>
            <a:fillRect/>
          </a:stretch>
        </p:blipFill>
        <p:spPr>
          <a:xfrm>
            <a:off x="895945" y="5717262"/>
            <a:ext cx="6386870" cy="1816775"/>
          </a:xfrm>
          <a:prstGeom prst="rect">
            <a:avLst/>
          </a:prstGeom>
        </p:spPr>
      </p:pic>
      <p:sp>
        <p:nvSpPr>
          <p:cNvPr id="14" name="Text 9"/>
          <p:cNvSpPr/>
          <p:nvPr/>
        </p:nvSpPr>
        <p:spPr>
          <a:xfrm>
            <a:off x="4003000" y="6378893"/>
            <a:ext cx="172760" cy="493514"/>
          </a:xfrm>
          <a:prstGeom prst="rect">
            <a:avLst/>
          </a:prstGeom>
          <a:noFill/>
        </p:spPr>
        <p:txBody>
          <a:bodyPr wrap="none" lIns="0" tIns="0" rIns="0" bIns="0" rtlCol="0" anchor="t"/>
          <a:lstStyle/>
          <a:p>
            <a:pPr marL="0" indent="0" algn="ctr">
              <a:lnSpc>
                <a:spcPts val="3850"/>
              </a:lnSpc>
              <a:buNone/>
            </a:pPr>
            <a:r>
              <a:rPr lang="en-US" sz="24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3</a:t>
            </a:r>
            <a:endParaRPr lang="en-US" sz="24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5" name="Text 10"/>
          <p:cNvSpPr/>
          <p:nvPr/>
        </p:nvSpPr>
        <p:spPr>
          <a:xfrm>
            <a:off x="7529632" y="5964079"/>
            <a:ext cx="3085386" cy="385524"/>
          </a:xfrm>
          <a:prstGeom prst="rect">
            <a:avLst/>
          </a:prstGeom>
          <a:noFill/>
        </p:spPr>
        <p:txBody>
          <a:bodyPr wrap="none" lIns="0" tIns="0" rIns="0" bIns="0" rtlCol="0" anchor="t"/>
          <a:lstStyle/>
          <a:p>
            <a:pPr marL="0" indent="0" algn="l">
              <a:lnSpc>
                <a:spcPts val="3000"/>
              </a:lnSpc>
              <a:buNone/>
            </a:pPr>
            <a:r>
              <a:rPr lang="en-US" sz="2400" dirty="0">
                <a:latin typeface="Times New Roman" panose="02020603050405020304" pitchFamily="18" charset="0"/>
                <a:ea typeface="Merriweather" panose="00000500000000000000" pitchFamily="34" charset="-122"/>
                <a:cs typeface="Times New Roman" panose="02020603050405020304" pitchFamily="18" charset="0"/>
              </a:rPr>
              <a:t>Solution</a:t>
            </a:r>
            <a:endParaRPr lang="en-US" sz="24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6" name="Text 11"/>
          <p:cNvSpPr/>
          <p:nvPr/>
        </p:nvSpPr>
        <p:spPr>
          <a:xfrm>
            <a:off x="7529632" y="6497598"/>
            <a:ext cx="5990153" cy="789622"/>
          </a:xfrm>
          <a:prstGeom prst="rect">
            <a:avLst/>
          </a:prstGeom>
          <a:noFill/>
        </p:spPr>
        <p:txBody>
          <a:bodyPr wrap="square" lIns="0" tIns="0" rIns="0" bIns="0" rtlCol="0" anchor="t"/>
          <a:lstStyle/>
          <a:p>
            <a:pPr marL="0" indent="0" algn="l">
              <a:lnSpc>
                <a:spcPts val="3100"/>
              </a:lnSpc>
              <a:buNone/>
            </a:pPr>
            <a:r>
              <a:rPr lang="en-US" sz="1900" dirty="0">
                <a:latin typeface="Times New Roman" panose="02020603050405020304" pitchFamily="18" charset="0"/>
                <a:ea typeface="Merriweather" panose="00000500000000000000" pitchFamily="34" charset="-122"/>
                <a:cs typeface="Times New Roman" panose="02020603050405020304" pitchFamily="18" charset="0"/>
              </a:rPr>
              <a:t>Secure Online Quiz Guard, a platform designed for secure and efficient online assessments.</a:t>
            </a:r>
            <a:endParaRPr lang="en-US" sz="1900" dirty="0">
              <a:latin typeface="Times New Roman" panose="02020603050405020304" pitchFamily="18" charset="0"/>
              <a:ea typeface="Merriweather" panose="00000500000000000000"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80323" y="1021834"/>
            <a:ext cx="4859655" cy="607457"/>
          </a:xfrm>
          <a:prstGeom prst="rect">
            <a:avLst/>
          </a:prstGeom>
          <a:noFill/>
        </p:spPr>
        <p:txBody>
          <a:bodyPr wrap="none" lIns="0" tIns="0" rIns="0" bIns="0" rtlCol="0" anchor="t"/>
          <a:lstStyle/>
          <a:p>
            <a:pPr marL="0" indent="0">
              <a:lnSpc>
                <a:spcPts val="4750"/>
              </a:lnSpc>
              <a:buNone/>
            </a:pPr>
            <a:r>
              <a:rPr lang="en-US" sz="4400" b="1" u="sng" dirty="0">
                <a:latin typeface="Times New Roman" panose="02020603050405020304" pitchFamily="18" charset="0"/>
                <a:ea typeface="Merriweather" panose="00000500000000000000" pitchFamily="34" charset="-122"/>
                <a:cs typeface="Times New Roman" panose="02020603050405020304" pitchFamily="18" charset="0"/>
              </a:rPr>
              <a:t>System Design</a:t>
            </a:r>
            <a:endParaRPr lang="en-US" sz="4400" b="1" u="sng"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4" name="Shape 1"/>
          <p:cNvSpPr/>
          <p:nvPr/>
        </p:nvSpPr>
        <p:spPr>
          <a:xfrm>
            <a:off x="680323" y="4851122"/>
            <a:ext cx="13269754" cy="22860"/>
          </a:xfrm>
          <a:prstGeom prst="roundRect">
            <a:avLst>
              <a:gd name="adj" fmla="val 357144"/>
            </a:avLst>
          </a:prstGeom>
          <a:solidFill>
            <a:srgbClr val="194A99"/>
          </a:solidFill>
        </p:spPr>
      </p:sp>
      <p:sp>
        <p:nvSpPr>
          <p:cNvPr id="5" name="Shape 2"/>
          <p:cNvSpPr/>
          <p:nvPr/>
        </p:nvSpPr>
        <p:spPr>
          <a:xfrm>
            <a:off x="3264337" y="4194989"/>
            <a:ext cx="22860" cy="680323"/>
          </a:xfrm>
          <a:prstGeom prst="roundRect">
            <a:avLst>
              <a:gd name="adj" fmla="val 357144"/>
            </a:avLst>
          </a:prstGeom>
          <a:solidFill>
            <a:srgbClr val="194A99"/>
          </a:solidFill>
        </p:spPr>
      </p:sp>
      <p:sp>
        <p:nvSpPr>
          <p:cNvPr id="6" name="Shape 3"/>
          <p:cNvSpPr/>
          <p:nvPr/>
        </p:nvSpPr>
        <p:spPr>
          <a:xfrm>
            <a:off x="3057168" y="4656594"/>
            <a:ext cx="437317" cy="437317"/>
          </a:xfrm>
          <a:prstGeom prst="roundRect">
            <a:avLst>
              <a:gd name="adj" fmla="val 18669"/>
            </a:avLst>
          </a:prstGeom>
          <a:solidFill>
            <a:srgbClr val="003180"/>
          </a:solidFill>
          <a:ln w="7620">
            <a:solidFill>
              <a:srgbClr val="194A99"/>
            </a:solidFill>
            <a:prstDash val="solid"/>
          </a:ln>
        </p:spPr>
      </p:sp>
      <p:sp>
        <p:nvSpPr>
          <p:cNvPr id="7" name="Text 4"/>
          <p:cNvSpPr/>
          <p:nvPr/>
        </p:nvSpPr>
        <p:spPr>
          <a:xfrm>
            <a:off x="3211592" y="4729460"/>
            <a:ext cx="128349" cy="291584"/>
          </a:xfrm>
          <a:prstGeom prst="rect">
            <a:avLst/>
          </a:prstGeom>
          <a:noFill/>
        </p:spPr>
        <p:txBody>
          <a:bodyPr wrap="none" lIns="0" tIns="0" rIns="0" bIns="0" rtlCol="0" anchor="t"/>
          <a:lstStyle/>
          <a:p>
            <a:pPr marL="0" indent="0" algn="ctr">
              <a:lnSpc>
                <a:spcPts val="2250"/>
              </a:lnSpc>
              <a:buNone/>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1</a:t>
            </a:r>
            <a:endPar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8" name="Text 5"/>
          <p:cNvSpPr/>
          <p:nvPr/>
        </p:nvSpPr>
        <p:spPr>
          <a:xfrm>
            <a:off x="2060972" y="2958346"/>
            <a:ext cx="2429828" cy="303728"/>
          </a:xfrm>
          <a:prstGeom prst="rect">
            <a:avLst/>
          </a:prstGeom>
          <a:noFill/>
        </p:spPr>
        <p:txBody>
          <a:bodyPr wrap="none" lIns="0" tIns="0" rIns="0" bIns="0" rtlCol="0" anchor="t"/>
          <a:lstStyle/>
          <a:p>
            <a:pPr marL="0" indent="0" algn="ctr">
              <a:lnSpc>
                <a:spcPts val="235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User Interface (UI)</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9" name="Text 6"/>
          <p:cNvSpPr/>
          <p:nvPr/>
        </p:nvSpPr>
        <p:spPr>
          <a:xfrm>
            <a:off x="874633" y="3378637"/>
            <a:ext cx="4802624" cy="621983"/>
          </a:xfrm>
          <a:prstGeom prst="rect">
            <a:avLst/>
          </a:prstGeom>
          <a:noFill/>
        </p:spPr>
        <p:txBody>
          <a:bodyPr wrap="square" lIns="0" tIns="0" rIns="0" bIns="0" rtlCol="0" anchor="t"/>
          <a:lstStyle/>
          <a:p>
            <a:pPr marL="0" indent="0" algn="ctr">
              <a:lnSpc>
                <a:spcPts val="240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An intuitive and user-friendly interface for creating and taking quizzes.</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0" name="Shape 7"/>
          <p:cNvSpPr/>
          <p:nvPr/>
        </p:nvSpPr>
        <p:spPr>
          <a:xfrm>
            <a:off x="5957173" y="4875193"/>
            <a:ext cx="22860" cy="680323"/>
          </a:xfrm>
          <a:prstGeom prst="roundRect">
            <a:avLst>
              <a:gd name="adj" fmla="val 357144"/>
            </a:avLst>
          </a:prstGeom>
          <a:solidFill>
            <a:srgbClr val="194A99"/>
          </a:solidFill>
        </p:spPr>
      </p:sp>
      <p:sp>
        <p:nvSpPr>
          <p:cNvPr id="11" name="Shape 8"/>
          <p:cNvSpPr/>
          <p:nvPr/>
        </p:nvSpPr>
        <p:spPr>
          <a:xfrm>
            <a:off x="5750004" y="4656594"/>
            <a:ext cx="437317" cy="437317"/>
          </a:xfrm>
          <a:prstGeom prst="roundRect">
            <a:avLst>
              <a:gd name="adj" fmla="val 18669"/>
            </a:avLst>
          </a:prstGeom>
          <a:solidFill>
            <a:srgbClr val="003180"/>
          </a:solidFill>
          <a:ln w="7620">
            <a:solidFill>
              <a:srgbClr val="194A99"/>
            </a:solidFill>
            <a:prstDash val="solid"/>
          </a:ln>
        </p:spPr>
      </p:sp>
      <p:sp>
        <p:nvSpPr>
          <p:cNvPr id="12" name="Text 9"/>
          <p:cNvSpPr/>
          <p:nvPr/>
        </p:nvSpPr>
        <p:spPr>
          <a:xfrm>
            <a:off x="5881449" y="4729460"/>
            <a:ext cx="174308" cy="291584"/>
          </a:xfrm>
          <a:prstGeom prst="rect">
            <a:avLst/>
          </a:prstGeom>
          <a:noFill/>
        </p:spPr>
        <p:txBody>
          <a:bodyPr wrap="none" lIns="0" tIns="0" rIns="0" bIns="0" rtlCol="0" anchor="t"/>
          <a:lstStyle/>
          <a:p>
            <a:pPr marL="0" indent="0" algn="ctr">
              <a:lnSpc>
                <a:spcPts val="2250"/>
              </a:lnSpc>
              <a:buNone/>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2</a:t>
            </a:r>
            <a:endPar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3" name="Text 10"/>
          <p:cNvSpPr/>
          <p:nvPr/>
        </p:nvSpPr>
        <p:spPr>
          <a:xfrm>
            <a:off x="4753808" y="5749885"/>
            <a:ext cx="2429828" cy="303728"/>
          </a:xfrm>
          <a:prstGeom prst="rect">
            <a:avLst/>
          </a:prstGeom>
          <a:noFill/>
        </p:spPr>
        <p:txBody>
          <a:bodyPr wrap="none" lIns="0" tIns="0" rIns="0" bIns="0" rtlCol="0" anchor="t"/>
          <a:lstStyle/>
          <a:p>
            <a:pPr marL="0" indent="0" algn="ctr">
              <a:lnSpc>
                <a:spcPts val="235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Backend Server</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4" name="Text 11"/>
          <p:cNvSpPr/>
          <p:nvPr/>
        </p:nvSpPr>
        <p:spPr>
          <a:xfrm>
            <a:off x="3567351" y="6170176"/>
            <a:ext cx="4802743" cy="621983"/>
          </a:xfrm>
          <a:prstGeom prst="rect">
            <a:avLst/>
          </a:prstGeom>
          <a:noFill/>
        </p:spPr>
        <p:txBody>
          <a:bodyPr wrap="square" lIns="0" tIns="0" rIns="0" bIns="0" rtlCol="0" anchor="t"/>
          <a:lstStyle/>
          <a:p>
            <a:pPr marL="0" indent="0" algn="ctr">
              <a:lnSpc>
                <a:spcPts val="240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Handles quiz creation, storage, delivery, and scoring logic.</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5" name="Shape 12"/>
          <p:cNvSpPr/>
          <p:nvPr/>
        </p:nvSpPr>
        <p:spPr>
          <a:xfrm>
            <a:off x="8650010" y="4194989"/>
            <a:ext cx="22860" cy="680323"/>
          </a:xfrm>
          <a:prstGeom prst="roundRect">
            <a:avLst>
              <a:gd name="adj" fmla="val 357144"/>
            </a:avLst>
          </a:prstGeom>
          <a:solidFill>
            <a:srgbClr val="194A99"/>
          </a:solidFill>
        </p:spPr>
      </p:sp>
      <p:sp>
        <p:nvSpPr>
          <p:cNvPr id="16" name="Shape 13"/>
          <p:cNvSpPr/>
          <p:nvPr/>
        </p:nvSpPr>
        <p:spPr>
          <a:xfrm>
            <a:off x="8442841" y="4656594"/>
            <a:ext cx="437317" cy="437317"/>
          </a:xfrm>
          <a:prstGeom prst="roundRect">
            <a:avLst>
              <a:gd name="adj" fmla="val 18669"/>
            </a:avLst>
          </a:prstGeom>
          <a:solidFill>
            <a:srgbClr val="003180"/>
          </a:solidFill>
          <a:ln w="7620">
            <a:solidFill>
              <a:srgbClr val="194A99"/>
            </a:solidFill>
            <a:prstDash val="solid"/>
          </a:ln>
        </p:spPr>
      </p:sp>
      <p:sp>
        <p:nvSpPr>
          <p:cNvPr id="17" name="Text 14"/>
          <p:cNvSpPr/>
          <p:nvPr/>
        </p:nvSpPr>
        <p:spPr>
          <a:xfrm>
            <a:off x="8579882" y="4729460"/>
            <a:ext cx="163235" cy="291584"/>
          </a:xfrm>
          <a:prstGeom prst="rect">
            <a:avLst/>
          </a:prstGeom>
          <a:noFill/>
        </p:spPr>
        <p:txBody>
          <a:bodyPr wrap="none" lIns="0" tIns="0" rIns="0" bIns="0" rtlCol="0" anchor="t"/>
          <a:lstStyle/>
          <a:p>
            <a:pPr marL="0" indent="0" algn="ctr">
              <a:lnSpc>
                <a:spcPts val="2250"/>
              </a:lnSpc>
              <a:buNone/>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3</a:t>
            </a:r>
            <a:endPar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8" name="Text 15"/>
          <p:cNvSpPr/>
          <p:nvPr/>
        </p:nvSpPr>
        <p:spPr>
          <a:xfrm>
            <a:off x="7446645" y="2958346"/>
            <a:ext cx="2429828" cy="303728"/>
          </a:xfrm>
          <a:prstGeom prst="rect">
            <a:avLst/>
          </a:prstGeom>
          <a:noFill/>
        </p:spPr>
        <p:txBody>
          <a:bodyPr wrap="none" lIns="0" tIns="0" rIns="0" bIns="0" rtlCol="0" anchor="t"/>
          <a:lstStyle/>
          <a:p>
            <a:pPr marL="0" indent="0" algn="ctr">
              <a:lnSpc>
                <a:spcPts val="235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Database</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19" name="Text 16"/>
          <p:cNvSpPr/>
          <p:nvPr/>
        </p:nvSpPr>
        <p:spPr>
          <a:xfrm>
            <a:off x="6260187" y="3378637"/>
            <a:ext cx="4802743" cy="621983"/>
          </a:xfrm>
          <a:prstGeom prst="rect">
            <a:avLst/>
          </a:prstGeom>
          <a:noFill/>
        </p:spPr>
        <p:txBody>
          <a:bodyPr wrap="square" lIns="0" tIns="0" rIns="0" bIns="0" rtlCol="0" anchor="t"/>
          <a:lstStyle/>
          <a:p>
            <a:pPr marL="0" indent="0" algn="ctr">
              <a:lnSpc>
                <a:spcPts val="240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Stores quiz data, user information, and performance metrics.</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20" name="Shape 17"/>
          <p:cNvSpPr/>
          <p:nvPr/>
        </p:nvSpPr>
        <p:spPr>
          <a:xfrm>
            <a:off x="11342846" y="4875193"/>
            <a:ext cx="22860" cy="680323"/>
          </a:xfrm>
          <a:prstGeom prst="roundRect">
            <a:avLst>
              <a:gd name="adj" fmla="val 357144"/>
            </a:avLst>
          </a:prstGeom>
          <a:solidFill>
            <a:srgbClr val="194A99"/>
          </a:solidFill>
        </p:spPr>
      </p:sp>
      <p:sp>
        <p:nvSpPr>
          <p:cNvPr id="21" name="Shape 18"/>
          <p:cNvSpPr/>
          <p:nvPr/>
        </p:nvSpPr>
        <p:spPr>
          <a:xfrm>
            <a:off x="11135678" y="4656594"/>
            <a:ext cx="437317" cy="437317"/>
          </a:xfrm>
          <a:prstGeom prst="roundRect">
            <a:avLst>
              <a:gd name="adj" fmla="val 18669"/>
            </a:avLst>
          </a:prstGeom>
          <a:solidFill>
            <a:srgbClr val="003180"/>
          </a:solidFill>
          <a:ln w="7620">
            <a:solidFill>
              <a:srgbClr val="194A99"/>
            </a:solidFill>
            <a:prstDash val="solid"/>
          </a:ln>
        </p:spPr>
      </p:sp>
      <p:sp>
        <p:nvSpPr>
          <p:cNvPr id="22" name="Text 19"/>
          <p:cNvSpPr/>
          <p:nvPr/>
        </p:nvSpPr>
        <p:spPr>
          <a:xfrm>
            <a:off x="11260455" y="4729460"/>
            <a:ext cx="187762" cy="291584"/>
          </a:xfrm>
          <a:prstGeom prst="rect">
            <a:avLst/>
          </a:prstGeom>
          <a:noFill/>
        </p:spPr>
        <p:txBody>
          <a:bodyPr wrap="none" lIns="0" tIns="0" rIns="0" bIns="0" rtlCol="0" anchor="t"/>
          <a:lstStyle/>
          <a:p>
            <a:pPr marL="0" indent="0" algn="ctr">
              <a:lnSpc>
                <a:spcPts val="2250"/>
              </a:lnSpc>
              <a:buNone/>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rPr>
              <a:t>4</a:t>
            </a:r>
            <a:endPar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23" name="Text 20"/>
          <p:cNvSpPr/>
          <p:nvPr/>
        </p:nvSpPr>
        <p:spPr>
          <a:xfrm>
            <a:off x="10139482" y="5749885"/>
            <a:ext cx="2429828" cy="303728"/>
          </a:xfrm>
          <a:prstGeom prst="rect">
            <a:avLst/>
          </a:prstGeom>
          <a:noFill/>
        </p:spPr>
        <p:txBody>
          <a:bodyPr wrap="none" lIns="0" tIns="0" rIns="0" bIns="0" rtlCol="0" anchor="t"/>
          <a:lstStyle/>
          <a:p>
            <a:pPr marL="0" indent="0" algn="ctr">
              <a:lnSpc>
                <a:spcPts val="235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Security Module</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
        <p:nvSpPr>
          <p:cNvPr id="24" name="Text 21"/>
          <p:cNvSpPr/>
          <p:nvPr/>
        </p:nvSpPr>
        <p:spPr>
          <a:xfrm>
            <a:off x="8953024" y="6170176"/>
            <a:ext cx="4802743" cy="621983"/>
          </a:xfrm>
          <a:prstGeom prst="rect">
            <a:avLst/>
          </a:prstGeom>
          <a:noFill/>
        </p:spPr>
        <p:txBody>
          <a:bodyPr wrap="square" lIns="0" tIns="0" rIns="0" bIns="0" rtlCol="0" anchor="t"/>
          <a:lstStyle/>
          <a:p>
            <a:pPr marL="0" indent="0" algn="ctr">
              <a:lnSpc>
                <a:spcPts val="2400"/>
              </a:lnSpc>
              <a:buNone/>
            </a:pPr>
            <a:r>
              <a:rPr lang="en-US" sz="2000" dirty="0">
                <a:latin typeface="Times New Roman" panose="02020603050405020304" pitchFamily="18" charset="0"/>
                <a:ea typeface="Merriweather" panose="00000500000000000000" pitchFamily="34" charset="-122"/>
                <a:cs typeface="Times New Roman" panose="02020603050405020304" pitchFamily="18" charset="0"/>
              </a:rPr>
              <a:t>Implements anti-cheating measures like time limits and tab monitoring, camera and noise detection</a:t>
            </a:r>
            <a:endParaRPr lang="en-US" sz="2000" dirty="0">
              <a:latin typeface="Times New Roman" panose="02020603050405020304" pitchFamily="18" charset="0"/>
              <a:ea typeface="Merriweather" panose="00000500000000000000"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1880" y="438785"/>
            <a:ext cx="11532235" cy="845820"/>
          </a:xfrm>
          <a:prstGeom prst="rect">
            <a:avLst/>
          </a:prstGeom>
          <a:noFill/>
        </p:spPr>
        <p:txBody>
          <a:bodyPr wrap="square" rtlCol="0" anchor="t">
            <a:noAutofit/>
          </a:bodyPr>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8"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4000" b="1" u="sng"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cs typeface="DejaVu Sans" charset="0"/>
                <a:sym typeface="+mn-ea"/>
              </a:rPr>
              <a:t>Implementation </a:t>
            </a:r>
            <a:r>
              <a:rPr lang="en-IN" altLang="en-US" sz="4000" b="1" u="sng"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cs typeface="DejaVu Sans" charset="0"/>
                <a:sym typeface="+mn-ea"/>
              </a:rPr>
              <a:t>: Screenshots of user-interface</a:t>
            </a:r>
            <a:endParaRPr lang="en-IN" altLang="en-US" sz="4000" b="1" u="sng"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cs typeface="DejaVu Sans" charset="0"/>
              <a:sym typeface="+mn-ea"/>
            </a:endParaRPr>
          </a:p>
        </p:txBody>
      </p:sp>
      <p:pic>
        <p:nvPicPr>
          <p:cNvPr id="3" name="Picture 2" descr="Screenshot 2025-02-07 235200"/>
          <p:cNvPicPr>
            <a:picLocks noChangeAspect="1"/>
          </p:cNvPicPr>
          <p:nvPr/>
        </p:nvPicPr>
        <p:blipFill>
          <a:blip r:embed="rId1"/>
          <a:stretch>
            <a:fillRect/>
          </a:stretch>
        </p:blipFill>
        <p:spPr>
          <a:xfrm>
            <a:off x="5926455" y="4453255"/>
            <a:ext cx="7992110" cy="3776345"/>
          </a:xfrm>
          <a:prstGeom prst="rect">
            <a:avLst/>
          </a:prstGeom>
          <a:ln>
            <a:solidFill>
              <a:schemeClr val="tx1"/>
            </a:solidFill>
          </a:ln>
        </p:spPr>
      </p:pic>
      <p:pic>
        <p:nvPicPr>
          <p:cNvPr id="6" name="Picture 5" descr="Screenshot 2025-02-07 235305"/>
          <p:cNvPicPr>
            <a:picLocks noChangeAspect="1"/>
          </p:cNvPicPr>
          <p:nvPr/>
        </p:nvPicPr>
        <p:blipFill>
          <a:blip r:embed="rId2"/>
          <a:stretch>
            <a:fillRect/>
          </a:stretch>
        </p:blipFill>
        <p:spPr>
          <a:xfrm>
            <a:off x="822325" y="1078230"/>
            <a:ext cx="6835140" cy="3236595"/>
          </a:xfrm>
          <a:prstGeom prst="rect">
            <a:avLst/>
          </a:prstGeom>
          <a:ln>
            <a:solidFill>
              <a:schemeClr val="tx1"/>
            </a:solidFill>
          </a:ln>
        </p:spPr>
      </p:pic>
      <p:sp>
        <p:nvSpPr>
          <p:cNvPr id="8" name="Rounded Rectangle 7"/>
          <p:cNvSpPr/>
          <p:nvPr/>
        </p:nvSpPr>
        <p:spPr>
          <a:xfrm>
            <a:off x="7657465" y="1078230"/>
            <a:ext cx="2812415" cy="9029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latin typeface="Times New Roman" panose="02020603050405020304" pitchFamily="18" charset="0"/>
                <a:cs typeface="Times New Roman" panose="02020603050405020304" pitchFamily="18" charset="0"/>
              </a:rPr>
              <a:t>Student Login Page</a:t>
            </a:r>
            <a:endParaRPr lang="en-US" altLang="en-GB">
              <a:latin typeface="Times New Roman" panose="02020603050405020304" pitchFamily="18" charset="0"/>
              <a:cs typeface="Times New Roman" panose="02020603050405020304" pitchFamily="18" charset="0"/>
            </a:endParaRPr>
          </a:p>
        </p:txBody>
      </p:sp>
      <p:sp>
        <p:nvSpPr>
          <p:cNvPr id="10" name="Rounded Rectangle 9"/>
          <p:cNvSpPr/>
          <p:nvPr/>
        </p:nvSpPr>
        <p:spPr>
          <a:xfrm>
            <a:off x="3316605" y="7051040"/>
            <a:ext cx="2609850" cy="104013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latin typeface="Times New Roman" panose="02020603050405020304" pitchFamily="18" charset="0"/>
                <a:cs typeface="Times New Roman" panose="02020603050405020304" pitchFamily="18" charset="0"/>
              </a:rPr>
              <a:t>Admin Login Page</a:t>
            </a:r>
            <a:endParaRPr lang="en-US" altLang="en-GB">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ABLE_ENDDRAG_ORIGIN_RECT" val="1000*147"/>
  <p:tag name="TABLE_ENDDRAG_RECT" val="41*448*1000*147"/>
</p:tagLst>
</file>

<file path=ppt/tags/tag2.xml><?xml version="1.0" encoding="utf-8"?>
<p:tagLst xmlns:p="http://schemas.openxmlformats.org/presentationml/2006/main">
  <p:tag name="TABLE_ENDDRAG_ORIGIN_RECT" val="1002*200"/>
  <p:tag name="TABLE_ENDDRAG_RECT" val="38*324*1002*20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4869</Words>
  <Application>WPS Presentation</Application>
  <PresentationFormat>Custom</PresentationFormat>
  <Paragraphs>192</Paragraphs>
  <Slides>13</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Wingdings 3</vt:lpstr>
      <vt:lpstr>Arial</vt:lpstr>
      <vt:lpstr>Times New Roman</vt:lpstr>
      <vt:lpstr>Noto Sans CJK SC Regular</vt:lpstr>
      <vt:lpstr>Segoe Print</vt:lpstr>
      <vt:lpstr>Merriweather</vt:lpstr>
      <vt:lpstr>Trebuchet MS</vt:lpstr>
      <vt:lpstr>DejaVu Sans</vt:lpstr>
      <vt:lpstr>Calibri</vt:lpstr>
      <vt:lpstr>Microsoft YaHei</vt:lpstr>
      <vt:lpstr>Arial Unicode MS</vt:lpstr>
      <vt:lpstr>Facet</vt:lpstr>
      <vt:lpstr>PowerPoint 演示文稿</vt:lpstr>
      <vt:lpstr>PowerPoint 演示文稿</vt:lpstr>
      <vt:lpstr>Literature survey</vt:lpstr>
      <vt:lpstr>PowerPoint 演示文稿</vt:lpstr>
      <vt:lpstr>PowerPoint 演示文稿</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Prathamesh Kolhe</cp:lastModifiedBy>
  <cp:revision>21</cp:revision>
  <dcterms:created xsi:type="dcterms:W3CDTF">2025-01-10T07:01:00Z</dcterms:created>
  <dcterms:modified xsi:type="dcterms:W3CDTF">2025-03-29T09:27:49Z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3CCAB91715C64FE18422DE34978948DC_13</vt:lpwstr>
  </property>
  <property fmtid="{D5CDD505-2E9C-101B-9397-08002B2CF9AE}" pid="3" name="KSOProductBuildVer">
    <vt:lpwstr>2057-12.2.0.18639</vt:lpwstr>
  </property>
</Properties>
</file>