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43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92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216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06D"/>
    <a:srgbClr val="000000"/>
    <a:srgbClr val="004EFF"/>
    <a:srgbClr val="FB4E0B"/>
    <a:srgbClr val="424242"/>
    <a:srgbClr val="FF40FF"/>
    <a:srgbClr val="FFB391"/>
    <a:srgbClr val="818181"/>
    <a:srgbClr val="ABABAB"/>
    <a:srgbClr val="FFC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249" autoAdjust="0"/>
  </p:normalViewPr>
  <p:slideViewPr>
    <p:cSldViewPr snapToGrid="0" snapToObjects="1">
      <p:cViewPr varScale="1">
        <p:scale>
          <a:sx n="76" d="100"/>
          <a:sy n="76" d="100"/>
        </p:scale>
        <p:origin x="180" y="64"/>
      </p:cViewPr>
      <p:guideLst>
        <p:guide orient="horz" pos="4128"/>
        <p:guide pos="3840"/>
        <p:guide pos="7392"/>
        <p:guide pos="288"/>
        <p:guide pos="2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7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9FB6-F063-5E4C-8E15-DE2BAD5FDB9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41F17-4160-ED44-996C-2E44614D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21" y="89262"/>
            <a:ext cx="10490758" cy="66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Orange Triangl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4073269" y="1697519"/>
            <a:ext cx="4045461" cy="3447288"/>
            <a:chOff x="4060628" y="1718294"/>
            <a:chExt cx="4045461" cy="3443084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633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Title Orange Equ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4079B7-DED0-A141-996D-10B033A8EF11}"/>
              </a:ext>
            </a:extLst>
          </p:cNvPr>
          <p:cNvGrpSpPr/>
          <p:nvPr userDrawn="1"/>
        </p:nvGrpSpPr>
        <p:grpSpPr>
          <a:xfrm>
            <a:off x="1898373" y="1885950"/>
            <a:ext cx="3276600" cy="3086100"/>
            <a:chOff x="8458200" y="712595"/>
            <a:chExt cx="3276600" cy="3086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6097F1-77CB-614C-8D9A-D22DE9EB1D4E}"/>
                </a:ext>
              </a:extLst>
            </p:cNvPr>
            <p:cNvSpPr/>
            <p:nvPr/>
          </p:nvSpPr>
          <p:spPr>
            <a:xfrm>
              <a:off x="8458200" y="7125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3C0F23-DCDB-7346-9A4D-355EC7892B7F}"/>
                </a:ext>
              </a:extLst>
            </p:cNvPr>
            <p:cNvSpPr/>
            <p:nvPr/>
          </p:nvSpPr>
          <p:spPr>
            <a:xfrm>
              <a:off x="8458200" y="26810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054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Orange Equ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4079B7-DED0-A141-996D-10B033A8EF11}"/>
              </a:ext>
            </a:extLst>
          </p:cNvPr>
          <p:cNvGrpSpPr/>
          <p:nvPr userDrawn="1"/>
        </p:nvGrpSpPr>
        <p:grpSpPr>
          <a:xfrm>
            <a:off x="4452728" y="1885950"/>
            <a:ext cx="3276600" cy="3086100"/>
            <a:chOff x="8458200" y="712595"/>
            <a:chExt cx="3276600" cy="3086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6097F1-77CB-614C-8D9A-D22DE9EB1D4E}"/>
                </a:ext>
              </a:extLst>
            </p:cNvPr>
            <p:cNvSpPr/>
            <p:nvPr/>
          </p:nvSpPr>
          <p:spPr>
            <a:xfrm>
              <a:off x="8458200" y="7125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3C0F23-DCDB-7346-9A4D-355EC7892B7F}"/>
                </a:ext>
              </a:extLst>
            </p:cNvPr>
            <p:cNvSpPr/>
            <p:nvPr/>
          </p:nvSpPr>
          <p:spPr>
            <a:xfrm>
              <a:off x="8458200" y="26810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76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Title Orange Triang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2E8C509-1DC7-C148-88B2-FE551A1ED0F9}"/>
              </a:ext>
            </a:extLst>
          </p:cNvPr>
          <p:cNvSpPr/>
          <p:nvPr userDrawn="1"/>
        </p:nvSpPr>
        <p:spPr>
          <a:xfrm>
            <a:off x="1269724" y="1864380"/>
            <a:ext cx="4114800" cy="3162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Orange Triang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2E8C509-1DC7-C148-88B2-FE551A1ED0F9}"/>
              </a:ext>
            </a:extLst>
          </p:cNvPr>
          <p:cNvSpPr/>
          <p:nvPr userDrawn="1"/>
        </p:nvSpPr>
        <p:spPr>
          <a:xfrm>
            <a:off x="4038600" y="1864380"/>
            <a:ext cx="4114800" cy="3162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93EB44E-E9F3-8842-B537-69D4B697C4A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tIns="10972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4E7516A-EF6D-1A45-8147-27BA6599C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59581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11277600" cy="115679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94198"/>
            <a:ext cx="6376317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11277598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C721370-A066-1746-BA51-66EDC940D6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7DBF118-A9A3-6B4A-8D6F-DCD3478E9D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896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F18C260-6B13-674E-A152-F60D988656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78556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43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428F49-45F0-DB43-8B02-D7D8003DA0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91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10404DB-54A2-CE45-953F-33A259AD37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11282-4214-3B44-B17C-9B2CB6A789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158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head Sild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D463CD-9D09-C54A-A67B-EFECE519AD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9488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621" y="89262"/>
            <a:ext cx="10490758" cy="66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47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815032"/>
            <a:ext cx="4433105" cy="312652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8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ilde Orang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33888" y="0"/>
            <a:ext cx="7758112" cy="685800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>
            <a:off x="-1" y="0"/>
            <a:ext cx="443310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621137-81BE-E247-928E-3211656239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234979"/>
            <a:ext cx="3679825" cy="31592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8AB0188-0104-FB47-ADB6-72A9A5869A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801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ild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457200"/>
            <a:ext cx="7300912" cy="5484813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</p:spTree>
    <p:extLst>
      <p:ext uri="{BB962C8B-B14F-4D97-AF65-F5344CB8AC3E}">
        <p14:creationId xmlns:p14="http://schemas.microsoft.com/office/powerpoint/2010/main" val="125508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415144"/>
            <a:ext cx="11277600" cy="47178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6744"/>
            <a:ext cx="11277600" cy="8640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686" y="1626159"/>
            <a:ext cx="5399314" cy="50018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85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 flipH="1">
            <a:off x="4433105" y="0"/>
            <a:ext cx="77588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F931B3-9150-A144-A52C-51AE7E4685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87045" y="1485900"/>
            <a:ext cx="6847755" cy="46466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2pPr>
            <a:lvl3pPr marL="519113" indent="-26670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3pPr>
            <a:lvl4pPr marL="749300" indent="-238125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4pPr>
            <a:lvl5pPr marL="1031875" indent="-274638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10C0A52-392D-4946-BCDD-EC07BEBCAA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3234978"/>
            <a:ext cx="367937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3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x Infographic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58362"/>
            <a:ext cx="11277600" cy="1100959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5638800" cy="4014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2F11-0FEC-0D48-98C2-450BD65613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2E0F13-9A85-0646-BF08-9D103A90B1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2322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5059411-4DD2-BF4A-B40A-09062DE7428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87445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43E6FA5-304B-6C45-B371-90C06A62E29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679A949-03FB-C84F-8BB4-A59204838C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72322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617106F-B15C-3C47-9852-86708E90813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87445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</p:spTree>
    <p:extLst>
      <p:ext uri="{BB962C8B-B14F-4D97-AF65-F5344CB8AC3E}">
        <p14:creationId xmlns:p14="http://schemas.microsoft.com/office/powerpoint/2010/main" val="290650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x Infographic Boxes w/ head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58363"/>
            <a:ext cx="11277600" cy="635000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5638800" cy="4014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2F11-0FEC-0D48-98C2-450BD65613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2E0F13-9A85-0646-BF08-9D103A90B1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2322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5059411-4DD2-BF4A-B40A-09062DE7428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87445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43E6FA5-304B-6C45-B371-90C06A62E29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679A949-03FB-C84F-8BB4-A59204838C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72322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617106F-B15C-3C47-9852-86708E90813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87445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84ABE0-31CF-D648-940C-63E5DA921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1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A55A367-F7E2-A24B-850F-F41F079B4D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2756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77CC42-5D2C-AD42-A4E0-14DCA9D6AD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85339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CF0045D-2B71-B84E-B96F-7032EFE40B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82BD4E58-4705-054E-8E5B-494A8A662A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72756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B3D0F63-6E1F-044B-BE7B-F876E84AE8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85339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680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045417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03A92C8-4D21-FB40-A217-7D7F8D3397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72856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A07D5EE-B3F8-AA44-8D0B-DEB1CD4DD7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56421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5864CBC-9FA5-F041-B465-DE00482D6D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53238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CE26F75-3860-3546-85F7-4E09E38C14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3234978"/>
            <a:ext cx="3045417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8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/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1485900"/>
            <a:ext cx="3006916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1BF9-4DD4-B741-825E-226AABE970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948738" y="1484313"/>
            <a:ext cx="2786062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Insert infographics within this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20F7-0541-0B45-B341-1E1D12D1390B}"/>
              </a:ext>
            </a:extLst>
          </p:cNvPr>
          <p:cNvCxnSpPr/>
          <p:nvPr userDrawn="1"/>
        </p:nvCxnSpPr>
        <p:spPr>
          <a:xfrm>
            <a:off x="8748793" y="1483669"/>
            <a:ext cx="0" cy="46488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36AC2DB-B5C2-3A41-A570-78C62820C2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72856" y="1483668"/>
            <a:ext cx="4675989" cy="4648199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824F38BC-D9BA-9143-A602-F90DC3AFC8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1" y="3234978"/>
            <a:ext cx="3006916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6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/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19265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1BF9-4DD4-B741-825E-226AABE970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948738" y="1484313"/>
            <a:ext cx="2786062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Insert infographics within this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20F7-0541-0B45-B341-1E1D12D1390B}"/>
              </a:ext>
            </a:extLst>
          </p:cNvPr>
          <p:cNvCxnSpPr/>
          <p:nvPr userDrawn="1"/>
        </p:nvCxnSpPr>
        <p:spPr>
          <a:xfrm>
            <a:off x="8748793" y="1483669"/>
            <a:ext cx="0" cy="46488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D6F557C-3C26-B547-B21C-88ADA188DD0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65293" y="1484313"/>
            <a:ext cx="4702140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A6C5533-0E3B-4A43-98F3-7F2AE6EEEA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19265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1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1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/ gray t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2A485-3031-104C-93B7-435966E4994D}"/>
              </a:ext>
            </a:extLst>
          </p:cNvPr>
          <p:cNvSpPr/>
          <p:nvPr userDrawn="1"/>
        </p:nvSpPr>
        <p:spPr>
          <a:xfrm>
            <a:off x="0" y="0"/>
            <a:ext cx="12192000" cy="284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302000"/>
            <a:ext cx="5638800" cy="1598774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583DCB-C2A9-8D44-82F4-C2F87B09BE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CD5564F4-F564-D243-90A4-29A81E8B16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283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29C3C3B-98EF-4B44-BB0A-8940FAB64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3365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3B81C94-B4A5-5B45-9AF6-02EAAAE1B2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34E51F-B9D7-714C-A962-DAC3EA7E9B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0008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8FBFB3F-D200-8E45-A44B-EBD239092E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3092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B9533FB-101C-564C-A9B2-8BBC8342D8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5001689"/>
            <a:ext cx="5638800" cy="124008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6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32900"/>
            <a:ext cx="11277600" cy="4708656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F8FE3-FF5A-624D-A591-97864EAB29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9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32900"/>
            <a:ext cx="11277600" cy="4708656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DEEA63-7DE6-284F-9F05-D9A33CE7D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72670"/>
      </p:ext>
    </p:extLst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we Picture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118" y="1485900"/>
            <a:ext cx="3849205" cy="357206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C73AC-0C8F-B04D-AA36-CBBE93836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F2D2C-2732-3F46-8B67-8714402C7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8475" y="5170489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BC302-BF6F-9F4A-B866-30F63178BD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41856" y="1485900"/>
            <a:ext cx="3849205" cy="357206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62EB926-2F74-D64F-A4CD-EC5E10070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1213" y="5170489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C2F399F-28D4-9E43-B164-5A6B7AA144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667742" cy="182298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4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Infographic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1485900"/>
            <a:ext cx="7300912" cy="44561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CA16BD-E4B6-9444-B185-131F327A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479803-0328-0048-8006-F62792C416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6265985"/>
            <a:ext cx="3679825" cy="31102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8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050"/>
            </a:lvl2pPr>
            <a:lvl3pPr marL="582613" indent="0">
              <a:spcBef>
                <a:spcPts val="0"/>
              </a:spcBef>
              <a:buNone/>
              <a:defRPr sz="1050"/>
            </a:lvl3pPr>
            <a:lvl4pPr marL="855663" indent="0">
              <a:spcBef>
                <a:spcPts val="0"/>
              </a:spcBef>
              <a:buNone/>
              <a:defRPr sz="1050"/>
            </a:lvl4pPr>
            <a:lvl5pPr marL="1100138" indent="0">
              <a:spcBef>
                <a:spcPts val="0"/>
              </a:spcBef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CEDD1B3-BEED-F34A-B2B4-FB9C258BD2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667742" cy="182298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Boxe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2214542"/>
            <a:ext cx="7701124" cy="348883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485900"/>
            <a:ext cx="7700963" cy="72864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C73AC-0C8F-B04D-AA36-CBBE93836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F2D2C-2732-3F46-8B67-8714402C7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5841830"/>
            <a:ext cx="7700963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BC302-BF6F-9F4A-B866-30F63178BD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41856" y="2214542"/>
            <a:ext cx="3849205" cy="348883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62EB926-2F74-D64F-A4CD-EC5E10070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1213" y="5841830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3C935CB-FC55-5340-B422-F68ABAB496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0725" y="1485900"/>
            <a:ext cx="3394075" cy="6143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500">
                <a:latin typeface="+mj-lt"/>
              </a:defRPr>
            </a:lvl2pPr>
            <a:lvl3pPr marL="582613" indent="0">
              <a:spcBef>
                <a:spcPts val="0"/>
              </a:spcBef>
              <a:buNone/>
              <a:defRPr sz="1500">
                <a:latin typeface="+mj-lt"/>
              </a:defRPr>
            </a:lvl3pPr>
            <a:lvl4pPr marL="855663" indent="0">
              <a:spcBef>
                <a:spcPts val="0"/>
              </a:spcBef>
              <a:buNone/>
              <a:defRPr sz="1500">
                <a:latin typeface="+mj-lt"/>
              </a:defRPr>
            </a:lvl4pPr>
            <a:lvl5pPr marL="1100138" indent="0">
              <a:spcBef>
                <a:spcPts val="0"/>
              </a:spcBef>
              <a:buNone/>
              <a:defRPr sz="15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73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05356"/>
            <a:ext cx="11277600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5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05356"/>
            <a:ext cx="11277600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4B387-8E5D-BC42-B9C5-15885C27AF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79785"/>
      </p:ext>
    </p:extLst>
  </p:cSld>
  <p:clrMapOvr>
    <a:masterClrMapping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6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14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5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5FCFE5F-EACE-DF4E-98EB-EB028DF66F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3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7C4AD12-4ACC-C840-8312-C7E5355E4F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46532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697E121-414A-B041-84FF-D45B6A776B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75527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7647"/>
            <a:ext cx="11277600" cy="9363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854927"/>
            <a:ext cx="5638801" cy="41247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90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94198"/>
            <a:ext cx="6376317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3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7647"/>
            <a:ext cx="11277600" cy="9363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854927"/>
            <a:ext cx="5638801" cy="41247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="0" i="0">
                <a:solidFill>
                  <a:schemeClr val="tx2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94198"/>
            <a:ext cx="6376317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3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Title Orange Triangl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1466513" y="1697519"/>
            <a:ext cx="4045461" cy="3447288"/>
            <a:chOff x="4060628" y="1718294"/>
            <a:chExt cx="4045461" cy="3443084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08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12334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39058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6963"/>
            <a:ext cx="3124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CCACD6-8279-7A43-AFDE-A51255A0F160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©2021 Exl Service Holdings,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176963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1" r:id="rId3"/>
    <p:sldLayoutId id="2147483675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717" r:id="rId15"/>
    <p:sldLayoutId id="2147483688" r:id="rId16"/>
    <p:sldLayoutId id="2147483689" r:id="rId17"/>
    <p:sldLayoutId id="2147483690" r:id="rId18"/>
    <p:sldLayoutId id="2147483700" r:id="rId19"/>
    <p:sldLayoutId id="2147483718" r:id="rId20"/>
    <p:sldLayoutId id="2147483701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  <p:sldLayoutId id="2147483697" r:id="rId28"/>
    <p:sldLayoutId id="2147483698" r:id="rId29"/>
    <p:sldLayoutId id="2147483699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</p:sldLayoutIdLst>
  <p:transition spd="slow">
    <p:wip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System Font Regular"/>
        <a:buChar char="–"/>
        <a:defRPr sz="2800" kern="1200">
          <a:solidFill>
            <a:schemeClr val="tx2"/>
          </a:solidFill>
          <a:latin typeface="+mj-lt"/>
          <a:ea typeface="+mn-ea"/>
          <a:cs typeface="+mn-cs"/>
        </a:defRPr>
      </a:lvl1pPr>
      <a:lvl2pPr marL="5159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400" kern="1200">
          <a:solidFill>
            <a:schemeClr val="tx2"/>
          </a:solidFill>
          <a:latin typeface="+mj-lt"/>
          <a:ea typeface="+mn-ea"/>
          <a:cs typeface="+mn-cs"/>
        </a:defRPr>
      </a:lvl2pPr>
      <a:lvl3pPr marL="8080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000" kern="1200">
          <a:solidFill>
            <a:schemeClr val="tx2"/>
          </a:solidFill>
          <a:latin typeface="+mj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4pPr>
      <a:lvl5pPr marL="1373188" indent="-2730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4128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©2024 Exl Service Holdings, Inc. All rights reserved.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76338"/>
              </p:ext>
            </p:extLst>
          </p:nvPr>
        </p:nvGraphicFramePr>
        <p:xfrm>
          <a:off x="342899" y="686965"/>
          <a:ext cx="11671891" cy="5514605"/>
        </p:xfrm>
        <a:graphic>
          <a:graphicData uri="http://schemas.openxmlformats.org/drawingml/2006/table">
            <a:tbl>
              <a:tblPr/>
              <a:tblGrid>
                <a:gridCol w="1300067">
                  <a:extLst>
                    <a:ext uri="{9D8B030D-6E8A-4147-A177-3AD203B41FA5}">
                      <a16:colId xmlns:a16="http://schemas.microsoft.com/office/drawing/2014/main" val="3417148279"/>
                    </a:ext>
                  </a:extLst>
                </a:gridCol>
                <a:gridCol w="10371824">
                  <a:extLst>
                    <a:ext uri="{9D8B030D-6E8A-4147-A177-3AD203B41FA5}">
                      <a16:colId xmlns:a16="http://schemas.microsoft.com/office/drawing/2014/main" val="533786596"/>
                    </a:ext>
                  </a:extLst>
                </a:gridCol>
              </a:tblGrid>
              <a:tr h="727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Professional Summary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Experienced Machine Learning Engineer with over 3 years of expertise in predictive modelling, data mining, deep learning and designing real-time models to drive efficiency, accuracy, and customer satisfaction. Proficient in Python, R, </a:t>
                      </a:r>
                      <a:r>
                        <a:rPr lang="en-US" sz="1100" b="0" kern="1200" dirty="0" err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Pytorch</a:t>
                      </a:r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, SQL, Apex, Power BI and deep learning techniques, with a robust foundation in statistics and data science. Adept at leveraging advanced technologies to create scalable solutions and optimize performance across diverse applications.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853205"/>
                  </a:ext>
                </a:extLst>
              </a:tr>
              <a:tr h="774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Skillset &amp; Domain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Languages: </a:t>
                      </a:r>
                      <a:r>
                        <a:rPr lang="en-US" sz="1100" b="0" i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Python | R | SQL </a:t>
                      </a:r>
                    </a:p>
                    <a:p>
                      <a:pPr algn="l"/>
                      <a:r>
                        <a:rPr lang="en-US" sz="1100" b="1" i="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Framework: </a:t>
                      </a:r>
                      <a:r>
                        <a:rPr lang="en-US" sz="1100" b="0" i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Apex | Visualforce | </a:t>
                      </a:r>
                      <a:r>
                        <a:rPr lang="en-US" sz="1100" b="0" i="0" kern="1200" dirty="0" err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PyTorch</a:t>
                      </a:r>
                      <a:r>
                        <a:rPr lang="en-US" sz="1100" b="0" i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| Talend | </a:t>
                      </a:r>
                      <a:r>
                        <a:rPr lang="en-US" sz="1100" b="0" i="0" kern="1200" dirty="0" err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PySpark</a:t>
                      </a:r>
                      <a:r>
                        <a:rPr lang="en-US" sz="1100" b="0" i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| </a:t>
                      </a:r>
                      <a:r>
                        <a:rPr lang="en-US" sz="1100" b="0" i="0" kern="1200" dirty="0" err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Tensorflow</a:t>
                      </a:r>
                      <a:r>
                        <a:rPr lang="en-US" sz="1100" b="0" i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| Agile</a:t>
                      </a:r>
                    </a:p>
                    <a:p>
                      <a:pPr algn="l"/>
                      <a:r>
                        <a:rPr lang="en-US" sz="1100" b="1" i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Functional: </a:t>
                      </a:r>
                      <a:r>
                        <a:rPr lang="en-US" sz="1100" b="0" i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Predictive Analytics | Regression | Classification | Clustering | Deep Learning | Transformers | LLMs</a:t>
                      </a:r>
                    </a:p>
                    <a:p>
                      <a:pPr algn="l"/>
                      <a:r>
                        <a:rPr lang="en-US" sz="1100" b="1" i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Data Visualization: </a:t>
                      </a:r>
                      <a:r>
                        <a:rPr lang="en-US" sz="1100" b="0" i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Power BI | Tableau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460216"/>
                  </a:ext>
                </a:extLst>
              </a:tr>
              <a:tr h="2617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Project Experiences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Machine Learning Engineer (</a:t>
                      </a:r>
                      <a:r>
                        <a:rPr lang="en-US" sz="1100" b="1" i="0" u="none" kern="1200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Technocolabs</a:t>
                      </a:r>
                      <a:r>
                        <a:rPr lang="en-US" sz="1100" b="1" i="0" u="non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Software)                                                                                            (May’ 23 – Aug’ 23)</a:t>
                      </a:r>
                      <a:endParaRPr lang="en-US" sz="1100" i="0" u="none" kern="1200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u="non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Technologies used</a:t>
                      </a:r>
                      <a:r>
                        <a:rPr lang="en-US" sz="1100" b="0" u="non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: -</a:t>
                      </a:r>
                      <a:r>
                        <a:rPr lang="en-US" sz="1100" u="non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Python, </a:t>
                      </a:r>
                      <a:r>
                        <a:rPr lang="en-US" sz="1100" b="0" u="non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SQL, R, machine Learning, Power BI</a:t>
                      </a:r>
                      <a:endParaRPr lang="en-US" sz="1100" b="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Designed data science pipeline by implementing Decision Trees, Random Forest and SVM training with enhancing performance up to 92%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Developed and designed data pre-processing platform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Implemented feature engineering and map visualizations leveraging libraries such as caret and ggplot2 in R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Developed predictions for loan prepayment risk through various customer segments.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Integrated data into Power BI to create 10 dynamic dashboards and PowerPoint decks reducing report generation time by 20%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Senior Salesforce Data Scientist (</a:t>
                      </a:r>
                      <a:r>
                        <a:rPr lang="en-US" sz="1100" b="1" i="0" u="none" kern="1200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Axtria</a:t>
                      </a:r>
                      <a:r>
                        <a:rPr lang="en-US" sz="1100" b="1" i="0" u="non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Ingenious Insights)                                                                                 (July’ 19 – July’ 22)</a:t>
                      </a:r>
                      <a:endParaRPr lang="en-US" sz="1100" i="0" u="none" kern="1200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Technologies used</a:t>
                      </a:r>
                      <a:r>
                        <a:rPr lang="en-US" sz="1100" b="0" u="non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: - </a:t>
                      </a:r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Python, SQL, Machine Learning, Tableau, Power Bi, Excel, AWS, Agile Frameworks, Scrum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Integrated and analyzed 500,000+ pharmacy transaction records from Salesforce to identify key customer segments and purchase behaviors, leveraging Python and SQL for data manipulation and cleaning.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Developed and deployed machine learning models within Salesforce to predict customer purchasing patterns, resulting in a 25% increase in targeted marketing campaign effectiveness and a 15% rise in sales conversions.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Successfully completed transition of 3 teams, 30 + custom objects and deployment of 18 Salesforce modules utilizing Salesforce tools for custom coding and functionalities like Triggers, workflows, Debugging, AWS S3 integration improving product and data quality by 20%.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Conducted A/B testing and hypothesis testing, UAT for new releases in combination with practicing software development life cycle of Agile frameworks, Scrum and Kanban reducing 5 person hours/ week, while using GitHub for tracking product development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Generated 100+ reports with Excel, Tableau, Power BI and Jasper Studio for visualizing user performances metrics</a:t>
                      </a:r>
                      <a:endParaRPr lang="en-US" sz="1000" b="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82365"/>
                  </a:ext>
                </a:extLst>
              </a:tr>
              <a:tr h="63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F781D"/>
                        </a:buClr>
                        <a:buSzPct val="70000"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Education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Master of Science in Data Science (University of Michigan)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B.TECH and </a:t>
                      </a:r>
                      <a:r>
                        <a:rPr lang="en-US" sz="1000" b="0" kern="1200" dirty="0" err="1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M.Tech</a:t>
                      </a:r>
                      <a:r>
                        <a:rPr lang="en-US" sz="10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in Industrial Chemistry (Indian Institute of Technology (IIT-BHU) Varanasi, India)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Microsoft Certified: Azure Fundamentals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Microsoft Certified: Azure Data Fundamentals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959437"/>
                  </a:ext>
                </a:extLst>
              </a:tr>
            </a:tbl>
          </a:graphicData>
        </a:graphic>
      </p:graphicFrame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42831" y="303859"/>
            <a:ext cx="11192311" cy="502626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Prathamesh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Joshi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837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EXL 3">
      <a:dk1>
        <a:srgbClr val="FB4D0A"/>
      </a:dk1>
      <a:lt1>
        <a:srgbClr val="FFFFFF"/>
      </a:lt1>
      <a:dk2>
        <a:srgbClr val="000000"/>
      </a:dk2>
      <a:lt2>
        <a:srgbClr val="FFFFFF"/>
      </a:lt2>
      <a:accent1>
        <a:srgbClr val="FB4E0B"/>
      </a:accent1>
      <a:accent2>
        <a:srgbClr val="414141"/>
      </a:accent2>
      <a:accent3>
        <a:srgbClr val="808080"/>
      </a:accent3>
      <a:accent4>
        <a:srgbClr val="ABABAB"/>
      </a:accent4>
      <a:accent5>
        <a:srgbClr val="DBDBDB"/>
      </a:accent5>
      <a:accent6>
        <a:srgbClr val="E6E6E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L Powerpoint Template.potx" id="{63B3DEE5-94B7-461B-A428-BE662FC5D0B6}" vid="{2B0E6B86-25F5-44BC-B722-2DFC0950B2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f678be-6ed5-4f0c-968f-66e9c1c401b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4C11A87353A488EC5B3366DBF4542" ma:contentTypeVersion="8" ma:contentTypeDescription="Create a new document." ma:contentTypeScope="" ma:versionID="a5388f39419f7fbb02ff7a516e91b64b">
  <xsd:schema xmlns:xsd="http://www.w3.org/2001/XMLSchema" xmlns:xs="http://www.w3.org/2001/XMLSchema" xmlns:p="http://schemas.microsoft.com/office/2006/metadata/properties" xmlns:ns3="f6f678be-6ed5-4f0c-968f-66e9c1c401b2" xmlns:ns4="346d3c90-be9c-40c8-aa2c-a99ae4386421" targetNamespace="http://schemas.microsoft.com/office/2006/metadata/properties" ma:root="true" ma:fieldsID="e239643c0721841a638513a855b23cf1" ns3:_="" ns4:_="">
    <xsd:import namespace="f6f678be-6ed5-4f0c-968f-66e9c1c401b2"/>
    <xsd:import namespace="346d3c90-be9c-40c8-aa2c-a99ae43864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78be-6ed5-4f0c-968f-66e9c1c401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d3c90-be9c-40c8-aa2c-a99ae438642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D05534-14F2-41A7-A0FC-FB0DEE5B16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0B0F69-6359-4CF5-9DC9-4C3BC22C55B6}">
  <ds:schemaRefs>
    <ds:schemaRef ds:uri="http://schemas.openxmlformats.org/package/2006/metadata/core-properties"/>
    <ds:schemaRef ds:uri="http://www.w3.org/XML/1998/namespace"/>
    <ds:schemaRef ds:uri="346d3c90-be9c-40c8-aa2c-a99ae4386421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f6f678be-6ed5-4f0c-968f-66e9c1c401b2"/>
  </ds:schemaRefs>
</ds:datastoreItem>
</file>

<file path=customXml/itemProps3.xml><?xml version="1.0" encoding="utf-8"?>
<ds:datastoreItem xmlns:ds="http://schemas.openxmlformats.org/officeDocument/2006/customXml" ds:itemID="{B47EF973-CA48-4DAD-B438-75708795F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78be-6ed5-4f0c-968f-66e9c1c401b2"/>
    <ds:schemaRef ds:uri="346d3c90-be9c-40c8-aa2c-a99ae43864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19677</TotalTime>
  <Words>503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System Font Regular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 Rizzo</dc:creator>
  <cp:lastModifiedBy>Rahul Chatterjee</cp:lastModifiedBy>
  <cp:revision>794</cp:revision>
  <dcterms:created xsi:type="dcterms:W3CDTF">2021-09-13T16:09:24Z</dcterms:created>
  <dcterms:modified xsi:type="dcterms:W3CDTF">2024-09-03T18:44:29Z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0x010100B144C11A87353A488EC5B3366DBF4542</vt:lpwstr>
  </property>
</Properties>
</file>