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rome%20download\Task%201%20KPM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KPMG.xlsx]Sheet4!PivotTable4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 Age Distributions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A-4765-A0D4-708CAB1F9729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2444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3A-4765-A0D4-708CAB1F9729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3016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3A-4765-A0D4-708CAB1F9729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5740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3A-4765-A0D4-708CAB1F9729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3219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3A-4765-A0D4-708CAB1F9729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3A-4765-A0D4-708CAB1F9729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3A-4765-A0D4-708CAB1F9729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Sheet4!$I$5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63A-4765-A0D4-708CAB1F9729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Sheet4!$J$5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3A-4765-A0D4-708CAB1F972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7207583"/>
        <c:axId val="536367055"/>
      </c:barChart>
      <c:catAx>
        <c:axId val="58720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Distribution (20=Under 20,30=20-29)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367055"/>
        <c:crosses val="autoZero"/>
        <c:auto val="1"/>
        <c:lblAlgn val="ctr"/>
        <c:lblOffset val="100"/>
        <c:noMultiLvlLbl val="0"/>
      </c:catAx>
      <c:valAx>
        <c:axId val="53636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20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KPMG.xlsx]Sheet5!PivotTable1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 Age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7E-4905-B632-7671E2405214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7E-4905-B632-7671E2405214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7E-4905-B632-7671E2405214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7E-4905-B632-7671E2405214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7E-4905-B632-7671E2405214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7E-4905-B632-7671E2405214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7E-4905-B632-7671E2405214}"/>
            </c:ext>
          </c:extLst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130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Sheet5!$I$5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B7E-4905-B632-7671E2405214}"/>
            </c:ext>
          </c:extLst>
        </c:ser>
        <c:ser>
          <c:idx val="8"/>
          <c:order val="8"/>
          <c:tx>
            <c:strRef>
              <c:f>Sheet5!$J$3:$J$4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Sheet5!$J$5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8-BB7E-4905-B632-7671E240521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0586416"/>
        <c:axId val="1682588528"/>
      </c:barChart>
      <c:catAx>
        <c:axId val="167058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Distribution (20=Under 20,30=20-29)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588528"/>
        <c:crosses val="autoZero"/>
        <c:auto val="1"/>
        <c:lblAlgn val="ctr"/>
        <c:lblOffset val="100"/>
        <c:noMultiLvlLbl val="0"/>
      </c:catAx>
      <c:valAx>
        <c:axId val="168258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58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[Task 1 KPMG.xlsx]Sheet11!PivotTable7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4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19-4F24-8420-2F3DCDA3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5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19-4F24-8420-2F3DCDA30FD0}"/>
              </c:ext>
            </c:extLst>
          </c:dPt>
          <c:dPt>
            <c:idx val="2"/>
            <c:bubble3D val="0"/>
            <c:spPr>
              <a:solidFill>
                <a:schemeClr val="accent5">
                  <a:tint val="69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19-4F24-8420-2F3DCDA30FD0}"/>
              </c:ext>
            </c:extLst>
          </c:dPt>
          <c:dPt>
            <c:idx val="3"/>
            <c:bubble3D val="0"/>
            <c:spPr>
              <a:solidFill>
                <a:schemeClr val="accent5">
                  <a:tint val="81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19-4F24-8420-2F3DCDA30FD0}"/>
              </c:ext>
            </c:extLst>
          </c:dPt>
          <c:dPt>
            <c:idx val="4"/>
            <c:bubble3D val="0"/>
            <c:spPr>
              <a:solidFill>
                <a:schemeClr val="accent5">
                  <a:tint val="9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719-4F24-8420-2F3DCDA30FD0}"/>
              </c:ext>
            </c:extLst>
          </c:dPt>
          <c:dPt>
            <c:idx val="5"/>
            <c:bubble3D val="0"/>
            <c:spPr>
              <a:solidFill>
                <a:schemeClr val="accent5">
                  <a:shade val="9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719-4F24-8420-2F3DCDA30FD0}"/>
              </c:ext>
            </c:extLst>
          </c:dPt>
          <c:dPt>
            <c:idx val="6"/>
            <c:bubble3D val="0"/>
            <c:spPr>
              <a:solidFill>
                <a:schemeClr val="accent5">
                  <a:shade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719-4F24-8420-2F3DCDA30FD0}"/>
              </c:ext>
            </c:extLst>
          </c:dPt>
          <c:dPt>
            <c:idx val="7"/>
            <c:bubble3D val="0"/>
            <c:spPr>
              <a:solidFill>
                <a:schemeClr val="accent5">
                  <a:shade val="6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719-4F24-8420-2F3DCDA30FD0}"/>
              </c:ext>
            </c:extLst>
          </c:dPt>
          <c:dPt>
            <c:idx val="8"/>
            <c:bubble3D val="0"/>
            <c:spPr>
              <a:solidFill>
                <a:schemeClr val="accent5">
                  <a:shade val="5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719-4F24-8420-2F3DCDA30FD0}"/>
              </c:ext>
            </c:extLst>
          </c:dPt>
          <c:dPt>
            <c:idx val="9"/>
            <c:bubble3D val="0"/>
            <c:spPr>
              <a:solidFill>
                <a:schemeClr val="accent5">
                  <a:shade val="4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719-4F24-8420-2F3DCDA30FD0}"/>
              </c:ext>
            </c:extLst>
          </c:dPt>
          <c:dLbls>
            <c:dLbl>
              <c:idx val="9"/>
              <c:layout>
                <c:manualLayout>
                  <c:x val="-1.5604858551962419E-2"/>
                  <c:y val="2.4185881180406384E-2"/>
                </c:manualLayout>
              </c:layout>
              <c:spPr>
                <a:solidFill>
                  <a:srgbClr val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719-4F24-8420-2F3DCDA30F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Sheet11!$B$4:$B$14</c:f>
              <c:numCache>
                <c:formatCode>General</c:formatCode>
                <c:ptCount val="10"/>
                <c:pt idx="0">
                  <c:v>951318</c:v>
                </c:pt>
                <c:pt idx="1">
                  <c:v>1232122</c:v>
                </c:pt>
                <c:pt idx="2">
                  <c:v>6693393</c:v>
                </c:pt>
                <c:pt idx="3">
                  <c:v>5196246</c:v>
                </c:pt>
                <c:pt idx="4">
                  <c:v>1836566</c:v>
                </c:pt>
                <c:pt idx="5">
                  <c:v>7169131</c:v>
                </c:pt>
                <c:pt idx="6">
                  <c:v>5802204</c:v>
                </c:pt>
                <c:pt idx="7">
                  <c:v>2208024</c:v>
                </c:pt>
                <c:pt idx="8">
                  <c:v>3064569</c:v>
                </c:pt>
                <c:pt idx="9">
                  <c:v>611348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719-4F24-8420-2F3DCDA30F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KPMG.xlsx]Sheet11!PivotTable7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55-4D71-823C-14DEBA58B5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55-4D71-823C-14DEBA58B5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55-4D71-823C-14DEBA58B5F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E55-4D71-823C-14DEBA58B5F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E55-4D71-823C-14DEBA58B5F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E55-4D71-823C-14DEBA58B5F2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Sheet11!$B$4:$B$7</c:f>
              <c:numCache>
                <c:formatCode>General</c:formatCode>
                <c:ptCount val="3"/>
                <c:pt idx="0">
                  <c:v>10011</c:v>
                </c:pt>
                <c:pt idx="1">
                  <c:v>9534</c:v>
                </c:pt>
                <c:pt idx="2">
                  <c:v>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55-4D71-823C-14DEBA58B5F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KPMG.xlsx]Sheet14!PivotTable10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Wealth Segments Average Profits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strRef>
              <c:f>Sheet14!$A$5:$A$17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Sheet14!$B$5:$B$17</c:f>
              <c:numCache>
                <c:formatCode>General</c:formatCode>
                <c:ptCount val="12"/>
                <c:pt idx="0">
                  <c:v>579.09372546029385</c:v>
                </c:pt>
                <c:pt idx="1">
                  <c:v>537.83835543766543</c:v>
                </c:pt>
                <c:pt idx="2">
                  <c:v>523.88414248021047</c:v>
                </c:pt>
                <c:pt idx="3">
                  <c:v>561.03011961722416</c:v>
                </c:pt>
                <c:pt idx="4">
                  <c:v>567.36279999999931</c:v>
                </c:pt>
                <c:pt idx="5">
                  <c:v>576.77437172774842</c:v>
                </c:pt>
                <c:pt idx="6">
                  <c:v>549.81137466307223</c:v>
                </c:pt>
                <c:pt idx="7">
                  <c:v>558.30124705882281</c:v>
                </c:pt>
                <c:pt idx="8">
                  <c:v>542.76337595907853</c:v>
                </c:pt>
                <c:pt idx="9">
                  <c:v>540.56760237132494</c:v>
                </c:pt>
                <c:pt idx="10">
                  <c:v>558.75922077922019</c:v>
                </c:pt>
                <c:pt idx="11">
                  <c:v>562.14130434782567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7C-4E08-B3EF-CE7246D0F0E4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strRef>
              <c:f>Sheet14!$A$5:$A$17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Sheet14!$C$5:$C$17</c:f>
              <c:numCache>
                <c:formatCode>General</c:formatCode>
                <c:ptCount val="12"/>
                <c:pt idx="0">
                  <c:v>557.26784172661814</c:v>
                </c:pt>
                <c:pt idx="1">
                  <c:v>543.08999999999912</c:v>
                </c:pt>
                <c:pt idx="2">
                  <c:v>537.30445544554402</c:v>
                </c:pt>
                <c:pt idx="3">
                  <c:v>540.30138613861334</c:v>
                </c:pt>
                <c:pt idx="4">
                  <c:v>555.4193853427887</c:v>
                </c:pt>
                <c:pt idx="5">
                  <c:v>533.82147783251128</c:v>
                </c:pt>
                <c:pt idx="6">
                  <c:v>560.08811004784616</c:v>
                </c:pt>
                <c:pt idx="7">
                  <c:v>572.58407407407344</c:v>
                </c:pt>
                <c:pt idx="8">
                  <c:v>542.47031168831097</c:v>
                </c:pt>
                <c:pt idx="9">
                  <c:v>561.59165484633525</c:v>
                </c:pt>
                <c:pt idx="10">
                  <c:v>572.81858156028341</c:v>
                </c:pt>
                <c:pt idx="11">
                  <c:v>531.20023148148061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7C-4E08-B3EF-CE7246D0F0E4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cat>
            <c:strRef>
              <c:f>Sheet14!$A$5:$A$17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Sheet14!$D$5:$D$17</c:f>
              <c:numCache>
                <c:formatCode>General</c:formatCode>
                <c:ptCount val="12"/>
                <c:pt idx="0">
                  <c:v>551.91647713226166</c:v>
                </c:pt>
                <c:pt idx="1">
                  <c:v>539.98972738537771</c:v>
                </c:pt>
                <c:pt idx="2">
                  <c:v>552.44405405405359</c:v>
                </c:pt>
                <c:pt idx="3">
                  <c:v>551.28260429835609</c:v>
                </c:pt>
                <c:pt idx="4">
                  <c:v>540.48372860635664</c:v>
                </c:pt>
                <c:pt idx="5">
                  <c:v>540.39510013351105</c:v>
                </c:pt>
                <c:pt idx="6">
                  <c:v>546.62989784335991</c:v>
                </c:pt>
                <c:pt idx="7">
                  <c:v>551.70439716312023</c:v>
                </c:pt>
                <c:pt idx="8">
                  <c:v>557.60498680738783</c:v>
                </c:pt>
                <c:pt idx="9">
                  <c:v>572.99162711864346</c:v>
                </c:pt>
                <c:pt idx="10">
                  <c:v>554.93493116395507</c:v>
                </c:pt>
                <c:pt idx="11">
                  <c:v>544.82940594059448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7C-4E08-B3EF-CE7246D0F0E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032352"/>
        <c:axId val="1840907584"/>
      </c:lineChart>
      <c:catAx>
        <c:axId val="184603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907584"/>
        <c:crosses val="autoZero"/>
        <c:auto val="1"/>
        <c:lblAlgn val="ctr"/>
        <c:lblOffset val="100"/>
        <c:noMultiLvlLbl val="0"/>
      </c:catAx>
      <c:valAx>
        <c:axId val="184090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number of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03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KPMG.xlsx]Sheet9!PivotTable6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 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Sheet9!$B$5:$B$8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E-4AAA-931C-EA378A13B428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Sheet9!$C$5:$C$8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E-4AAA-931C-EA378A13B4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61872176"/>
        <c:axId val="1687552880"/>
      </c:barChart>
      <c:catAx>
        <c:axId val="166187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52880"/>
        <c:crosses val="autoZero"/>
        <c:auto val="1"/>
        <c:lblAlgn val="ctr"/>
        <c:lblOffset val="100"/>
        <c:noMultiLvlLbl val="0"/>
      </c:catAx>
      <c:valAx>
        <c:axId val="168755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cars owned or not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7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 KPMG.xlsx]Sheet2!PivotTable2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RFM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Bronze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B-40A7-B8FD-A5582FEE1CB3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Gold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B-40A7-B8FD-A5582FEE1CB3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Platinum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B-40A7-B8FD-A5582FEE1CB3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Silver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8B-40A7-B8FD-A5582FEE1C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1445551"/>
        <c:axId val="601835839"/>
      </c:barChart>
      <c:catAx>
        <c:axId val="37144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35839"/>
        <c:crosses val="autoZero"/>
        <c:auto val="1"/>
        <c:lblAlgn val="ctr"/>
        <c:lblOffset val="100"/>
        <c:noMultiLvlLbl val="0"/>
      </c:catAx>
      <c:valAx>
        <c:axId val="60183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 Value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44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Prathamesh Sanjay Dongre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902518" cy="1231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RFM analysis is used to determine which customers a business should target to increase its revenue and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RFM( Recency, Frequency, and Monetary) model shows customers that have displayed high levels of engagement with the business in the three categories mentioned.</a:t>
            </a:r>
          </a:p>
          <a:p>
            <a:endParaRPr lang="en-US" sz="10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1EDEB7-8314-40AC-B13A-B93228854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506713"/>
              </p:ext>
            </p:extLst>
          </p:nvPr>
        </p:nvGraphicFramePr>
        <p:xfrm>
          <a:off x="4198625" y="15914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9982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draw insights from the data to get the top customers.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35831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the problem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1E46E-61A6-4BFD-B6E1-F97217F547A5}"/>
              </a:ext>
            </a:extLst>
          </p:cNvPr>
          <p:cNvSpPr txBox="1"/>
          <p:nvPr/>
        </p:nvSpPr>
        <p:spPr>
          <a:xfrm>
            <a:off x="205025" y="2117030"/>
            <a:ext cx="3724038" cy="1692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is a company that specializes in high-quality bikes and cycling accessories.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Their marketing team is looking to boost business sales by analyzing provided datasets.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Using the 3 datasets provided the aim is to analyze and recommend customers that Sprocket Central should target to drive higher value for the company.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D2D4-96CB-4FFE-8CEE-BBAEAE8141E8}"/>
              </a:ext>
            </a:extLst>
          </p:cNvPr>
          <p:cNvSpPr txBox="1"/>
          <p:nvPr/>
        </p:nvSpPr>
        <p:spPr>
          <a:xfrm>
            <a:off x="4487825" y="1735844"/>
            <a:ext cx="4014788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 of the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</a:t>
            </a:r>
            <a:r>
              <a:rPr lang="en-IN" sz="1000" dirty="0" err="1"/>
              <a:t>ew</a:t>
            </a:r>
            <a:r>
              <a:rPr lang="en-IN" sz="1000" dirty="0"/>
              <a:t> and Old customers Age Distributions.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B</a:t>
            </a:r>
            <a:r>
              <a:rPr lang="en-IN" sz="1000" dirty="0" err="1"/>
              <a:t>ike</a:t>
            </a:r>
            <a:r>
              <a:rPr lang="en-IN" sz="1000" dirty="0"/>
              <a:t>-related purchases over the last 3 years by gender.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Number of cars owned and not owned by state.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RFM value to target the customers.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Job Industry Distribution.</a:t>
            </a:r>
            <a:endParaRPr lang="en-IN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up'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781813" cy="167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for Data Quality Assessment </a:t>
            </a:r>
          </a:p>
          <a:p>
            <a:r>
              <a:rPr lang="en-US" sz="1000" dirty="0"/>
              <a:t>Accuracy: DOB: inaccurate, Age: Missing, Profit: Missing.</a:t>
            </a:r>
          </a:p>
          <a:p>
            <a:r>
              <a:rPr lang="en-US" sz="1000" dirty="0"/>
              <a:t>Completeness: Job Title: Blanks, Customer id: Incomplete, Customer Id: Incomplete, Online Order: Blanks, Brand: Blanks.</a:t>
            </a:r>
          </a:p>
          <a:p>
            <a:r>
              <a:rPr lang="en-US" sz="1000" dirty="0"/>
              <a:t>Consistency: Gender: Inconsistency, States: Inconsistency.</a:t>
            </a:r>
          </a:p>
          <a:p>
            <a:r>
              <a:rPr lang="en-US" sz="1000" dirty="0"/>
              <a:t>Currency: Deceased customers: Filler out.</a:t>
            </a:r>
          </a:p>
          <a:p>
            <a:r>
              <a:rPr lang="en-US" sz="1000" dirty="0"/>
              <a:t>Relevancy: Default column: Delete.</a:t>
            </a:r>
          </a:p>
          <a:p>
            <a:r>
              <a:rPr lang="en-US" sz="1000" dirty="0"/>
              <a:t>Canceled Status Order: Filler out.</a:t>
            </a:r>
          </a:p>
          <a:p>
            <a:r>
              <a:rPr lang="en-US" sz="1000" dirty="0"/>
              <a:t>Validity: List price: Format , Product sold date: Format.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and Old Customer Age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47875" y="2122027"/>
            <a:ext cx="4134600" cy="176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Most Customers are aged between 40-49 in New. In Old majority of customers are aged between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lowest age groups are under 20 and 80+ for both New and Old Customer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New customers list suggests that the age groups 20-29 and 40-69 are the most populated.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Old customer list suggests 20-69.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There is a steep drop in customers in the 30-39 range in the group of new.</a:t>
            </a:r>
            <a:endParaRPr sz="10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DC7941F-1B41-4981-939E-334DA2CBB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6011"/>
              </p:ext>
            </p:extLst>
          </p:nvPr>
        </p:nvGraphicFramePr>
        <p:xfrm>
          <a:off x="5157787" y="730616"/>
          <a:ext cx="3507582" cy="219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0F1BB38-52CD-4AB0-A69C-60B078955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059378"/>
              </p:ext>
            </p:extLst>
          </p:nvPr>
        </p:nvGraphicFramePr>
        <p:xfrm>
          <a:off x="5204222" y="3013087"/>
          <a:ext cx="3414712" cy="193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87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20% of customers are in Manufacturing and Financial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smallest number of customers are in property, agriculture, and Entertainment.</a:t>
            </a:r>
          </a:p>
          <a:p>
            <a:endParaRPr lang="en-US" sz="1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F50FC56-51D0-42B4-B3AA-44152D5C2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516601"/>
              </p:ext>
            </p:extLst>
          </p:nvPr>
        </p:nvGraphicFramePr>
        <p:xfrm>
          <a:off x="4804377" y="1708333"/>
          <a:ext cx="3824514" cy="2351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054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Over the last three years, about 50% of bike-related purchases were made by females to 48% of purchases made by males. Approximately 2% were made by unknown gender.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Numerically, females purchase almost 10000 more than males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Females make up the majority of bike-related bikes.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467021-0785-4BDC-A661-B3F817A15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16408"/>
              </p:ext>
            </p:extLst>
          </p:nvPr>
        </p:nvGraphicFramePr>
        <p:xfrm>
          <a:off x="5081350" y="1458889"/>
          <a:ext cx="3934063" cy="260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9520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87215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31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 all age categories, the largest number of customers are classified as ‘Mass Customers’.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next category is the ‘High Net Worth’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‘Affluent Customer’ can outperform the ‘ High Net Worth’ customer in.</a:t>
            </a:r>
          </a:p>
          <a:p>
            <a:endParaRPr lang="en-US" sz="10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73A74F-1BF7-4321-BFD1-903128167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063576"/>
              </p:ext>
            </p:extLst>
          </p:nvPr>
        </p:nvGraphicFramePr>
        <p:xfrm>
          <a:off x="4427764" y="1652066"/>
          <a:ext cx="4600121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6076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0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NSW has the largest amount of people that do not own a car. NSW seems to have a higher number of people from whom data was collected.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Victoria is also split quite evenly. But both numbers are significantly lower than those of NSW.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QLD has a relatively high number of customers that own a car.</a:t>
            </a:r>
          </a:p>
          <a:p>
            <a:endParaRPr lang="en-US" sz="10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31BAA9-1FC5-4967-832B-CC02E6176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767956"/>
              </p:ext>
            </p:extLst>
          </p:nvPr>
        </p:nvGraphicFramePr>
        <p:xfrm>
          <a:off x="4781016" y="1652066"/>
          <a:ext cx="3989609" cy="246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55552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818</Words>
  <Application>Microsoft Office PowerPoint</Application>
  <PresentationFormat>On-screen Show (16:9)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prathamesh dongre</cp:lastModifiedBy>
  <cp:revision>7</cp:revision>
  <dcterms:modified xsi:type="dcterms:W3CDTF">2023-08-01T18:41:03Z</dcterms:modified>
</cp:coreProperties>
</file>