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6"/>
  </p:notesMasterIdLst>
  <p:sldIdLst>
    <p:sldId id="256" r:id="rId2"/>
    <p:sldId id="261" r:id="rId3"/>
    <p:sldId id="257" r:id="rId4"/>
    <p:sldId id="263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89A2-4758-4EBA-9D2C-7FFD1110ED5F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C958-6593-423B-8A33-A23F97A97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64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C958-6593-423B-8A33-A23F97A97FC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2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C958-6593-423B-8A33-A23F97A97FC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03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19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65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75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4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3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25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037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4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76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1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0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1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95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5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B88BEF-817E-424A-816A-71808FAE9338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0249EC5-CF6F-4DFA-AB42-43CF84F7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3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i-org.libaccess.lib.mcmaster.ca/10.1515/jisys-2018-0058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kabure/german-credit-data-with-ris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A43C38-57A9-AE44-5B32-F88D842F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814" y="5511497"/>
            <a:ext cx="1075569" cy="1075569"/>
          </a:xfrm>
          <a:prstGeom prst="rect">
            <a:avLst/>
          </a:prstGeom>
          <a:noFill/>
          <a:ln>
            <a:noFill/>
          </a:ln>
          <a:effectLst>
            <a:outerShdw blurRad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800A0-6263-6B99-0F09-17B7027BBCF8}"/>
              </a:ext>
            </a:extLst>
          </p:cNvPr>
          <p:cNvSpPr txBox="1"/>
          <p:nvPr/>
        </p:nvSpPr>
        <p:spPr>
          <a:xfrm>
            <a:off x="1012486" y="4447268"/>
            <a:ext cx="5083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Prathamesh Joshi </a:t>
            </a:r>
          </a:p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400485705</a:t>
            </a:r>
          </a:p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 Systems and Technology – Automation and Smart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626EB-1D1B-3EF7-6DED-6FFE340FA967}"/>
              </a:ext>
            </a:extLst>
          </p:cNvPr>
          <p:cNvSpPr txBox="1"/>
          <p:nvPr/>
        </p:nvSpPr>
        <p:spPr>
          <a:xfrm>
            <a:off x="1503120" y="675111"/>
            <a:ext cx="89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 767  - Multivariate Statistical Methods for Big Data Analysis and Process Improvement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C6ABE-CD36-1AC5-6AA8-251887212B7B}"/>
              </a:ext>
            </a:extLst>
          </p:cNvPr>
          <p:cNvSpPr txBox="1"/>
          <p:nvPr/>
        </p:nvSpPr>
        <p:spPr>
          <a:xfrm>
            <a:off x="1012486" y="2144131"/>
            <a:ext cx="7267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German Credit Risk Prediction</a:t>
            </a:r>
          </a:p>
        </p:txBody>
      </p:sp>
    </p:spTree>
    <p:extLst>
      <p:ext uri="{BB962C8B-B14F-4D97-AF65-F5344CB8AC3E}">
        <p14:creationId xmlns:p14="http://schemas.microsoft.com/office/powerpoint/2010/main" val="272145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50BB81-94D6-1A73-0044-C91A5E47F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35" y="739392"/>
            <a:ext cx="8167596" cy="2875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AFDCA0-D70B-E9EF-6FE6-E60131F0F351}"/>
              </a:ext>
            </a:extLst>
          </p:cNvPr>
          <p:cNvSpPr txBox="1"/>
          <p:nvPr/>
        </p:nvSpPr>
        <p:spPr>
          <a:xfrm>
            <a:off x="4474633" y="262466"/>
            <a:ext cx="324273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 and loadings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C456D-A78A-02CE-6CBD-15B0B229746E}"/>
              </a:ext>
            </a:extLst>
          </p:cNvPr>
          <p:cNvSpPr txBox="1"/>
          <p:nvPr/>
        </p:nvSpPr>
        <p:spPr>
          <a:xfrm>
            <a:off x="269174" y="6446019"/>
            <a:ext cx="337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Zoomed view of the graphs in 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F4F7B-E92C-FBD8-89B4-ACE58BFB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418" y="3429000"/>
            <a:ext cx="6149163" cy="2689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A08E24-8AA0-6F85-4263-9436EDD7D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57" y="5908234"/>
            <a:ext cx="1075569" cy="1075569"/>
          </a:xfrm>
          <a:prstGeom prst="rect">
            <a:avLst/>
          </a:prstGeom>
          <a:noFill/>
          <a:ln>
            <a:noFill/>
          </a:ln>
          <a:effectLst>
            <a:outerShdw blurRad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89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70B7-9C4F-B357-20ED-DF5FDE4F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 and Classification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BF0E6-8523-2B0F-982E-9C735FF75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614" y="5875564"/>
            <a:ext cx="1075569" cy="1075569"/>
          </a:xfrm>
          <a:prstGeom prst="rect">
            <a:avLst/>
          </a:prstGeom>
          <a:noFill/>
          <a:ln>
            <a:noFill/>
          </a:ln>
          <a:effectLst>
            <a:outerShdw blurRad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396A1C-9BCC-4EF7-DA0D-CD462BE4B7FA}"/>
              </a:ext>
            </a:extLst>
          </p:cNvPr>
          <p:cNvSpPr txBox="1"/>
          <p:nvPr/>
        </p:nvSpPr>
        <p:spPr>
          <a:xfrm>
            <a:off x="178449" y="2183929"/>
            <a:ext cx="11835101" cy="32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split between training set and testing set in the ratio of 75%  and 25% respectively, parameters passed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will help in randomly shuffle the data before splitting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Stratifying – as our target class is imbalanced – while splitting it will help to equally split the data as much as possible</a:t>
            </a:r>
          </a:p>
          <a:p>
            <a:pPr lvl="1"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Classification Algorithms were used: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723EC-FD46-17B2-8364-90BC3D96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575" y="2183929"/>
            <a:ext cx="236860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7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EDB1-6BC8-712E-97F5-3C8CDE66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53" y="735827"/>
            <a:ext cx="8761413" cy="70696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80D65-EAB6-D993-3731-13BA52F9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86156" y="1770646"/>
            <a:ext cx="4825157" cy="576262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CF04A-3079-72BE-D346-97218AA7D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0255" y="1770646"/>
            <a:ext cx="4825159" cy="576262"/>
          </a:xfrm>
        </p:spPr>
        <p:txBody>
          <a:bodyPr/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0DE817-D747-686D-5109-19BDC3B6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529" y="2417436"/>
            <a:ext cx="3075671" cy="3307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ABF5E9-5C5C-CA72-24CC-7DB836129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001" y="2866161"/>
            <a:ext cx="3002726" cy="16295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2F4AD4-E343-A23D-ABC7-DEB8394D5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166" y="4511093"/>
            <a:ext cx="3002726" cy="21426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0567392-17AE-A331-3743-FB325839C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7297" y="4421706"/>
            <a:ext cx="2298916" cy="2314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1835E-8682-EE4B-3178-879B474DF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26" y="2400750"/>
            <a:ext cx="3314987" cy="472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1C6C5C-6505-93E3-02B9-EC0B62486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343" y="2873231"/>
            <a:ext cx="2896125" cy="1548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1EB31D-B911-3456-4F41-67D5E02B80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785" y="4511093"/>
            <a:ext cx="2817273" cy="21426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F319DE-64D0-22C1-4B3C-D0B7F32232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2463" y="2417436"/>
            <a:ext cx="2051155" cy="20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7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B354-7E00-CACF-10C9-300490FA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and 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EE9D4-8C77-7E75-5DA1-633346ECD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10"/>
          <a:stretch/>
        </p:blipFill>
        <p:spPr>
          <a:xfrm>
            <a:off x="7005329" y="2790497"/>
            <a:ext cx="3769657" cy="233495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B1F822-55AA-760E-3338-A48ADF97C9EE}"/>
              </a:ext>
            </a:extLst>
          </p:cNvPr>
          <p:cNvCxnSpPr/>
          <p:nvPr/>
        </p:nvCxnSpPr>
        <p:spPr>
          <a:xfrm>
            <a:off x="6096000" y="2243579"/>
            <a:ext cx="0" cy="4614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1FB73CB-393E-D309-0A0E-F7F8A0D84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91" y="2706517"/>
            <a:ext cx="2491956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8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864FE-390F-A84D-1ED7-D04BC847EA92}"/>
              </a:ext>
            </a:extLst>
          </p:cNvPr>
          <p:cNvSpPr txBox="1"/>
          <p:nvPr/>
        </p:nvSpPr>
        <p:spPr>
          <a:xfrm>
            <a:off x="401337" y="801452"/>
            <a:ext cx="11389325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endParaRPr lang="en-IN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Yoga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Religia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Gatot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Tri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Pranoto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Egar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Dika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Santosa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(2020) ‘South German Credit Data Classification Using Random Forest Algorithm to Predict Bank Credit Receipts’, 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JISA (</a:t>
            </a:r>
            <a:r>
              <a:rPr lang="en-IN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Sains)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3(2), pp. 62–66. doi:10.31326/jisa.v3i2.837.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Hamdy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Abeer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Hussein Walid B. (2016) ‘Credit Risk Assessment Model Based Using Principal component Analysis And Artificial Neural Network’, 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MATEC Web of Conferences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76, p. 02039. doi:10.1051/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matecconf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/20167602039.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Arora, N. and Kaur, P.D. (2020) ‘A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Bolasso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based consistent feature selection enabled random forest classification algorithm: An application to credit risk assessment’, 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Soft Computing Journal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86. doi:10.1016/j.asoc.2019.105936.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Raschka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2018. Model evaluation, model selection, and algorithm selection in machine learning. </a:t>
            </a:r>
            <a:r>
              <a:rPr lang="en-IN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 arXiv:1811.12808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Qasem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and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Nemer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 (2020) Extreme Learning Machine for Credit Risk Analysis. Journal of Intelligent Systems, Vol. 29 (Issue 1), pp. 640-652. </a:t>
            </a:r>
            <a:r>
              <a:rPr lang="en-IN" sz="1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https://doi-org.libaccess.lib.mcmaster.ca/10.1515/jisys-2018-0058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Sivasankar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Selvi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 and Mahalakshmi, S. (2020) ‘Rough set-based feature selection for credit risk prediction using weight-adjusted boosting ensemble method’, 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 Computing - A Fusion of Foundations, Methodologies &amp; Applications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24(6), pp. 3975–3988. doi:10.1007/s00500-019-04167-0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Shen, F. 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al.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(2019) ‘A novel ensemble classification model based on neural networks and a classifier optimisation technique for imbalanced credit risk evaluation’, </a:t>
            </a:r>
            <a:r>
              <a:rPr lang="en-IN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A: Statistical Mechanics and its Applications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526. doi:10.1016/j.physa.2019.121073.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B5FCF6-1DCB-4977-844E-6B3E9A694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752" y="5598620"/>
            <a:ext cx="1075569" cy="1075569"/>
          </a:xfrm>
          <a:prstGeom prst="rect">
            <a:avLst/>
          </a:prstGeom>
          <a:noFill/>
          <a:ln>
            <a:noFill/>
          </a:ln>
          <a:effectLst>
            <a:outerShdw blurRad="50800"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950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727C-4711-E279-59B4-3A45FA32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 and 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4F67-05D4-D8F2-DA5C-5ECB61AE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2311399"/>
            <a:ext cx="11480799" cy="387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 - </a:t>
            </a:r>
            <a:r>
              <a:rPr lang="en-I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https://www.kaggle.com/datasets/kabure/german-credit-data-with-risk</a:t>
            </a:r>
            <a:r>
              <a:rPr lang="en-I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9 features and 1 target variable.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predict whether the given person will be a good credit for the bank or a bad credit. In other words basically if the bank gives a loan, will that person repay it or not.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binary classification problem where Risk attribute has 2 classes – Good or Bad.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0AC01-BA80-4E3B-9299-A6F4CC76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25" y="3581400"/>
            <a:ext cx="5997460" cy="952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AD51FA-7562-EBF0-F448-CC5BB620F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548" y="5782431"/>
            <a:ext cx="1075569" cy="1075569"/>
          </a:xfrm>
          <a:prstGeom prst="rect">
            <a:avLst/>
          </a:prstGeom>
          <a:noFill/>
          <a:ln>
            <a:noFill/>
          </a:ln>
          <a:effectLst>
            <a:outerShdw blurRad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970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121D3D-23EC-9064-2F8C-B7DB26EA1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752" y="5598620"/>
            <a:ext cx="1075569" cy="1075569"/>
          </a:xfrm>
          <a:prstGeom prst="rect">
            <a:avLst/>
          </a:prstGeom>
          <a:noFill/>
          <a:ln>
            <a:noFill/>
          </a:ln>
          <a:effectLst>
            <a:outerShdw blurRad="50800"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EB74A7-4A60-6119-0DC7-E380B986F67E}"/>
              </a:ext>
            </a:extLst>
          </p:cNvPr>
          <p:cNvSpPr txBox="1"/>
          <p:nvPr/>
        </p:nvSpPr>
        <p:spPr>
          <a:xfrm>
            <a:off x="575035" y="509047"/>
            <a:ext cx="11108966" cy="59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i="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variable bank contains the age information of the customers.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i="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Sex: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variable contains the gender information of the bank customers.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i="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Job: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variable contains occupational information of bank customers. Professions are divided into four categories according to skill level. (0 - unskilled and nonresident, 1 - unskilled and resident, 2 - skilled, 3 - highly skilled)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i="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Housing: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variable includes the housing status of the bank customers.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i="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Saving Accounts: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variable bank contains customers savings information. Customers savings are classified as little, moderate, quite rich, rich.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hecking Accounts: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variable show the cash in the accounts of bank customers</a:t>
            </a:r>
            <a:r>
              <a:rPr 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classified as little, moderate, quite rich, rich.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i="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Amount: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variable shows how much credit the bank customers get.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i="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DM :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Deustsche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 is used as currency.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i="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Duration: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variable contains the specified time to pay the credit.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i="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variable shows the purpose for which the bank customer taking credit. Taking credit by customers are classified as car, furniture / equipment, radio / TV, domestic appliances, repairs, education, business, vacation / others.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i="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Risk: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variable contains the customers risk information. Customers in the Data Set have previously taken credit from banks. A value of 1 was given for customers who paid the credit and 0 for customers who could not.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63F4-E266-9CE7-1548-D330E21D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D6969-F367-2EBC-DA53-C2F4ACE76FD3}"/>
              </a:ext>
            </a:extLst>
          </p:cNvPr>
          <p:cNvSpPr txBox="1"/>
          <p:nvPr/>
        </p:nvSpPr>
        <p:spPr>
          <a:xfrm>
            <a:off x="668865" y="2175462"/>
            <a:ext cx="10854269" cy="42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numerical features like Credit Amount, Age or duration show some outliers.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is slightly imbalanced, with more patients good credits than bad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between the ages of 20 and 40 are more likely than others to seek for credit. The average age of those who apply for a loan is 35.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apply for credit/loans at a higher rate than females. Males made up 69% of those who applied for credit, while females made up 31%.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almost 600 highly skilled professionals among the 1000 people who asked for a loan. This accounts for 63% of all credit applications received.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their own properties/houses are more likely to apply for a loan.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loan is taken for a duration greater than 25 months then the probability of being a Bad Risk is high as compared to being Good.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limited savings and little money in checking accounts ask for loans more frequently than those with more or better savings.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loan applications are for automobiles. This accounts for 33.7% of all applications. Surprisingly, radio/TV is the second most prevalent reason for loan.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loan is taken out for more than 25 months, the likelihood of being a Bad Risk outweighs the likelihood of being a Good Risk.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072F6-BBA3-D210-BABC-1DDAED5C2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615" y="5892497"/>
            <a:ext cx="1075569" cy="1075569"/>
          </a:xfrm>
          <a:prstGeom prst="rect">
            <a:avLst/>
          </a:prstGeom>
          <a:noFill/>
          <a:ln>
            <a:noFill/>
          </a:ln>
          <a:effectLst>
            <a:outerShdw blurRad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85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3A579-5356-FF28-95B6-523388388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979" y="5886486"/>
            <a:ext cx="1075569" cy="1075569"/>
          </a:xfrm>
          <a:prstGeom prst="rect">
            <a:avLst/>
          </a:prstGeom>
          <a:noFill/>
          <a:ln>
            <a:noFill/>
          </a:ln>
          <a:effectLst>
            <a:outerShdw blurRad="50800" dist="50800" sx="1000" sy="1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A30C52-CCDA-3A2D-D26B-81B346060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28" y="1754979"/>
            <a:ext cx="3024990" cy="2612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1D7F16-0AA1-CEE5-09B9-220953EA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28" y="105507"/>
            <a:ext cx="5470953" cy="1562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92DE8A-E677-12F1-B860-08F7C658D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8486" y="3061225"/>
            <a:ext cx="2666476" cy="19593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D62499-173E-ADEF-B1EE-3815EAF62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4135" y="2300140"/>
            <a:ext cx="3524774" cy="21085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14D8490-89DF-E11B-54BB-C2855383F3E6}"/>
              </a:ext>
            </a:extLst>
          </p:cNvPr>
          <p:cNvSpPr txBox="1"/>
          <p:nvPr/>
        </p:nvSpPr>
        <p:spPr>
          <a:xfrm>
            <a:off x="9418668" y="4408653"/>
            <a:ext cx="2125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 Risk has 700:300 between "good" and "bad"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9A173F3-E1A7-D164-9238-603F89ADCA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0950" y="105507"/>
            <a:ext cx="2756742" cy="51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ECEFF-729F-B8EF-D9CE-BCC21661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5" y="2616060"/>
            <a:ext cx="5872866" cy="2101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20AAD-0240-EA29-7BED-03D79D0E47DE}"/>
              </a:ext>
            </a:extLst>
          </p:cNvPr>
          <p:cNvSpPr txBox="1"/>
          <p:nvPr/>
        </p:nvSpPr>
        <p:spPr>
          <a:xfrm>
            <a:off x="458783" y="4827328"/>
            <a:ext cx="53260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 more males taking loan than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females taking more loans than young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females taking more loan than older males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CB427-ABE0-FA25-B23F-879A6ABD3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5" y="216431"/>
            <a:ext cx="6119014" cy="1923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A8C5E-9D86-1E2B-F576-683F47B504C7}"/>
              </a:ext>
            </a:extLst>
          </p:cNvPr>
          <p:cNvSpPr txBox="1"/>
          <p:nvPr/>
        </p:nvSpPr>
        <p:spPr>
          <a:xfrm>
            <a:off x="312395" y="2140179"/>
            <a:ext cx="53260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credit amount is between 1000- 4500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people taking loan ages between 20 and 50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999CF-354C-D0AF-898F-41F1D9F91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102" y="2140179"/>
            <a:ext cx="2871849" cy="1865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A89527-D98E-4FA1-C905-0BF41054E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516" y="297180"/>
            <a:ext cx="2928435" cy="19237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B54D7-4E1F-871B-1537-D9F209A69564}"/>
              </a:ext>
            </a:extLst>
          </p:cNvPr>
          <p:cNvSpPr txBox="1"/>
          <p:nvPr/>
        </p:nvSpPr>
        <p:spPr>
          <a:xfrm>
            <a:off x="9432077" y="1632818"/>
            <a:ext cx="28596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Males take more count of credit from Bank.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Males have lower percentage of bad rating than woman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264DE8-913A-A700-A80E-20C105E7F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5765" y="4083401"/>
            <a:ext cx="2689642" cy="24812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A229A7-0F7D-0895-871F-7AB9D64869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148" y="5782431"/>
            <a:ext cx="1075569" cy="1075569"/>
          </a:xfrm>
          <a:prstGeom prst="rect">
            <a:avLst/>
          </a:prstGeom>
          <a:noFill/>
          <a:ln>
            <a:noFill/>
          </a:ln>
          <a:effectLst>
            <a:outerShdw blurRad="50800" sx="1000" sy="1000" algn="ctr" rotWithShape="0">
              <a:srgbClr val="000000">
                <a:alpha val="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05CC1-0C74-2B9E-B473-884FA8B37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2517" y="4778205"/>
            <a:ext cx="3594740" cy="19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9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6F75-3F0F-1944-FF36-387C4F6F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74AD-D50D-9D01-F4DA-10DAFFF4F51B}"/>
              </a:ext>
            </a:extLst>
          </p:cNvPr>
          <p:cNvSpPr txBox="1"/>
          <p:nvPr/>
        </p:nvSpPr>
        <p:spPr>
          <a:xfrm>
            <a:off x="829733" y="2248870"/>
            <a:ext cx="9584267" cy="257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by dropping unwanted col (like “id”)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the two features (Savings/Checking) handled by adding ‘no-info’ in it.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encoded all the categorical columns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perform compared to One-hot encoding because all the features have more than 2 categories.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one hot encoding leads to increase in number of feature space, thus increasing memory consumption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 was used to mean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scale the data for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classification.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08966-01C8-F0B0-7C75-FB4EE4E70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148" y="5782431"/>
            <a:ext cx="1075569" cy="1075569"/>
          </a:xfrm>
          <a:prstGeom prst="rect">
            <a:avLst/>
          </a:prstGeom>
          <a:noFill/>
          <a:ln>
            <a:noFill/>
          </a:ln>
          <a:effectLst>
            <a:outerShdw blurRad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130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07EA7-8A01-B8FB-4211-B600C3F8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75" y="883699"/>
            <a:ext cx="5182049" cy="5090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0C5F5-8600-303A-1FC2-D5FA4C465F3A}"/>
              </a:ext>
            </a:extLst>
          </p:cNvPr>
          <p:cNvSpPr txBox="1"/>
          <p:nvPr/>
        </p:nvSpPr>
        <p:spPr>
          <a:xfrm>
            <a:off x="6307892" y="2951945"/>
            <a:ext cx="5122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Job, Housing and Sex seem to be having less effect on the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and duration has the maximum negative corelation on risk which means if duration increases – the chances of risk is more which means risk = 0 in our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AC7A9-E1D6-4B75-510D-8F3813DC8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348" y="5782431"/>
            <a:ext cx="1075569" cy="1075569"/>
          </a:xfrm>
          <a:prstGeom prst="rect">
            <a:avLst/>
          </a:prstGeom>
          <a:noFill/>
          <a:ln>
            <a:noFill/>
          </a:ln>
          <a:effectLst>
            <a:outerShdw blurRad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649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649-F824-9A4C-8AAB-BAB96E74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F52B1-4BBC-466E-7CA9-80E83157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93" y="2637364"/>
            <a:ext cx="3149904" cy="3001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686AB3-5DDF-D627-7F48-812894A19C51}"/>
              </a:ext>
            </a:extLst>
          </p:cNvPr>
          <p:cNvSpPr txBox="1"/>
          <p:nvPr/>
        </p:nvSpPr>
        <p:spPr>
          <a:xfrm>
            <a:off x="1189580" y="2196183"/>
            <a:ext cx="173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with 2 components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F64FE4-0ADE-E4A3-C3C3-E0AD92FF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35" y="5777582"/>
            <a:ext cx="1830742" cy="475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7CD99-3CF9-1684-9442-620BAAD6C324}"/>
              </a:ext>
            </a:extLst>
          </p:cNvPr>
          <p:cNvSpPr txBox="1"/>
          <p:nvPr/>
        </p:nvSpPr>
        <p:spPr>
          <a:xfrm>
            <a:off x="5009413" y="2196183"/>
            <a:ext cx="173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with 3 components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BE08E8-6033-E233-59E4-C10BBCB9A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1" r="3441"/>
          <a:stretch/>
        </p:blipFill>
        <p:spPr>
          <a:xfrm>
            <a:off x="3644207" y="2672744"/>
            <a:ext cx="4463317" cy="27728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D09C53-3A93-058D-A6F1-53873B2FC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404" y="5719561"/>
            <a:ext cx="2552921" cy="5334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7FFE24-3A9D-929B-73D6-47C3CF2AA2EE}"/>
              </a:ext>
            </a:extLst>
          </p:cNvPr>
          <p:cNvSpPr txBox="1"/>
          <p:nvPr/>
        </p:nvSpPr>
        <p:spPr>
          <a:xfrm>
            <a:off x="9606813" y="2196183"/>
            <a:ext cx="173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with 7 components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E4B20C-3F68-2938-BB66-8A2AC103E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898" y="2637364"/>
            <a:ext cx="3617162" cy="25402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ACF5EE-332F-5539-A9AB-106A86E6D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1998" y="5291041"/>
            <a:ext cx="3324961" cy="4594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F2A181-C8DC-5EEE-C20D-0ED3BB5EE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1998" y="5884332"/>
            <a:ext cx="2187130" cy="4572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3B4A79-FE5A-09DC-6F6E-ABC8FC4DC0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758" y="5986284"/>
            <a:ext cx="1075569" cy="1075569"/>
          </a:xfrm>
          <a:prstGeom prst="rect">
            <a:avLst/>
          </a:prstGeom>
          <a:noFill/>
          <a:ln>
            <a:noFill/>
          </a:ln>
          <a:effectLst>
            <a:outerShdw blurRad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4496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 Boardroom">
  <a:themeElements>
    <a:clrScheme name="Custom 1">
      <a:dk1>
        <a:sysClr val="windowText" lastClr="000000"/>
      </a:dk1>
      <a:lt1>
        <a:sysClr val="window" lastClr="FFFFFF"/>
      </a:lt1>
      <a:dk2>
        <a:srgbClr val="37A6E9"/>
      </a:dk2>
      <a:lt2>
        <a:srgbClr val="EBEBEB"/>
      </a:lt2>
      <a:accent1>
        <a:srgbClr val="063D67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5434</TotalTime>
  <Words>1284</Words>
  <Application>Microsoft Office PowerPoint</Application>
  <PresentationFormat>Widescreen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1_Ion Boardroom</vt:lpstr>
      <vt:lpstr>PowerPoint Presentation</vt:lpstr>
      <vt:lpstr>Project Aim and Dataset Description</vt:lpstr>
      <vt:lpstr>PowerPoint Presentation</vt:lpstr>
      <vt:lpstr>Exploratory Data Analysis</vt:lpstr>
      <vt:lpstr>PowerPoint Presentation</vt:lpstr>
      <vt:lpstr>PowerPoint Presentation</vt:lpstr>
      <vt:lpstr>Data Pre-processing</vt:lpstr>
      <vt:lpstr>PowerPoint Presentation</vt:lpstr>
      <vt:lpstr>Principal Component Analysis</vt:lpstr>
      <vt:lpstr>PowerPoint Presentation</vt:lpstr>
      <vt:lpstr>Data Split and Classification Models</vt:lpstr>
      <vt:lpstr>Outputs:</vt:lpstr>
      <vt:lpstr>Feature Importance and Model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German Credit Risk</dc:title>
  <dc:creator>Prathamesh Joshi</dc:creator>
  <cp:lastModifiedBy>Prathamesh Joshi</cp:lastModifiedBy>
  <cp:revision>24</cp:revision>
  <dcterms:created xsi:type="dcterms:W3CDTF">2022-12-10T23:44:24Z</dcterms:created>
  <dcterms:modified xsi:type="dcterms:W3CDTF">2022-12-16T19:50:44Z</dcterms:modified>
</cp:coreProperties>
</file>