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8" r:id="rId2"/>
    <p:sldId id="258" r:id="rId3"/>
    <p:sldId id="259" r:id="rId4"/>
    <p:sldId id="260" r:id="rId5"/>
    <p:sldId id="261"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9" r:id="rId30"/>
    <p:sldId id="287" r:id="rId31"/>
    <p:sldId id="288" r:id="rId32"/>
    <p:sldId id="290" r:id="rId33"/>
    <p:sldId id="291" r:id="rId34"/>
    <p:sldId id="292" r:id="rId35"/>
    <p:sldId id="293" r:id="rId36"/>
    <p:sldId id="294" r:id="rId37"/>
    <p:sldId id="295" r:id="rId38"/>
    <p:sldId id="297"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3" autoAdjust="0"/>
    <p:restoredTop sz="94660"/>
  </p:normalViewPr>
  <p:slideViewPr>
    <p:cSldViewPr>
      <p:cViewPr varScale="1">
        <p:scale>
          <a:sx n="83" d="100"/>
          <a:sy n="83" d="100"/>
        </p:scale>
        <p:origin x="-143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CC158C9-63A3-4493-BB9F-99150C1A644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C158C9-63A3-4493-BB9F-99150C1A644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CC158C9-63A3-4493-BB9F-99150C1A644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C158C9-63A3-4493-BB9F-99150C1A64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DA6873D-6FE6-4F81-A5DC-67AB9A92509F}" type="datetimeFigureOut">
              <a:rPr lang="en-US" smtClean="0"/>
              <a:pPr/>
              <a:t>6/24/2017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C158C9-63A3-4493-BB9F-99150C1A644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DA6873D-6FE6-4F81-A5DC-67AB9A92509F}" type="datetimeFigureOut">
              <a:rPr lang="en-US" smtClean="0"/>
              <a:pPr/>
              <a:t>6/24/2017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CC158C9-63A3-4493-BB9F-99150C1A644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web-terminolog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heserverside.com/definition/J2EE-Java-2-Platform-Enterprise-Edition" TargetMode="External"/><Relationship Id="rId2" Type="http://schemas.openxmlformats.org/officeDocument/2006/relationships/hyperlink" Target="http://searchoracle.techtarget.com/definition/Ora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Java</a:t>
            </a:r>
            <a:endParaRPr lang="en-US" dirty="0"/>
          </a:p>
        </p:txBody>
      </p:sp>
      <p:sp>
        <p:nvSpPr>
          <p:cNvPr id="3" name="Subtitle 2"/>
          <p:cNvSpPr>
            <a:spLocks noGrp="1"/>
          </p:cNvSpPr>
          <p:nvPr>
            <p:ph type="subTitle" idx="1"/>
          </p:nvPr>
        </p:nvSpPr>
        <p:spPr/>
        <p:txBody>
          <a:bodyPr/>
          <a:lstStyle/>
          <a:p>
            <a:r>
              <a:rPr lang="en-US" dirty="0" smtClean="0"/>
              <a:t>J2EE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Disadvantages of CGI</a:t>
            </a:r>
            <a:br>
              <a:rPr lang="en-US" smtClean="0"/>
            </a:br>
            <a:endParaRPr lang="en-US" dirty="0"/>
          </a:p>
        </p:txBody>
      </p:sp>
      <p:sp>
        <p:nvSpPr>
          <p:cNvPr id="3" name="Content Placeholder 2"/>
          <p:cNvSpPr>
            <a:spLocks noGrp="1"/>
          </p:cNvSpPr>
          <p:nvPr>
            <p:ph idx="1"/>
          </p:nvPr>
        </p:nvSpPr>
        <p:spPr/>
        <p:txBody>
          <a:bodyPr/>
          <a:lstStyle/>
          <a:p>
            <a:r>
              <a:rPr lang="en-US" dirty="0" smtClean="0"/>
              <a:t>There are many problems in CGI technology:</a:t>
            </a:r>
          </a:p>
          <a:p>
            <a:r>
              <a:rPr lang="en-US" dirty="0" smtClean="0"/>
              <a:t>If number of clients increases, it takes more time for sending response.</a:t>
            </a:r>
          </a:p>
          <a:p>
            <a:r>
              <a:rPr lang="en-US" dirty="0" smtClean="0"/>
              <a:t>For each request, it starts a process and Web server is limited to start processes.</a:t>
            </a:r>
          </a:p>
          <a:p>
            <a:r>
              <a:rPr lang="en-US" dirty="0" smtClean="0"/>
              <a:t>It uses platform dependent language e.g. C, C++, </a:t>
            </a:r>
            <a:r>
              <a:rPr lang="en-US" dirty="0" err="1" smtClean="0"/>
              <a:t>perl</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a:t>
            </a:r>
            <a:r>
              <a:rPr lang="en-US" dirty="0" err="1" smtClean="0"/>
              <a:t>Servlet</a:t>
            </a:r>
            <a:r>
              <a:rPr lang="en-US" dirty="0" smtClean="0"/>
              <a:t/>
            </a:r>
            <a:br>
              <a:rPr lang="en-US" dirty="0" smtClean="0"/>
            </a:br>
            <a:endParaRPr lang="en-US" dirty="0"/>
          </a:p>
        </p:txBody>
      </p:sp>
      <p:pic>
        <p:nvPicPr>
          <p:cNvPr id="4" name="Content Placeholder 3" descr="servlet1.PNG"/>
          <p:cNvPicPr>
            <a:picLocks noGrp="1" noChangeAspect="1"/>
          </p:cNvPicPr>
          <p:nvPr>
            <p:ph idx="1"/>
          </p:nvPr>
        </p:nvPicPr>
        <p:blipFill>
          <a:blip r:embed="rId2" cstate="print"/>
          <a:stretch>
            <a:fillRect/>
          </a:stretch>
        </p:blipFill>
        <p:spPr>
          <a:xfrm>
            <a:off x="950301" y="1676400"/>
            <a:ext cx="8117499" cy="416315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many advantages of </a:t>
            </a:r>
            <a:r>
              <a:rPr lang="en-US" dirty="0" err="1" smtClean="0"/>
              <a:t>servlet</a:t>
            </a:r>
            <a:r>
              <a:rPr lang="en-US" dirty="0" smtClean="0"/>
              <a:t> over CGI. The web container creates threads for handling the multiple requests to the </a:t>
            </a:r>
            <a:r>
              <a:rPr lang="en-US" dirty="0" err="1" smtClean="0"/>
              <a:t>servlet</a:t>
            </a:r>
            <a:r>
              <a:rPr lang="en-US" dirty="0" smtClean="0"/>
              <a:t>. Threads have a lot of benefits over the Processes such as they share a common memory area, lightweight, cost of communication between the threads are low. The basic benefits of </a:t>
            </a:r>
            <a:r>
              <a:rPr lang="en-US" dirty="0" err="1" smtClean="0"/>
              <a:t>servlet</a:t>
            </a:r>
            <a:r>
              <a:rPr lang="en-US" dirty="0" smtClean="0"/>
              <a:t> are as follows:</a:t>
            </a:r>
          </a:p>
          <a:p>
            <a:r>
              <a:rPr lang="en-US" b="1" dirty="0" smtClean="0"/>
              <a:t>better performance:</a:t>
            </a:r>
            <a:r>
              <a:rPr lang="en-US" dirty="0" smtClean="0"/>
              <a:t> because it creates a thread for each request not process.</a:t>
            </a:r>
          </a:p>
          <a:p>
            <a:r>
              <a:rPr lang="en-US" b="1" dirty="0" smtClean="0"/>
              <a:t>Portability:</a:t>
            </a:r>
            <a:r>
              <a:rPr lang="en-US" dirty="0" smtClean="0"/>
              <a:t> because it uses java language.</a:t>
            </a:r>
          </a:p>
          <a:p>
            <a:r>
              <a:rPr lang="en-US" b="1" dirty="0" smtClean="0"/>
              <a:t>Robust:</a:t>
            </a:r>
            <a:r>
              <a:rPr lang="en-US" dirty="0" smtClean="0"/>
              <a:t> </a:t>
            </a:r>
            <a:r>
              <a:rPr lang="en-US" dirty="0" err="1" smtClean="0"/>
              <a:t>Servlets</a:t>
            </a:r>
            <a:r>
              <a:rPr lang="en-US" dirty="0" smtClean="0"/>
              <a:t> are managed by JVM so we don't need to worry about memory leak, garbage collection etc.</a:t>
            </a:r>
          </a:p>
          <a:p>
            <a:r>
              <a:rPr lang="en-US" b="1" dirty="0" smtClean="0"/>
              <a:t>Secure:</a:t>
            </a:r>
            <a:r>
              <a:rPr lang="en-US" dirty="0" smtClean="0"/>
              <a:t> because it uses java language..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Terminology</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Servlet</a:t>
            </a:r>
            <a:r>
              <a:rPr lang="en-US" dirty="0" smtClean="0"/>
              <a:t> </a:t>
            </a:r>
            <a:r>
              <a:rPr lang="en-US" dirty="0" err="1" smtClean="0"/>
              <a:t>TerminologyDescription</a:t>
            </a:r>
            <a:r>
              <a:rPr lang="en-US" dirty="0" err="1" smtClean="0">
                <a:hlinkClick r:id="rId2"/>
              </a:rPr>
              <a:t>Website</a:t>
            </a:r>
            <a:r>
              <a:rPr lang="en-US" dirty="0" smtClean="0">
                <a:hlinkClick r:id="rId2"/>
              </a:rPr>
              <a:t>: static </a:t>
            </a:r>
            <a:r>
              <a:rPr lang="en-US" dirty="0" err="1" smtClean="0">
                <a:hlinkClick r:id="rId2"/>
              </a:rPr>
              <a:t>vs</a:t>
            </a:r>
            <a:r>
              <a:rPr lang="en-US" dirty="0" smtClean="0">
                <a:hlinkClick r:id="rId2"/>
              </a:rPr>
              <a:t> </a:t>
            </a:r>
            <a:r>
              <a:rPr lang="en-US" dirty="0" err="1" smtClean="0">
                <a:hlinkClick r:id="rId2"/>
              </a:rPr>
              <a:t>dynamic</a:t>
            </a:r>
            <a:r>
              <a:rPr lang="en-US" dirty="0" err="1" smtClean="0"/>
              <a:t>It</a:t>
            </a:r>
            <a:r>
              <a:rPr lang="en-US" dirty="0" smtClean="0"/>
              <a:t> is a collection of related web pages that may contain text, images, audio and </a:t>
            </a:r>
            <a:r>
              <a:rPr lang="en-US" dirty="0" err="1" smtClean="0"/>
              <a:t>video.</a:t>
            </a:r>
            <a:r>
              <a:rPr lang="en-US" dirty="0" err="1" smtClean="0">
                <a:hlinkClick r:id="rId2"/>
              </a:rPr>
              <a:t>HTTP</a:t>
            </a:r>
            <a:r>
              <a:rPr lang="en-US" dirty="0" err="1" smtClean="0"/>
              <a:t>It</a:t>
            </a:r>
            <a:r>
              <a:rPr lang="en-US" dirty="0" smtClean="0"/>
              <a:t> is the data communication protocol used to establish communication between client and </a:t>
            </a:r>
            <a:r>
              <a:rPr lang="en-US" dirty="0" err="1" smtClean="0"/>
              <a:t>server.</a:t>
            </a:r>
            <a:r>
              <a:rPr lang="en-US" dirty="0" err="1" smtClean="0">
                <a:hlinkClick r:id="rId2"/>
              </a:rPr>
              <a:t>HTTP</a:t>
            </a:r>
            <a:r>
              <a:rPr lang="en-US" dirty="0" smtClean="0">
                <a:hlinkClick r:id="rId2"/>
              </a:rPr>
              <a:t> </a:t>
            </a:r>
            <a:r>
              <a:rPr lang="en-US" dirty="0" err="1" smtClean="0">
                <a:hlinkClick r:id="rId2"/>
              </a:rPr>
              <a:t>Requests</a:t>
            </a:r>
            <a:r>
              <a:rPr lang="en-US" dirty="0" err="1" smtClean="0"/>
              <a:t>It</a:t>
            </a:r>
            <a:r>
              <a:rPr lang="en-US" dirty="0" smtClean="0"/>
              <a:t> is the request send by the computer to a web server that contains all sorts of potentially interesting </a:t>
            </a:r>
            <a:r>
              <a:rPr lang="en-US" dirty="0" err="1" smtClean="0"/>
              <a:t>information.</a:t>
            </a:r>
            <a:r>
              <a:rPr lang="en-US" dirty="0" err="1" smtClean="0">
                <a:hlinkClick r:id="rId2"/>
              </a:rPr>
              <a:t>Get</a:t>
            </a:r>
            <a:r>
              <a:rPr lang="en-US" dirty="0" smtClean="0">
                <a:hlinkClick r:id="rId2"/>
              </a:rPr>
              <a:t> </a:t>
            </a:r>
            <a:r>
              <a:rPr lang="en-US" dirty="0" err="1" smtClean="0">
                <a:hlinkClick r:id="rId2"/>
              </a:rPr>
              <a:t>vs</a:t>
            </a:r>
            <a:r>
              <a:rPr lang="en-US" dirty="0" smtClean="0">
                <a:hlinkClick r:id="rId2"/>
              </a:rPr>
              <a:t> </a:t>
            </a:r>
            <a:r>
              <a:rPr lang="en-US" dirty="0" err="1" smtClean="0">
                <a:hlinkClick r:id="rId2"/>
              </a:rPr>
              <a:t>Post</a:t>
            </a:r>
            <a:r>
              <a:rPr lang="en-US" dirty="0" err="1" smtClean="0"/>
              <a:t>It</a:t>
            </a:r>
            <a:r>
              <a:rPr lang="en-US" dirty="0" smtClean="0"/>
              <a:t> give the difference between GET and POST </a:t>
            </a:r>
            <a:r>
              <a:rPr lang="en-US" dirty="0" err="1" smtClean="0"/>
              <a:t>request.</a:t>
            </a:r>
            <a:r>
              <a:rPr lang="en-US" dirty="0" err="1" smtClean="0">
                <a:hlinkClick r:id="rId2"/>
              </a:rPr>
              <a:t>Container</a:t>
            </a:r>
            <a:r>
              <a:rPr lang="en-US" dirty="0" err="1" smtClean="0"/>
              <a:t>It</a:t>
            </a:r>
            <a:r>
              <a:rPr lang="en-US" dirty="0" smtClean="0"/>
              <a:t> is used in java for dynamically generate the web pages on the server </a:t>
            </a:r>
            <a:r>
              <a:rPr lang="en-US" dirty="0" err="1" smtClean="0"/>
              <a:t>side.</a:t>
            </a:r>
            <a:r>
              <a:rPr lang="en-US" dirty="0" err="1" smtClean="0">
                <a:hlinkClick r:id="rId2"/>
              </a:rPr>
              <a:t>Server</a:t>
            </a:r>
            <a:r>
              <a:rPr lang="en-US" dirty="0" smtClean="0">
                <a:hlinkClick r:id="rId2"/>
              </a:rPr>
              <a:t>: Web </a:t>
            </a:r>
            <a:r>
              <a:rPr lang="en-US" dirty="0" err="1" smtClean="0">
                <a:hlinkClick r:id="rId2"/>
              </a:rPr>
              <a:t>vs</a:t>
            </a:r>
            <a:r>
              <a:rPr lang="en-US" dirty="0" smtClean="0">
                <a:hlinkClick r:id="rId2"/>
              </a:rPr>
              <a:t> </a:t>
            </a:r>
            <a:r>
              <a:rPr lang="en-US" dirty="0" err="1" smtClean="0">
                <a:hlinkClick r:id="rId2"/>
              </a:rPr>
              <a:t>Application</a:t>
            </a:r>
            <a:r>
              <a:rPr lang="en-US" dirty="0" err="1" smtClean="0"/>
              <a:t>It</a:t>
            </a:r>
            <a:r>
              <a:rPr lang="en-US" dirty="0" smtClean="0"/>
              <a:t> is used to manage the network resources and for running the program or software that provides </a:t>
            </a:r>
            <a:r>
              <a:rPr lang="en-US" dirty="0" err="1" smtClean="0"/>
              <a:t>services.</a:t>
            </a:r>
            <a:r>
              <a:rPr lang="en-US" dirty="0" err="1" smtClean="0">
                <a:hlinkClick r:id="rId2"/>
              </a:rPr>
              <a:t>Content</a:t>
            </a:r>
            <a:r>
              <a:rPr lang="en-US" dirty="0" smtClean="0">
                <a:hlinkClick r:id="rId2"/>
              </a:rPr>
              <a:t> </a:t>
            </a:r>
            <a:r>
              <a:rPr lang="en-US" dirty="0" err="1" smtClean="0">
                <a:hlinkClick r:id="rId2"/>
              </a:rPr>
              <a:t>Type</a:t>
            </a:r>
            <a:r>
              <a:rPr lang="en-US" dirty="0" err="1" smtClean="0"/>
              <a:t>It</a:t>
            </a:r>
            <a:r>
              <a:rPr lang="en-US" dirty="0" smtClean="0"/>
              <a:t> is HTTP header that provides the description about what are you sending to the browser.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Website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Website is a collection of related web pages that may contain text, images, audio and video. The first page of a website is called home page. Each website has specific internet address (URL) that you need to enter in your browser to access a website.</a:t>
            </a:r>
          </a:p>
          <a:p>
            <a:r>
              <a:rPr lang="en-US" dirty="0" smtClean="0"/>
              <a:t>Website is hosted on one or more servers and can be accessed by visiting its homepage using a computer network. A website is managed by its owner that can be an individual, company or an organization.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website</a:t>
            </a:r>
            <a:endParaRPr lang="en-US" dirty="0"/>
          </a:p>
        </p:txBody>
      </p:sp>
      <p:sp>
        <p:nvSpPr>
          <p:cNvPr id="3" name="Content Placeholder 2"/>
          <p:cNvSpPr>
            <a:spLocks noGrp="1"/>
          </p:cNvSpPr>
          <p:nvPr>
            <p:ph idx="1"/>
          </p:nvPr>
        </p:nvSpPr>
        <p:spPr/>
        <p:txBody>
          <a:bodyPr>
            <a:normAutofit/>
          </a:bodyPr>
          <a:lstStyle/>
          <a:p>
            <a:r>
              <a:rPr lang="en-US" dirty="0" smtClean="0"/>
              <a:t>A website can be of two types:</a:t>
            </a:r>
          </a:p>
          <a:p>
            <a:r>
              <a:rPr lang="en-US" dirty="0" smtClean="0"/>
              <a:t>Static Website</a:t>
            </a:r>
          </a:p>
          <a:p>
            <a:r>
              <a:rPr lang="en-US" dirty="0" smtClean="0"/>
              <a:t>Dynamic Website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website</a:t>
            </a:r>
            <a:endParaRPr lang="en-US" dirty="0"/>
          </a:p>
        </p:txBody>
      </p:sp>
      <p:sp>
        <p:nvSpPr>
          <p:cNvPr id="3" name="Content Placeholder 2"/>
          <p:cNvSpPr>
            <a:spLocks noGrp="1"/>
          </p:cNvSpPr>
          <p:nvPr>
            <p:ph idx="1"/>
          </p:nvPr>
        </p:nvSpPr>
        <p:spPr/>
        <p:txBody>
          <a:bodyPr>
            <a:normAutofit lnSpcReduction="10000"/>
          </a:bodyPr>
          <a:lstStyle/>
          <a:p>
            <a:r>
              <a:rPr lang="en-US" dirty="0" smtClean="0"/>
              <a:t>Static website</a:t>
            </a:r>
          </a:p>
          <a:p>
            <a:r>
              <a:rPr lang="en-US" dirty="0" smtClean="0"/>
              <a:t>Static website is the basic type of website that is easy to create. You don't need web programming and database design to create a static website. Its web pages are coded in HTML.</a:t>
            </a:r>
          </a:p>
          <a:p>
            <a:r>
              <a:rPr lang="en-US" dirty="0" smtClean="0"/>
              <a:t>The codes are fixed for each page so the information contained in the page does not change and it looks like a printed page.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921635" y="2895600"/>
            <a:ext cx="452628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website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Dynamic website is a collection of dynamic web pages whose content changes dynamically. </a:t>
            </a:r>
            <a:endParaRPr lang="en-US" dirty="0" smtClean="0"/>
          </a:p>
          <a:p>
            <a:r>
              <a:rPr lang="en-US" dirty="0" smtClean="0"/>
              <a:t>It </a:t>
            </a:r>
            <a:r>
              <a:rPr lang="en-US" dirty="0" smtClean="0"/>
              <a:t>accesses content from a database or Content Management System (CMS). </a:t>
            </a:r>
            <a:endParaRPr lang="en-US" dirty="0" smtClean="0"/>
          </a:p>
          <a:p>
            <a:r>
              <a:rPr lang="en-US" dirty="0" smtClean="0"/>
              <a:t>Therefore</a:t>
            </a:r>
            <a:r>
              <a:rPr lang="en-US" dirty="0" smtClean="0"/>
              <a:t>, when you alter or update the content of the database, the content of the website is also altered or updated.</a:t>
            </a:r>
          </a:p>
          <a:p>
            <a:r>
              <a:rPr lang="en-US" dirty="0" smtClean="0"/>
              <a:t>Dynamic website uses client-side scripting or server-side scripting, or both to generate dynamic content.</a:t>
            </a:r>
          </a:p>
          <a:p>
            <a:r>
              <a:rPr lang="en-US" dirty="0" smtClean="0"/>
              <a:t>Client side scripting generates content at the client computer on the basis of user input. </a:t>
            </a:r>
            <a:endParaRPr lang="en-US" dirty="0" smtClean="0"/>
          </a:p>
          <a:p>
            <a:r>
              <a:rPr lang="en-US" dirty="0" smtClean="0"/>
              <a:t>The </a:t>
            </a:r>
            <a:r>
              <a:rPr lang="en-US" dirty="0" smtClean="0"/>
              <a:t>web browser downloads the web page from the server and processes the code within the page to render information to the user.</a:t>
            </a:r>
          </a:p>
          <a:p>
            <a:r>
              <a:rPr lang="en-US" dirty="0" smtClean="0"/>
              <a:t>In server side scripting, the software runs on the server and processing is completed in the server then plain pages are sent to the user.</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 (Hyper Text Transfer Protocol)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Hypertext Transfer Protocol (HTTP) is application-level protocol for collaborative, distributed, hypermedia information systems.</a:t>
            </a:r>
          </a:p>
          <a:p>
            <a:r>
              <a:rPr lang="en-US" dirty="0" smtClean="0"/>
              <a:t> It is the data communication protocol used to establish communication between client and server.</a:t>
            </a:r>
          </a:p>
          <a:p>
            <a:r>
              <a:rPr lang="en-US" dirty="0" smtClean="0"/>
              <a:t>HTTP is TCP/IP based communication protocol, which is used to deliver the data like image files, query results, HTML files etc on the World Wide Web (WWW) with the default port is TCP 80. </a:t>
            </a:r>
            <a:endParaRPr lang="en-US" dirty="0" smtClean="0"/>
          </a:p>
          <a:p>
            <a:r>
              <a:rPr lang="en-US" dirty="0" smtClean="0"/>
              <a:t>It </a:t>
            </a:r>
            <a:r>
              <a:rPr lang="en-US" dirty="0" smtClean="0"/>
              <a:t>provides the standardized way for computers to communicate with each other.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J2EE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J2EE</a:t>
            </a:r>
            <a:r>
              <a:rPr lang="en-US" dirty="0" smtClean="0"/>
              <a:t> is a platform-independent, Java-centric environment from Sun for developing, building and deploying Web-based enterprise applications online. The </a:t>
            </a:r>
            <a:r>
              <a:rPr lang="en-US" b="1" dirty="0" smtClean="0"/>
              <a:t>J2EE</a:t>
            </a:r>
            <a:r>
              <a:rPr lang="en-US" dirty="0" smtClean="0"/>
              <a:t> platform consists of a set of services, APIs, and protocols that provide the functionality for developing </a:t>
            </a:r>
            <a:r>
              <a:rPr lang="en-US" dirty="0" err="1" smtClean="0"/>
              <a:t>multitiered</a:t>
            </a:r>
            <a:r>
              <a:rPr lang="en-US" dirty="0" smtClean="0"/>
              <a:t>, Web-based applications.</a:t>
            </a:r>
          </a:p>
          <a:p>
            <a:r>
              <a:rPr lang="en-US" dirty="0" smtClean="0"/>
              <a:t>The Java Platform, Enterprise Edition (Java EE) is a collection of Java APIs owned by </a:t>
            </a:r>
            <a:r>
              <a:rPr lang="en-US" u="sng" dirty="0" smtClean="0">
                <a:hlinkClick r:id="rId2"/>
              </a:rPr>
              <a:t>Oracle</a:t>
            </a:r>
            <a:r>
              <a:rPr lang="en-US" dirty="0" smtClean="0"/>
              <a:t> that software developers can use to write server-side applications. It was formerly known as Java 2 Platform, Enterprise Edition, or </a:t>
            </a:r>
            <a:r>
              <a:rPr lang="en-US" u="sng" dirty="0" smtClean="0">
                <a:hlinkClick r:id="rId3"/>
              </a:rPr>
              <a:t>J2EE</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pic>
        <p:nvPicPr>
          <p:cNvPr id="4" name="Content Placeholder 3" descr="http.PNG"/>
          <p:cNvPicPr>
            <a:picLocks noGrp="1" noChangeAspect="1"/>
          </p:cNvPicPr>
          <p:nvPr>
            <p:ph idx="1"/>
          </p:nvPr>
        </p:nvPicPr>
        <p:blipFill>
          <a:blip r:embed="rId2" cstate="print"/>
          <a:stretch>
            <a:fillRect/>
          </a:stretch>
        </p:blipFill>
        <p:spPr>
          <a:xfrm>
            <a:off x="1295400" y="1792739"/>
            <a:ext cx="7848600" cy="414763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fontScale="90000"/>
          </a:bodyPr>
          <a:lstStyle/>
          <a:p>
            <a:r>
              <a:rPr lang="en-US" b="1" dirty="0" smtClean="0"/>
              <a:t>The Basic Characteristics of HTTP </a:t>
            </a:r>
            <a:endParaRPr lang="en-US" dirty="0"/>
          </a:p>
        </p:txBody>
      </p:sp>
      <p:sp>
        <p:nvSpPr>
          <p:cNvPr id="3" name="Content Placeholder 2"/>
          <p:cNvSpPr>
            <a:spLocks noGrp="1"/>
          </p:cNvSpPr>
          <p:nvPr>
            <p:ph idx="1"/>
          </p:nvPr>
        </p:nvSpPr>
        <p:spPr/>
        <p:txBody>
          <a:bodyPr>
            <a:normAutofit lnSpcReduction="10000"/>
          </a:bodyPr>
          <a:lstStyle/>
          <a:p>
            <a:r>
              <a:rPr lang="en-US" dirty="0" smtClean="0"/>
              <a:t>It is the protocol that allows web servers and browsers to exchange data over the web.</a:t>
            </a:r>
          </a:p>
          <a:p>
            <a:r>
              <a:rPr lang="en-US" dirty="0" smtClean="0"/>
              <a:t>It is a request response protocol.</a:t>
            </a:r>
          </a:p>
          <a:p>
            <a:r>
              <a:rPr lang="en-US" dirty="0" smtClean="0"/>
              <a:t>It uses the reliable TCP connections by default on TCP port 80.</a:t>
            </a:r>
          </a:p>
          <a:p>
            <a:r>
              <a:rPr lang="en-US" dirty="0" smtClean="0"/>
              <a:t>It is stateless means each request is considered as the new request. </a:t>
            </a:r>
            <a:endParaRPr lang="en-US" dirty="0" smtClean="0"/>
          </a:p>
          <a:p>
            <a:r>
              <a:rPr lang="en-US" dirty="0" smtClean="0"/>
              <a:t>In </a:t>
            </a:r>
            <a:r>
              <a:rPr lang="en-US" dirty="0" smtClean="0"/>
              <a:t>other words, server doesn't recognize the user by default.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Basic Features of HTTP (Hyper Text Transfer Protocol):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three fundamental features that make the HTTP a simple and powerful protocol used for communication:</a:t>
            </a:r>
          </a:p>
          <a:p>
            <a:endParaRPr lang="en-US" dirty="0" smtClean="0"/>
          </a:p>
          <a:p>
            <a:r>
              <a:rPr lang="en-US" b="1" dirty="0" smtClean="0"/>
              <a:t>HTTP is media independent:</a:t>
            </a:r>
            <a:r>
              <a:rPr lang="en-US" dirty="0" smtClean="0"/>
              <a:t> It refers to any type of media content can be sent by HTTP as long as both the server and the client can handle the data content.</a:t>
            </a:r>
          </a:p>
          <a:p>
            <a:r>
              <a:rPr lang="en-US" b="1" dirty="0" smtClean="0"/>
              <a:t>HTTP is connectionless:</a:t>
            </a:r>
            <a:r>
              <a:rPr lang="en-US" dirty="0" smtClean="0"/>
              <a:t> It is a connectionless approach in which HTTP client i.e., a browser initiates the HTTP request and after the request is sends the client disconnects from server and waits for the response.</a:t>
            </a:r>
          </a:p>
          <a:p>
            <a:r>
              <a:rPr lang="en-US" b="1" dirty="0" smtClean="0"/>
              <a:t>HTTP is stateless:</a:t>
            </a:r>
            <a:r>
              <a:rPr lang="en-US" dirty="0" smtClean="0"/>
              <a:t> The client and server are aware of each other during a current request only. Afterwards, both of them forget each other. Due to the stateless nature of protocol, neither the client nor the server can retain the information about different request across the web pages.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Basic Architecture of HTTP </a:t>
            </a:r>
            <a:endParaRPr lang="en-US" dirty="0"/>
          </a:p>
        </p:txBody>
      </p:sp>
      <p:pic>
        <p:nvPicPr>
          <p:cNvPr id="4" name="Content Placeholder 3" descr="arch_HTTP.PNG"/>
          <p:cNvPicPr>
            <a:picLocks noGrp="1" noChangeAspect="1"/>
          </p:cNvPicPr>
          <p:nvPr>
            <p:ph idx="1"/>
          </p:nvPr>
        </p:nvPicPr>
        <p:blipFill>
          <a:blip r:embed="rId2" cstate="print"/>
          <a:stretch>
            <a:fillRect/>
          </a:stretch>
        </p:blipFill>
        <p:spPr>
          <a:xfrm>
            <a:off x="3111955" y="1504747"/>
            <a:ext cx="4145640" cy="468670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HTTP is request/response protocol which is based on client/server based architecture. </a:t>
            </a:r>
          </a:p>
          <a:p>
            <a:r>
              <a:rPr lang="en-US" dirty="0" smtClean="0"/>
              <a:t>In this web browser, search engines, etc behaves as a HTTP clients, and the Web server like </a:t>
            </a:r>
            <a:r>
              <a:rPr lang="en-US" dirty="0" err="1" smtClean="0"/>
              <a:t>Servlet</a:t>
            </a:r>
            <a:r>
              <a:rPr lang="en-US" dirty="0" smtClean="0"/>
              <a:t> behaves as a server.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 Requests</a:t>
            </a:r>
            <a:br>
              <a:rPr lang="en-US" dirty="0" smtClean="0"/>
            </a:br>
            <a:endParaRPr lang="en-US" dirty="0"/>
          </a:p>
        </p:txBody>
      </p:sp>
      <p:sp>
        <p:nvSpPr>
          <p:cNvPr id="3" name="Content Placeholder 2"/>
          <p:cNvSpPr>
            <a:spLocks noGrp="1"/>
          </p:cNvSpPr>
          <p:nvPr>
            <p:ph idx="1"/>
          </p:nvPr>
        </p:nvSpPr>
        <p:spPr/>
        <p:txBody>
          <a:bodyPr/>
          <a:lstStyle/>
          <a:p>
            <a:r>
              <a:rPr lang="en-US" dirty="0" smtClean="0"/>
              <a:t>The request sends by the computer to a web server that contains all sorts of potentially interesting information is known as HTTP requests.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send to HTTP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HTTP client sends the request to the server in the form of request message which includes following information:</a:t>
            </a:r>
          </a:p>
          <a:p>
            <a:r>
              <a:rPr lang="en-US" dirty="0" smtClean="0"/>
              <a:t>The Request-line</a:t>
            </a:r>
          </a:p>
          <a:p>
            <a:r>
              <a:rPr lang="en-US" dirty="0" smtClean="0"/>
              <a:t>The analysis of source IP address, proxy and port</a:t>
            </a:r>
          </a:p>
          <a:p>
            <a:r>
              <a:rPr lang="en-US" dirty="0" smtClean="0"/>
              <a:t>The analysis of destination IP address, protocol, port and host</a:t>
            </a:r>
          </a:p>
          <a:p>
            <a:r>
              <a:rPr lang="en-US" dirty="0" smtClean="0"/>
              <a:t>The Requested URI (Uniform Resource Identifier)</a:t>
            </a:r>
          </a:p>
          <a:p>
            <a:r>
              <a:rPr lang="en-US" dirty="0" smtClean="0"/>
              <a:t>The Request method and Content</a:t>
            </a:r>
          </a:p>
          <a:p>
            <a:r>
              <a:rPr lang="en-US" dirty="0" smtClean="0"/>
              <a:t>The User-Agent header</a:t>
            </a:r>
          </a:p>
          <a:p>
            <a:r>
              <a:rPr lang="en-US" dirty="0" smtClean="0"/>
              <a:t>The Connection control header</a:t>
            </a:r>
          </a:p>
          <a:p>
            <a:r>
              <a:rPr lang="en-US" dirty="0" smtClean="0"/>
              <a:t>The Cache control header</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HTTP request method indicates the method to be performed on the resource identified by the </a:t>
            </a:r>
            <a:r>
              <a:rPr lang="en-US" b="1" dirty="0" smtClean="0"/>
              <a:t>Requested URI (Uniform Resource Identifier)</a:t>
            </a:r>
            <a:r>
              <a:rPr lang="en-US" dirty="0" smtClean="0"/>
              <a:t>. This method is case-sensitive and should be used in uppercase.</a:t>
            </a:r>
          </a:p>
          <a:p>
            <a:endParaRPr lang="en-US" dirty="0" smtClean="0"/>
          </a:p>
          <a:p>
            <a:r>
              <a:rPr lang="en-US" dirty="0" smtClean="0"/>
              <a:t>Like turn over next….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HTTP Request Methods.</a:t>
            </a:r>
            <a:endParaRPr lang="en-US" dirty="0"/>
          </a:p>
        </p:txBody>
      </p:sp>
      <p:graphicFrame>
        <p:nvGraphicFramePr>
          <p:cNvPr id="6" name="Content Placeholder 5"/>
          <p:cNvGraphicFramePr>
            <a:graphicFrameLocks noGrp="1"/>
          </p:cNvGraphicFramePr>
          <p:nvPr>
            <p:ph idx="1"/>
          </p:nvPr>
        </p:nvGraphicFramePr>
        <p:xfrm>
          <a:off x="1066800" y="1219200"/>
          <a:ext cx="7848600" cy="6309360"/>
        </p:xfrm>
        <a:graphic>
          <a:graphicData uri="http://schemas.openxmlformats.org/drawingml/2006/table">
            <a:tbl>
              <a:tblPr firstRow="1" bandRow="1">
                <a:tableStyleId>{5C22544A-7EE6-4342-B048-85BDC9FD1C3A}</a:tableStyleId>
              </a:tblPr>
              <a:tblGrid>
                <a:gridCol w="3924300"/>
                <a:gridCol w="3924300"/>
              </a:tblGrid>
              <a:tr h="279514">
                <a:tc>
                  <a:txBody>
                    <a:bodyPr/>
                    <a:lstStyle/>
                    <a:p>
                      <a:r>
                        <a:rPr lang="en-US" dirty="0" smtClean="0"/>
                        <a:t>Method</a:t>
                      </a:r>
                      <a:endParaRPr lang="en-US" dirty="0"/>
                    </a:p>
                  </a:txBody>
                  <a:tcPr/>
                </a:tc>
                <a:tc>
                  <a:txBody>
                    <a:bodyPr/>
                    <a:lstStyle/>
                    <a:p>
                      <a:r>
                        <a:rPr lang="en-US" dirty="0" smtClean="0"/>
                        <a:t>Description</a:t>
                      </a:r>
                      <a:endParaRPr lang="en-US" dirty="0"/>
                    </a:p>
                  </a:txBody>
                  <a:tcPr/>
                </a:tc>
              </a:tr>
              <a:tr h="489149">
                <a:tc>
                  <a:txBody>
                    <a:bodyPr/>
                    <a:lstStyle/>
                    <a:p>
                      <a:r>
                        <a:rPr lang="en-US" dirty="0" smtClean="0"/>
                        <a:t>GET</a:t>
                      </a:r>
                      <a:endParaRPr lang="en-US" dirty="0"/>
                    </a:p>
                  </a:txBody>
                  <a:tcPr/>
                </a:tc>
                <a:tc>
                  <a:txBody>
                    <a:bodyPr/>
                    <a:lstStyle/>
                    <a:p>
                      <a:r>
                        <a:rPr kumimoji="0" lang="en-US" b="0" i="0" kern="1200" dirty="0" smtClean="0">
                          <a:solidFill>
                            <a:schemeClr val="dk1"/>
                          </a:solidFill>
                          <a:latin typeface="+mn-lt"/>
                          <a:ea typeface="+mn-ea"/>
                          <a:cs typeface="+mn-cs"/>
                        </a:rPr>
                        <a:t>Asks to get the resource at the requested URL.</a:t>
                      </a:r>
                      <a:endParaRPr lang="en-US" dirty="0"/>
                    </a:p>
                  </a:txBody>
                  <a:tcPr/>
                </a:tc>
              </a:tr>
              <a:tr h="979333">
                <a:tc>
                  <a:txBody>
                    <a:bodyPr/>
                    <a:lstStyle/>
                    <a:p>
                      <a:r>
                        <a:rPr lang="en-US" dirty="0" smtClean="0"/>
                        <a:t>POST</a:t>
                      </a:r>
                      <a:endParaRPr lang="en-US" dirty="0"/>
                    </a:p>
                  </a:txBody>
                  <a:tcPr/>
                </a:tc>
                <a:tc>
                  <a:txBody>
                    <a:bodyPr/>
                    <a:lstStyle/>
                    <a:p>
                      <a:r>
                        <a:rPr kumimoji="0" lang="en-US" b="0" i="0" kern="1200" dirty="0" smtClean="0">
                          <a:solidFill>
                            <a:schemeClr val="dk1"/>
                          </a:solidFill>
                          <a:latin typeface="+mn-lt"/>
                          <a:ea typeface="+mn-ea"/>
                          <a:cs typeface="+mn-cs"/>
                        </a:rPr>
                        <a:t>Asks the server to accept the body info attached. It is like GET request with extra info sent with the request.</a:t>
                      </a:r>
                      <a:endParaRPr lang="en-US" dirty="0"/>
                    </a:p>
                  </a:txBody>
                  <a:tcPr/>
                </a:tc>
              </a:tr>
              <a:tr h="795708">
                <a:tc>
                  <a:txBody>
                    <a:bodyPr/>
                    <a:lstStyle/>
                    <a:p>
                      <a:r>
                        <a:rPr lang="en-US" dirty="0" smtClean="0"/>
                        <a:t>HEAD</a:t>
                      </a:r>
                      <a:endParaRPr lang="en-US" dirty="0"/>
                    </a:p>
                  </a:txBody>
                  <a:tcPr/>
                </a:tc>
                <a:tc>
                  <a:txBody>
                    <a:bodyPr/>
                    <a:lstStyle/>
                    <a:p>
                      <a:r>
                        <a:rPr kumimoji="0" lang="en-US" b="0" i="0" kern="1200" dirty="0" smtClean="0">
                          <a:solidFill>
                            <a:schemeClr val="dk1"/>
                          </a:solidFill>
                          <a:latin typeface="+mn-lt"/>
                          <a:ea typeface="+mn-ea"/>
                          <a:cs typeface="+mn-cs"/>
                        </a:rPr>
                        <a:t>Asks for only the header part of whatever a GET would return. Just like GET but with no body.</a:t>
                      </a:r>
                      <a:endParaRPr lang="en-US" dirty="0"/>
                    </a:p>
                  </a:txBody>
                  <a:tcPr/>
                </a:tc>
              </a:tr>
              <a:tr h="795708">
                <a:tc>
                  <a:txBody>
                    <a:bodyPr/>
                    <a:lstStyle/>
                    <a:p>
                      <a:r>
                        <a:rPr lang="en-US" dirty="0" smtClean="0"/>
                        <a:t>TRASE</a:t>
                      </a:r>
                      <a:endParaRPr lang="en-US" dirty="0"/>
                    </a:p>
                  </a:txBody>
                  <a:tcPr/>
                </a:tc>
                <a:tc>
                  <a:txBody>
                    <a:bodyPr/>
                    <a:lstStyle/>
                    <a:p>
                      <a:r>
                        <a:rPr kumimoji="0" lang="en-US" b="0" i="0" kern="1200" dirty="0" smtClean="0">
                          <a:solidFill>
                            <a:schemeClr val="dk1"/>
                          </a:solidFill>
                          <a:latin typeface="+mn-lt"/>
                          <a:ea typeface="+mn-ea"/>
                          <a:cs typeface="+mn-cs"/>
                        </a:rPr>
                        <a:t>Asks for the loopback of the request message, for testing or troubleshooting.</a:t>
                      </a:r>
                      <a:endParaRPr lang="en-US" dirty="0"/>
                    </a:p>
                  </a:txBody>
                  <a:tcPr/>
                </a:tc>
              </a:tr>
              <a:tr h="612083">
                <a:tc>
                  <a:txBody>
                    <a:bodyPr/>
                    <a:lstStyle/>
                    <a:p>
                      <a:r>
                        <a:rPr lang="en-US" dirty="0" smtClean="0"/>
                        <a:t>PUT</a:t>
                      </a:r>
                      <a:endParaRPr lang="en-US" dirty="0"/>
                    </a:p>
                  </a:txBody>
                  <a:tcPr/>
                </a:tc>
                <a:tc>
                  <a:txBody>
                    <a:bodyPr/>
                    <a:lstStyle/>
                    <a:p>
                      <a:r>
                        <a:rPr kumimoji="0" lang="en-US" b="0" i="0" kern="1200" dirty="0" smtClean="0">
                          <a:solidFill>
                            <a:schemeClr val="dk1"/>
                          </a:solidFill>
                          <a:latin typeface="+mn-lt"/>
                          <a:ea typeface="+mn-ea"/>
                          <a:cs typeface="+mn-cs"/>
                        </a:rPr>
                        <a:t>Says to put the enclosed info (the body) at the requested URL.</a:t>
                      </a:r>
                      <a:endParaRPr lang="en-US" dirty="0"/>
                    </a:p>
                  </a:txBody>
                  <a:tcPr/>
                </a:tc>
              </a:tr>
              <a:tr h="612083">
                <a:tc>
                  <a:txBody>
                    <a:bodyPr/>
                    <a:lstStyle/>
                    <a:p>
                      <a:r>
                        <a:rPr lang="en-US" dirty="0" smtClean="0"/>
                        <a:t>DELETE</a:t>
                      </a:r>
                      <a:endParaRPr lang="en-US" dirty="0"/>
                    </a:p>
                  </a:txBody>
                  <a:tcPr/>
                </a:tc>
                <a:tc>
                  <a:txBody>
                    <a:bodyPr/>
                    <a:lstStyle/>
                    <a:p>
                      <a:r>
                        <a:rPr kumimoji="0" lang="en-US" b="0" i="0" kern="1200" dirty="0" smtClean="0">
                          <a:solidFill>
                            <a:schemeClr val="dk1"/>
                          </a:solidFill>
                          <a:latin typeface="+mn-lt"/>
                          <a:ea typeface="+mn-ea"/>
                          <a:cs typeface="+mn-cs"/>
                        </a:rPr>
                        <a:t>Says to delete the resource at the requested URL.</a:t>
                      </a:r>
                      <a:endParaRPr lang="en-US" dirty="0"/>
                    </a:p>
                  </a:txBody>
                  <a:tcPr/>
                </a:tc>
              </a:tr>
              <a:tr h="968159">
                <a:tc>
                  <a:txBody>
                    <a:bodyPr/>
                    <a:lstStyle/>
                    <a:p>
                      <a:r>
                        <a:rPr lang="en-US" dirty="0" smtClean="0"/>
                        <a:t>OPTION</a:t>
                      </a:r>
                      <a:endParaRPr lang="en-US" dirty="0"/>
                    </a:p>
                  </a:txBody>
                  <a:tcPr/>
                </a:tc>
                <a:tc>
                  <a:txBody>
                    <a:bodyPr/>
                    <a:lstStyle/>
                    <a:p>
                      <a:r>
                        <a:rPr kumimoji="0" lang="en-US" b="0" i="0" kern="1200" dirty="0" smtClean="0">
                          <a:solidFill>
                            <a:schemeClr val="dk1"/>
                          </a:solidFill>
                          <a:latin typeface="+mn-lt"/>
                          <a:ea typeface="+mn-ea"/>
                          <a:cs typeface="+mn-cs"/>
                        </a:rPr>
                        <a:t>Asks for a list of the HTTP methods to which the thing at the request URL can respond</a:t>
                      </a:r>
                      <a:endParaRPr lang="en-US" dirty="0"/>
                    </a:p>
                  </a:txBody>
                  <a:tcPr/>
                </a:tc>
              </a:tr>
              <a:tr h="15240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and POST</a:t>
            </a:r>
            <a:br>
              <a:rPr lang="en-US" dirty="0" smtClean="0"/>
            </a:br>
            <a:endParaRPr lang="en-US" dirty="0"/>
          </a:p>
        </p:txBody>
      </p:sp>
      <p:sp>
        <p:nvSpPr>
          <p:cNvPr id="3" name="Content Placeholder 2"/>
          <p:cNvSpPr>
            <a:spLocks noGrp="1"/>
          </p:cNvSpPr>
          <p:nvPr>
            <p:ph idx="1"/>
          </p:nvPr>
        </p:nvSpPr>
        <p:spPr/>
        <p:txBody>
          <a:bodyPr/>
          <a:lstStyle/>
          <a:p>
            <a:r>
              <a:rPr lang="en-US" dirty="0" smtClean="0"/>
              <a:t>Two common methods for the request-response between a server and client are:</a:t>
            </a:r>
          </a:p>
          <a:p>
            <a:endParaRPr lang="en-US" dirty="0" smtClean="0"/>
          </a:p>
          <a:p>
            <a:r>
              <a:rPr lang="en-US" b="1" dirty="0" smtClean="0"/>
              <a:t>GET</a:t>
            </a:r>
            <a:r>
              <a:rPr lang="en-US" dirty="0" smtClean="0"/>
              <a:t>- It requests the data from a specified resource</a:t>
            </a:r>
          </a:p>
          <a:p>
            <a:r>
              <a:rPr lang="en-US" b="1" dirty="0" smtClean="0"/>
              <a:t>POST</a:t>
            </a:r>
            <a:r>
              <a:rPr lang="en-US" dirty="0" smtClean="0"/>
              <a:t>- It submits the processed data to a specified resource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of technology which makes up J2EE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 </a:t>
            </a:r>
            <a:r>
              <a:rPr lang="en-US" dirty="0" err="1" smtClean="0"/>
              <a:t>Servlets</a:t>
            </a:r>
            <a:r>
              <a:rPr lang="en-US" dirty="0" smtClean="0"/>
              <a:t>.</a:t>
            </a:r>
          </a:p>
          <a:p>
            <a:r>
              <a:rPr lang="en-US" dirty="0" err="1" smtClean="0"/>
              <a:t>JavaServer</a:t>
            </a:r>
            <a:r>
              <a:rPr lang="en-US" dirty="0" smtClean="0"/>
              <a:t> Pages (JSP)</a:t>
            </a:r>
          </a:p>
          <a:p>
            <a:r>
              <a:rPr lang="en-US" dirty="0" smtClean="0"/>
              <a:t>Enterprise JavaBeans (EJB)</a:t>
            </a:r>
          </a:p>
          <a:p>
            <a:r>
              <a:rPr lang="en-US" dirty="0" smtClean="0"/>
              <a:t>Java Message Service (JMS)</a:t>
            </a:r>
          </a:p>
          <a:p>
            <a:r>
              <a:rPr lang="en-US" dirty="0" smtClean="0"/>
              <a:t>Java Naming and Directory Interface (JNDI)</a:t>
            </a:r>
          </a:p>
          <a:p>
            <a:r>
              <a:rPr lang="en-US" dirty="0" smtClean="0"/>
              <a:t>Java Database Connectivity (JDBC)</a:t>
            </a:r>
          </a:p>
          <a:p>
            <a:r>
              <a:rPr lang="en-US" dirty="0" err="1" smtClean="0"/>
              <a:t>JavaMail</a:t>
            </a:r>
            <a:r>
              <a:rPr lang="en-US" dirty="0" smtClean="0"/>
              <a:t>.</a:t>
            </a:r>
          </a:p>
          <a:p>
            <a:r>
              <a:rPr lang="en-US" dirty="0" smtClean="0"/>
              <a:t>Java Transaction Service (JTS)</a:t>
            </a:r>
          </a:p>
          <a:p>
            <a:r>
              <a:rPr lang="en-US" dirty="0" smtClean="0"/>
              <a:t>JSF(Java Server Faces)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715962"/>
          </a:xfrm>
        </p:spPr>
        <p:txBody>
          <a:bodyPr>
            <a:normAutofit fontScale="90000"/>
          </a:bodyPr>
          <a:lstStyle/>
          <a:p>
            <a:r>
              <a:rPr lang="en-US" dirty="0" smtClean="0"/>
              <a:t>Get vs. Post</a:t>
            </a:r>
            <a:br>
              <a:rPr lang="en-US" dirty="0" smtClean="0"/>
            </a:br>
            <a:endParaRPr lang="en-US" dirty="0"/>
          </a:p>
        </p:txBody>
      </p:sp>
      <p:graphicFrame>
        <p:nvGraphicFramePr>
          <p:cNvPr id="4" name="Content Placeholder 3"/>
          <p:cNvGraphicFramePr>
            <a:graphicFrameLocks noGrp="1"/>
          </p:cNvGraphicFramePr>
          <p:nvPr>
            <p:ph idx="1"/>
          </p:nvPr>
        </p:nvGraphicFramePr>
        <p:xfrm>
          <a:off x="1371600" y="838200"/>
          <a:ext cx="7499350" cy="5646420"/>
        </p:xfrm>
        <a:graphic>
          <a:graphicData uri="http://schemas.openxmlformats.org/drawingml/2006/table">
            <a:tbl>
              <a:tblPr firstRow="1" bandRow="1">
                <a:tableStyleId>{5C22544A-7EE6-4342-B048-85BDC9FD1C3A}</a:tableStyleId>
              </a:tblPr>
              <a:tblGrid>
                <a:gridCol w="3749675"/>
                <a:gridCol w="3749675"/>
              </a:tblGrid>
              <a:tr h="876300">
                <a:tc>
                  <a:txBody>
                    <a:bodyPr/>
                    <a:lstStyle/>
                    <a:p>
                      <a:r>
                        <a:rPr lang="en-US" dirty="0" smtClean="0"/>
                        <a:t>GET</a:t>
                      </a:r>
                      <a:endParaRPr lang="en-US" dirty="0"/>
                    </a:p>
                  </a:txBody>
                  <a:tcPr/>
                </a:tc>
                <a:tc>
                  <a:txBody>
                    <a:bodyPr/>
                    <a:lstStyle/>
                    <a:p>
                      <a:r>
                        <a:rPr lang="en-US" dirty="0" smtClean="0"/>
                        <a:t>POST</a:t>
                      </a:r>
                      <a:endParaRPr lang="en-US" dirty="0"/>
                    </a:p>
                  </a:txBody>
                  <a:tcPr/>
                </a:tc>
              </a:tr>
              <a:tr h="876300">
                <a:tc>
                  <a:txBody>
                    <a:bodyPr/>
                    <a:lstStyle/>
                    <a:p>
                      <a:r>
                        <a:rPr kumimoji="0" lang="en-US" b="0" i="0" kern="1200" dirty="0" smtClean="0">
                          <a:solidFill>
                            <a:schemeClr val="dk1"/>
                          </a:solidFill>
                          <a:latin typeface="+mn-lt"/>
                          <a:ea typeface="+mn-ea"/>
                          <a:cs typeface="+mn-cs"/>
                        </a:rPr>
                        <a:t>1) In case of Get request, only </a:t>
                      </a:r>
                      <a:r>
                        <a:rPr kumimoji="0" lang="en-US" b="1" i="0" kern="1200" dirty="0" smtClean="0">
                          <a:solidFill>
                            <a:schemeClr val="dk1"/>
                          </a:solidFill>
                          <a:latin typeface="+mn-lt"/>
                          <a:ea typeface="+mn-ea"/>
                          <a:cs typeface="+mn-cs"/>
                        </a:rPr>
                        <a:t>limited amount of data </a:t>
                      </a:r>
                      <a:r>
                        <a:rPr kumimoji="0" lang="en-US" b="0" i="0" kern="1200" dirty="0" smtClean="0">
                          <a:solidFill>
                            <a:schemeClr val="dk1"/>
                          </a:solidFill>
                          <a:latin typeface="+mn-lt"/>
                          <a:ea typeface="+mn-ea"/>
                          <a:cs typeface="+mn-cs"/>
                        </a:rPr>
                        <a:t>can be sent because data is sent in header.</a:t>
                      </a:r>
                      <a:endParaRPr lang="en-US" dirty="0"/>
                    </a:p>
                  </a:txBody>
                  <a:tcPr/>
                </a:tc>
                <a:tc>
                  <a:txBody>
                    <a:bodyPr/>
                    <a:lstStyle/>
                    <a:p>
                      <a:r>
                        <a:rPr kumimoji="0" lang="en-US" b="0" i="0" kern="1200" dirty="0" smtClean="0">
                          <a:solidFill>
                            <a:schemeClr val="dk1"/>
                          </a:solidFill>
                          <a:latin typeface="+mn-lt"/>
                          <a:ea typeface="+mn-ea"/>
                          <a:cs typeface="+mn-cs"/>
                        </a:rPr>
                        <a:t>In case of post request, </a:t>
                      </a:r>
                      <a:r>
                        <a:rPr kumimoji="0" lang="en-US" b="1" i="0" kern="1200" dirty="0" smtClean="0">
                          <a:solidFill>
                            <a:schemeClr val="dk1"/>
                          </a:solidFill>
                          <a:latin typeface="+mn-lt"/>
                          <a:ea typeface="+mn-ea"/>
                          <a:cs typeface="+mn-cs"/>
                        </a:rPr>
                        <a:t>large amount of data </a:t>
                      </a:r>
                      <a:r>
                        <a:rPr kumimoji="0" lang="en-US" b="0" i="0" kern="1200" dirty="0" smtClean="0">
                          <a:solidFill>
                            <a:schemeClr val="dk1"/>
                          </a:solidFill>
                          <a:latin typeface="+mn-lt"/>
                          <a:ea typeface="+mn-ea"/>
                          <a:cs typeface="+mn-cs"/>
                        </a:rPr>
                        <a:t>can be sent because data is sent in body.</a:t>
                      </a:r>
                      <a:endParaRPr lang="en-US" dirty="0"/>
                    </a:p>
                  </a:txBody>
                  <a:tcPr/>
                </a:tc>
              </a:tr>
              <a:tr h="876300">
                <a:tc>
                  <a:txBody>
                    <a:bodyPr/>
                    <a:lstStyle/>
                    <a:p>
                      <a:r>
                        <a:rPr kumimoji="0" lang="en-US" b="0" i="0" kern="1200" dirty="0" smtClean="0">
                          <a:solidFill>
                            <a:schemeClr val="dk1"/>
                          </a:solidFill>
                          <a:latin typeface="+mn-lt"/>
                          <a:ea typeface="+mn-ea"/>
                          <a:cs typeface="+mn-cs"/>
                        </a:rPr>
                        <a:t>2) Get request is </a:t>
                      </a:r>
                      <a:r>
                        <a:rPr kumimoji="0" lang="en-US" b="1" i="0" kern="1200" dirty="0" smtClean="0">
                          <a:solidFill>
                            <a:schemeClr val="dk1"/>
                          </a:solidFill>
                          <a:latin typeface="+mn-lt"/>
                          <a:ea typeface="+mn-ea"/>
                          <a:cs typeface="+mn-cs"/>
                        </a:rPr>
                        <a:t>not secured </a:t>
                      </a:r>
                      <a:r>
                        <a:rPr kumimoji="0" lang="en-US" b="0" i="0" kern="1200" dirty="0" smtClean="0">
                          <a:solidFill>
                            <a:schemeClr val="dk1"/>
                          </a:solidFill>
                          <a:latin typeface="+mn-lt"/>
                          <a:ea typeface="+mn-ea"/>
                          <a:cs typeface="+mn-cs"/>
                        </a:rPr>
                        <a:t>because data is exposed in URL bar.</a:t>
                      </a:r>
                      <a:endParaRPr lang="en-US" dirty="0"/>
                    </a:p>
                  </a:txBody>
                  <a:tcPr/>
                </a:tc>
                <a:tc>
                  <a:txBody>
                    <a:bodyPr/>
                    <a:lstStyle/>
                    <a:p>
                      <a:r>
                        <a:rPr kumimoji="0" lang="en-US" b="0" i="0" kern="1200" dirty="0" smtClean="0">
                          <a:solidFill>
                            <a:schemeClr val="dk1"/>
                          </a:solidFill>
                          <a:latin typeface="+mn-lt"/>
                          <a:ea typeface="+mn-ea"/>
                          <a:cs typeface="+mn-cs"/>
                        </a:rPr>
                        <a:t>Post request is </a:t>
                      </a:r>
                      <a:r>
                        <a:rPr kumimoji="0" lang="en-US" b="1" i="0" kern="1200" dirty="0" smtClean="0">
                          <a:solidFill>
                            <a:schemeClr val="dk1"/>
                          </a:solidFill>
                          <a:latin typeface="+mn-lt"/>
                          <a:ea typeface="+mn-ea"/>
                          <a:cs typeface="+mn-cs"/>
                        </a:rPr>
                        <a:t>secured </a:t>
                      </a:r>
                      <a:r>
                        <a:rPr kumimoji="0" lang="en-US" b="0" i="0" kern="1200" dirty="0" smtClean="0">
                          <a:solidFill>
                            <a:schemeClr val="dk1"/>
                          </a:solidFill>
                          <a:latin typeface="+mn-lt"/>
                          <a:ea typeface="+mn-ea"/>
                          <a:cs typeface="+mn-cs"/>
                        </a:rPr>
                        <a:t>because data is not exposed in URL bar.</a:t>
                      </a:r>
                      <a:endParaRPr lang="en-US" dirty="0"/>
                    </a:p>
                  </a:txBody>
                  <a:tcPr/>
                </a:tc>
              </a:tr>
              <a:tr h="876300">
                <a:tc>
                  <a:txBody>
                    <a:bodyPr/>
                    <a:lstStyle/>
                    <a:p>
                      <a:r>
                        <a:rPr kumimoji="0" lang="en-US" b="0" i="0" kern="1200" dirty="0" smtClean="0">
                          <a:solidFill>
                            <a:schemeClr val="dk1"/>
                          </a:solidFill>
                          <a:latin typeface="+mn-lt"/>
                          <a:ea typeface="+mn-ea"/>
                          <a:cs typeface="+mn-cs"/>
                        </a:rPr>
                        <a:t>3)Get request </a:t>
                      </a:r>
                      <a:r>
                        <a:rPr kumimoji="0" lang="en-US" b="1" i="0" kern="1200" dirty="0" smtClean="0">
                          <a:solidFill>
                            <a:schemeClr val="dk1"/>
                          </a:solidFill>
                          <a:latin typeface="+mn-lt"/>
                          <a:ea typeface="+mn-ea"/>
                          <a:cs typeface="+mn-cs"/>
                        </a:rPr>
                        <a:t>can be bookmarked.</a:t>
                      </a:r>
                      <a:endParaRPr lang="en-US" dirty="0"/>
                    </a:p>
                  </a:txBody>
                  <a:tcPr/>
                </a:tc>
                <a:tc>
                  <a:txBody>
                    <a:bodyPr/>
                    <a:lstStyle/>
                    <a:p>
                      <a:r>
                        <a:rPr kumimoji="0" lang="en-US" b="0" i="0" kern="1200" dirty="0" smtClean="0">
                          <a:solidFill>
                            <a:schemeClr val="dk1"/>
                          </a:solidFill>
                          <a:latin typeface="+mn-lt"/>
                          <a:ea typeface="+mn-ea"/>
                          <a:cs typeface="+mn-cs"/>
                        </a:rPr>
                        <a:t>Post request </a:t>
                      </a:r>
                      <a:r>
                        <a:rPr kumimoji="0" lang="en-US" b="1" i="0" kern="1200" dirty="0" smtClean="0">
                          <a:solidFill>
                            <a:schemeClr val="dk1"/>
                          </a:solidFill>
                          <a:latin typeface="+mn-lt"/>
                          <a:ea typeface="+mn-ea"/>
                          <a:cs typeface="+mn-cs"/>
                        </a:rPr>
                        <a:t>cannot be bookmarked.</a:t>
                      </a:r>
                      <a:endParaRPr lang="en-US" dirty="0"/>
                    </a:p>
                  </a:txBody>
                  <a:tcPr/>
                </a:tc>
              </a:tr>
              <a:tr h="876300">
                <a:tc>
                  <a:txBody>
                    <a:bodyPr/>
                    <a:lstStyle/>
                    <a:p>
                      <a:r>
                        <a:rPr kumimoji="0" lang="en-US" b="0" i="0" kern="1200" dirty="0" smtClean="0">
                          <a:solidFill>
                            <a:schemeClr val="dk1"/>
                          </a:solidFill>
                          <a:latin typeface="+mn-lt"/>
                          <a:ea typeface="+mn-ea"/>
                          <a:cs typeface="+mn-cs"/>
                        </a:rPr>
                        <a:t>4) Get request is </a:t>
                      </a:r>
                      <a:r>
                        <a:rPr kumimoji="0" lang="en-US" b="1" i="0" kern="1200" dirty="0" smtClean="0">
                          <a:solidFill>
                            <a:schemeClr val="dk1"/>
                          </a:solidFill>
                          <a:latin typeface="+mn-lt"/>
                          <a:ea typeface="+mn-ea"/>
                          <a:cs typeface="+mn-cs"/>
                        </a:rPr>
                        <a:t>idempotent </a:t>
                      </a:r>
                      <a:r>
                        <a:rPr kumimoji="0" lang="en-US" b="0" i="0" kern="1200" dirty="0" smtClean="0">
                          <a:solidFill>
                            <a:schemeClr val="dk1"/>
                          </a:solidFill>
                          <a:latin typeface="+mn-lt"/>
                          <a:ea typeface="+mn-ea"/>
                          <a:cs typeface="+mn-cs"/>
                        </a:rPr>
                        <a:t>. It means second request will be ignored until response of first request is delivered</a:t>
                      </a:r>
                      <a:endParaRPr lang="en-US" dirty="0"/>
                    </a:p>
                  </a:txBody>
                  <a:tcPr/>
                </a:tc>
                <a:tc>
                  <a:txBody>
                    <a:bodyPr/>
                    <a:lstStyle/>
                    <a:p>
                      <a:r>
                        <a:rPr kumimoji="0" lang="en-US" b="0" i="0" kern="1200" dirty="0" smtClean="0">
                          <a:solidFill>
                            <a:schemeClr val="dk1"/>
                          </a:solidFill>
                          <a:latin typeface="+mn-lt"/>
                          <a:ea typeface="+mn-ea"/>
                          <a:cs typeface="+mn-cs"/>
                        </a:rPr>
                        <a:t>Post request is </a:t>
                      </a:r>
                      <a:r>
                        <a:rPr kumimoji="0" lang="en-US" b="1" i="0" kern="1200" dirty="0" smtClean="0">
                          <a:solidFill>
                            <a:schemeClr val="dk1"/>
                          </a:solidFill>
                          <a:latin typeface="+mn-lt"/>
                          <a:ea typeface="+mn-ea"/>
                          <a:cs typeface="+mn-cs"/>
                        </a:rPr>
                        <a:t>non-idempotent.</a:t>
                      </a:r>
                      <a:endParaRPr lang="en-US" dirty="0"/>
                    </a:p>
                  </a:txBody>
                  <a:tcPr/>
                </a:tc>
              </a:tr>
              <a:tr h="876300">
                <a:tc>
                  <a:txBody>
                    <a:bodyPr/>
                    <a:lstStyle/>
                    <a:p>
                      <a:r>
                        <a:rPr kumimoji="0" lang="en-US" b="0" i="0" kern="1200" dirty="0" smtClean="0">
                          <a:solidFill>
                            <a:schemeClr val="dk1"/>
                          </a:solidFill>
                          <a:latin typeface="+mn-lt"/>
                          <a:ea typeface="+mn-ea"/>
                          <a:cs typeface="+mn-cs"/>
                        </a:rPr>
                        <a:t>5) Get request is </a:t>
                      </a:r>
                      <a:r>
                        <a:rPr kumimoji="0" lang="en-US" b="1" i="0" kern="1200" dirty="0" smtClean="0">
                          <a:solidFill>
                            <a:schemeClr val="dk1"/>
                          </a:solidFill>
                          <a:latin typeface="+mn-lt"/>
                          <a:ea typeface="+mn-ea"/>
                          <a:cs typeface="+mn-cs"/>
                        </a:rPr>
                        <a:t>more efficient </a:t>
                      </a:r>
                      <a:r>
                        <a:rPr kumimoji="0" lang="en-US" b="0" i="0" kern="1200" dirty="0" smtClean="0">
                          <a:solidFill>
                            <a:schemeClr val="dk1"/>
                          </a:solidFill>
                          <a:latin typeface="+mn-lt"/>
                          <a:ea typeface="+mn-ea"/>
                          <a:cs typeface="+mn-cs"/>
                        </a:rPr>
                        <a:t>and used more than Post.</a:t>
                      </a:r>
                      <a:endParaRPr lang="en-US" dirty="0"/>
                    </a:p>
                  </a:txBody>
                  <a:tcPr/>
                </a:tc>
                <a:tc>
                  <a:txBody>
                    <a:bodyPr/>
                    <a:lstStyle/>
                    <a:p>
                      <a:r>
                        <a:rPr kumimoji="0" lang="en-US" b="0" i="0" kern="1200" dirty="0" smtClean="0">
                          <a:solidFill>
                            <a:schemeClr val="dk1"/>
                          </a:solidFill>
                          <a:latin typeface="+mn-lt"/>
                          <a:ea typeface="+mn-ea"/>
                          <a:cs typeface="+mn-cs"/>
                        </a:rPr>
                        <a:t>Post request is </a:t>
                      </a:r>
                      <a:r>
                        <a:rPr kumimoji="0" lang="en-US" b="1" i="0" kern="1200" dirty="0" smtClean="0">
                          <a:solidFill>
                            <a:schemeClr val="dk1"/>
                          </a:solidFill>
                          <a:latin typeface="+mn-lt"/>
                          <a:ea typeface="+mn-ea"/>
                          <a:cs typeface="+mn-cs"/>
                        </a:rPr>
                        <a:t>less efficient </a:t>
                      </a:r>
                      <a:r>
                        <a:rPr kumimoji="0" lang="en-US" b="0" i="0" kern="1200" dirty="0" smtClean="0">
                          <a:solidFill>
                            <a:schemeClr val="dk1"/>
                          </a:solidFill>
                          <a:latin typeface="+mn-lt"/>
                          <a:ea typeface="+mn-ea"/>
                          <a:cs typeface="+mn-cs"/>
                        </a:rPr>
                        <a:t>and used less than get.</a:t>
                      </a:r>
                      <a:endParaRPr lang="en-US"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Anatomy of GET Request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query string (name/value pairs) is sent inside the URL of a GET request:</a:t>
            </a:r>
          </a:p>
          <a:p>
            <a:r>
              <a:rPr lang="en-US" dirty="0" smtClean="0"/>
              <a:t>GET /RegisterDao.jsp?name1=value1&amp;name2=value2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10" name="Content Placeholder 9" descr="GET.PNG"/>
          <p:cNvPicPr>
            <a:picLocks noGrp="1" noChangeAspect="1"/>
          </p:cNvPicPr>
          <p:nvPr>
            <p:ph idx="1"/>
          </p:nvPr>
        </p:nvPicPr>
        <p:blipFill>
          <a:blip r:embed="rId2" cstate="print"/>
          <a:stretch>
            <a:fillRect/>
          </a:stretch>
        </p:blipFill>
        <p:spPr>
          <a:xfrm>
            <a:off x="2128890" y="2400174"/>
            <a:ext cx="6111770" cy="2895851"/>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other features of GET requests are:</a:t>
            </a:r>
            <a:endParaRPr lang="en-US" dirty="0"/>
          </a:p>
        </p:txBody>
      </p:sp>
      <p:sp>
        <p:nvSpPr>
          <p:cNvPr id="3" name="Content Placeholder 2"/>
          <p:cNvSpPr>
            <a:spLocks noGrp="1"/>
          </p:cNvSpPr>
          <p:nvPr>
            <p:ph idx="1"/>
          </p:nvPr>
        </p:nvSpPr>
        <p:spPr/>
        <p:txBody>
          <a:bodyPr>
            <a:normAutofit lnSpcReduction="10000"/>
          </a:bodyPr>
          <a:lstStyle/>
          <a:p>
            <a:r>
              <a:rPr lang="en-US" dirty="0" smtClean="0"/>
              <a:t>Some other features of GET requests are:</a:t>
            </a:r>
          </a:p>
          <a:p>
            <a:r>
              <a:rPr lang="en-US" dirty="0" smtClean="0"/>
              <a:t>It remains in the browser history</a:t>
            </a:r>
          </a:p>
          <a:p>
            <a:r>
              <a:rPr lang="en-US" dirty="0" smtClean="0"/>
              <a:t>It can be bookmarked</a:t>
            </a:r>
          </a:p>
          <a:p>
            <a:r>
              <a:rPr lang="en-US" dirty="0" smtClean="0"/>
              <a:t>It can be cached</a:t>
            </a:r>
          </a:p>
          <a:p>
            <a:r>
              <a:rPr lang="en-US" dirty="0" smtClean="0"/>
              <a:t>It have length restrictions</a:t>
            </a:r>
          </a:p>
          <a:p>
            <a:r>
              <a:rPr lang="en-US" dirty="0" smtClean="0"/>
              <a:t>It should never be used when dealing with sensitive data</a:t>
            </a:r>
          </a:p>
          <a:p>
            <a:r>
              <a:rPr lang="en-US" dirty="0" smtClean="0"/>
              <a:t>It should only be used for retrieving the data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Anatomy of Post Request</a:t>
            </a:r>
            <a:br>
              <a:rPr lang="en-US" dirty="0" smtClean="0"/>
            </a:br>
            <a:endParaRPr lang="en-US" dirty="0"/>
          </a:p>
        </p:txBody>
      </p:sp>
      <p:sp>
        <p:nvSpPr>
          <p:cNvPr id="3" name="Content Placeholder 2"/>
          <p:cNvSpPr>
            <a:spLocks noGrp="1"/>
          </p:cNvSpPr>
          <p:nvPr>
            <p:ph idx="1"/>
          </p:nvPr>
        </p:nvSpPr>
        <p:spPr/>
        <p:txBody>
          <a:bodyPr/>
          <a:lstStyle/>
          <a:p>
            <a:r>
              <a:rPr lang="en-US" dirty="0" smtClean="0"/>
              <a:t>The query string (name/value pairs) is sent in HTTP message body for a POST request:</a:t>
            </a:r>
          </a:p>
          <a:p>
            <a:r>
              <a:rPr lang="en-US" dirty="0" smtClean="0"/>
              <a:t>POST/RegisterDao.jsp HTTP/1.1  </a:t>
            </a:r>
          </a:p>
          <a:p>
            <a:r>
              <a:rPr lang="en-US" dirty="0" smtClean="0"/>
              <a:t>Host: www. XYZ.com  </a:t>
            </a:r>
          </a:p>
          <a:p>
            <a:r>
              <a:rPr lang="en-US" dirty="0" smtClean="0"/>
              <a:t>name1=value1&amp;name2=value2  </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descr="GET.PNG"/>
          <p:cNvPicPr>
            <a:picLocks noGrp="1" noChangeAspect="1"/>
          </p:cNvPicPr>
          <p:nvPr>
            <p:ph idx="1"/>
          </p:nvPr>
        </p:nvPicPr>
        <p:blipFill>
          <a:blip r:embed="rId2" cstate="print"/>
          <a:stretch>
            <a:fillRect/>
          </a:stretch>
        </p:blipFill>
        <p:spPr>
          <a:xfrm>
            <a:off x="2121269" y="2209658"/>
            <a:ext cx="6127011" cy="3276884"/>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Some other features of POST requests are:</a:t>
            </a:r>
            <a:br>
              <a:rPr lang="en-US" smtClean="0"/>
            </a:br>
            <a:endParaRPr lang="en-US"/>
          </a:p>
        </p:txBody>
      </p:sp>
      <p:sp>
        <p:nvSpPr>
          <p:cNvPr id="3" name="Content Placeholder 2"/>
          <p:cNvSpPr>
            <a:spLocks noGrp="1"/>
          </p:cNvSpPr>
          <p:nvPr>
            <p:ph idx="1"/>
          </p:nvPr>
        </p:nvSpPr>
        <p:spPr/>
        <p:txBody>
          <a:bodyPr/>
          <a:lstStyle/>
          <a:p>
            <a:r>
              <a:rPr lang="en-US" dirty="0" smtClean="0"/>
              <a:t>This requests cannot be bookmarked</a:t>
            </a:r>
          </a:p>
          <a:p>
            <a:r>
              <a:rPr lang="en-US" dirty="0" smtClean="0"/>
              <a:t>This requests have no restrictions on length of data</a:t>
            </a:r>
          </a:p>
          <a:p>
            <a:r>
              <a:rPr lang="en-US" dirty="0" smtClean="0"/>
              <a:t>This requests are never cached</a:t>
            </a:r>
          </a:p>
          <a:p>
            <a:r>
              <a:rPr lang="en-US" dirty="0" smtClean="0"/>
              <a:t>This requests do not remains in the browser history</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a:t>
            </a:r>
            <a:r>
              <a:rPr lang="en-US" dirty="0" smtClean="0"/>
              <a:t> Container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provides the runtime environment for </a:t>
            </a:r>
            <a:r>
              <a:rPr lang="en-US" dirty="0" err="1" smtClean="0"/>
              <a:t>JavaEE</a:t>
            </a:r>
            <a:r>
              <a:rPr lang="en-US" dirty="0" smtClean="0"/>
              <a:t> (j2ee) applications.</a:t>
            </a:r>
          </a:p>
          <a:p>
            <a:r>
              <a:rPr lang="en-US" dirty="0" smtClean="0"/>
              <a:t>The client/user can request only a static WebPages from the server. </a:t>
            </a:r>
          </a:p>
          <a:p>
            <a:r>
              <a:rPr lang="en-US" dirty="0" smtClean="0"/>
              <a:t>If the user wants to read the web pages as per input then the </a:t>
            </a:r>
            <a:r>
              <a:rPr lang="en-US" dirty="0" err="1" smtClean="0"/>
              <a:t>servlet</a:t>
            </a:r>
            <a:r>
              <a:rPr lang="en-US" dirty="0" smtClean="0"/>
              <a:t> container is used in java.</a:t>
            </a:r>
          </a:p>
          <a:p>
            <a:r>
              <a:rPr lang="en-US" dirty="0" smtClean="0"/>
              <a:t>The </a:t>
            </a:r>
            <a:r>
              <a:rPr lang="en-US" dirty="0" err="1" smtClean="0"/>
              <a:t>servlet</a:t>
            </a:r>
            <a:r>
              <a:rPr lang="en-US" dirty="0" smtClean="0"/>
              <a:t> container is used in java for dynamically generate the web pages on the server side.</a:t>
            </a:r>
          </a:p>
          <a:p>
            <a:r>
              <a:rPr lang="en-US" dirty="0" smtClean="0"/>
              <a:t>Therefore the </a:t>
            </a:r>
            <a:r>
              <a:rPr lang="en-US" dirty="0" err="1" smtClean="0"/>
              <a:t>servlet</a:t>
            </a:r>
            <a:r>
              <a:rPr lang="en-US" dirty="0" smtClean="0"/>
              <a:t> container is the part of a web server that interacts with the </a:t>
            </a:r>
            <a:r>
              <a:rPr lang="en-US" dirty="0" err="1" smtClean="0"/>
              <a:t>servlet</a:t>
            </a:r>
            <a:r>
              <a:rPr lang="en-US" dirty="0" smtClean="0"/>
              <a:t> for handling the dynamic web pages from the client.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a:t>
            </a:r>
            <a:endParaRPr lang="en-US" dirty="0"/>
          </a:p>
        </p:txBody>
      </p:sp>
      <p:pic>
        <p:nvPicPr>
          <p:cNvPr id="4" name="Content Placeholder 3" descr="srvctl_container.PNG"/>
          <p:cNvPicPr>
            <a:picLocks noGrp="1" noChangeAspect="1"/>
          </p:cNvPicPr>
          <p:nvPr>
            <p:ph idx="1"/>
          </p:nvPr>
        </p:nvPicPr>
        <p:blipFill>
          <a:blip r:embed="rId2" cstate="print"/>
          <a:stretch>
            <a:fillRect/>
          </a:stretch>
        </p:blipFill>
        <p:spPr>
          <a:xfrm>
            <a:off x="2113648" y="2899327"/>
            <a:ext cx="6142253" cy="189754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Servlet</a:t>
            </a:r>
            <a:r>
              <a:rPr lang="en-US" b="1" dirty="0" smtClean="0"/>
              <a:t> Container States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 </a:t>
            </a:r>
            <a:r>
              <a:rPr lang="en-US" dirty="0" err="1" smtClean="0"/>
              <a:t>servlet</a:t>
            </a:r>
            <a:r>
              <a:rPr lang="en-US" dirty="0" smtClean="0"/>
              <a:t> container is the part of web server which can be run in a separate process. </a:t>
            </a:r>
          </a:p>
          <a:p>
            <a:r>
              <a:rPr lang="en-US" dirty="0" smtClean="0"/>
              <a:t>Basically 3 type of </a:t>
            </a:r>
            <a:r>
              <a:rPr lang="en-US" dirty="0" err="1" smtClean="0"/>
              <a:t>servlet</a:t>
            </a:r>
            <a:r>
              <a:rPr lang="en-US" dirty="0" smtClean="0"/>
              <a:t> container</a:t>
            </a:r>
          </a:p>
          <a:p>
            <a:r>
              <a:rPr lang="en-US" b="1" dirty="0" smtClean="0"/>
              <a:t>Standalone:</a:t>
            </a:r>
            <a:r>
              <a:rPr lang="en-US" dirty="0" smtClean="0"/>
              <a:t> It is typical Java-based servers in which the </a:t>
            </a:r>
            <a:r>
              <a:rPr lang="en-US" dirty="0" err="1" smtClean="0"/>
              <a:t>servlet</a:t>
            </a:r>
            <a:r>
              <a:rPr lang="en-US" dirty="0" smtClean="0"/>
              <a:t> container and the web servers are the integral part of a single program. </a:t>
            </a:r>
            <a:endParaRPr lang="en-US" dirty="0" smtClean="0"/>
          </a:p>
          <a:p>
            <a:r>
              <a:rPr lang="en-US" dirty="0" smtClean="0"/>
              <a:t>For </a:t>
            </a:r>
            <a:r>
              <a:rPr lang="en-US" dirty="0" smtClean="0"/>
              <a:t>example:- Tomcat running by itself</a:t>
            </a:r>
          </a:p>
          <a:p>
            <a:r>
              <a:rPr lang="en-US" b="1" dirty="0" smtClean="0"/>
              <a:t>In-process:</a:t>
            </a:r>
            <a:r>
              <a:rPr lang="en-US" dirty="0" smtClean="0"/>
              <a:t> It is separated from the web server, because a different program is runs within the address space of the main server as a plug-in. </a:t>
            </a:r>
            <a:endParaRPr lang="en-US" dirty="0" smtClean="0"/>
          </a:p>
          <a:p>
            <a:r>
              <a:rPr lang="en-US" dirty="0" smtClean="0"/>
              <a:t>For </a:t>
            </a:r>
            <a:r>
              <a:rPr lang="en-US" dirty="0" smtClean="0"/>
              <a:t>example:- Tomcat running inside the </a:t>
            </a:r>
            <a:r>
              <a:rPr lang="en-US" dirty="0" err="1" smtClean="0"/>
              <a:t>JBoss</a:t>
            </a:r>
            <a:r>
              <a:rPr lang="en-US" dirty="0" smtClean="0"/>
              <a:t>.</a:t>
            </a:r>
          </a:p>
          <a:p>
            <a:r>
              <a:rPr lang="en-US" b="1" dirty="0" smtClean="0"/>
              <a:t>Out-of-process:</a:t>
            </a:r>
            <a:r>
              <a:rPr lang="en-US" dirty="0" smtClean="0"/>
              <a:t> The web server and </a:t>
            </a:r>
            <a:r>
              <a:rPr lang="en-US" dirty="0" err="1" smtClean="0"/>
              <a:t>servlet</a:t>
            </a:r>
            <a:r>
              <a:rPr lang="en-US" dirty="0" smtClean="0"/>
              <a:t> container are different programs which are run in a different process. </a:t>
            </a:r>
            <a:endParaRPr lang="en-US" dirty="0" smtClean="0"/>
          </a:p>
          <a:p>
            <a:r>
              <a:rPr lang="en-US" dirty="0" smtClean="0"/>
              <a:t>For </a:t>
            </a:r>
            <a:r>
              <a:rPr lang="en-US" dirty="0" smtClean="0"/>
              <a:t>performing the communications between them, web server uses the plug-in provided by the </a:t>
            </a:r>
            <a:r>
              <a:rPr lang="en-US" dirty="0" err="1" smtClean="0"/>
              <a:t>servlet</a:t>
            </a:r>
            <a:r>
              <a:rPr lang="en-US" dirty="0" smtClean="0"/>
              <a:t> container.</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a:t>
            </a:r>
            <a:r>
              <a:rPr lang="en-US" dirty="0" err="1" smtClean="0"/>
              <a:t>Servlet</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Servlet</a:t>
            </a:r>
            <a:r>
              <a:rPr lang="en-US" dirty="0" smtClean="0"/>
              <a:t> technology is used to create web application (resides at server side and generates dynamic web page).</a:t>
            </a:r>
          </a:p>
          <a:p>
            <a:r>
              <a:rPr lang="en-US" b="1" dirty="0" err="1" smtClean="0"/>
              <a:t>Servlet</a:t>
            </a:r>
            <a:r>
              <a:rPr lang="en-US" dirty="0" smtClean="0"/>
              <a:t> technology is robust and scalable because of java language.</a:t>
            </a:r>
          </a:p>
          <a:p>
            <a:r>
              <a:rPr lang="en-US" dirty="0" smtClean="0"/>
              <a:t>Before </a:t>
            </a:r>
            <a:r>
              <a:rPr lang="en-US" dirty="0" err="1" smtClean="0"/>
              <a:t>Servlet</a:t>
            </a:r>
            <a:r>
              <a:rPr lang="en-US" dirty="0" smtClean="0"/>
              <a:t>, CGI (Common Gateway Interface) scripting language was popular as a server-side programming language.</a:t>
            </a:r>
          </a:p>
          <a:p>
            <a:r>
              <a:rPr lang="en-US" dirty="0" smtClean="0"/>
              <a:t>There are many interfaces and classes in the </a:t>
            </a:r>
            <a:r>
              <a:rPr lang="en-US" dirty="0" err="1" smtClean="0"/>
              <a:t>servlet</a:t>
            </a:r>
            <a:r>
              <a:rPr lang="en-US" dirty="0" smtClean="0"/>
              <a:t> API such as </a:t>
            </a:r>
            <a:r>
              <a:rPr lang="en-US" dirty="0" err="1" smtClean="0"/>
              <a:t>Servlet</a:t>
            </a:r>
            <a:r>
              <a:rPr lang="en-US" dirty="0" smtClean="0"/>
              <a:t>, </a:t>
            </a:r>
            <a:r>
              <a:rPr lang="en-US" dirty="0" err="1" smtClean="0"/>
              <a:t>GenericServlet</a:t>
            </a:r>
            <a:r>
              <a:rPr lang="en-US" dirty="0" smtClean="0"/>
              <a:t>, </a:t>
            </a:r>
            <a:r>
              <a:rPr lang="en-US" dirty="0" err="1" smtClean="0"/>
              <a:t>HttpServlet</a:t>
            </a:r>
            <a:r>
              <a:rPr lang="en-US" dirty="0" smtClean="0"/>
              <a:t>, </a:t>
            </a:r>
            <a:r>
              <a:rPr lang="en-US" dirty="0" err="1" smtClean="0"/>
              <a:t>ServletRequest</a:t>
            </a:r>
            <a:r>
              <a:rPr lang="en-US" dirty="0" smtClean="0"/>
              <a:t>, </a:t>
            </a:r>
            <a:r>
              <a:rPr lang="en-US" dirty="0" err="1" smtClean="0"/>
              <a:t>ServletResponse</a:t>
            </a:r>
            <a:r>
              <a:rPr lang="en-US" dirty="0" smtClean="0"/>
              <a:t> etc.</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t>
            </a:r>
            <a:r>
              <a:rPr lang="en-US" b="1" dirty="0" err="1" smtClean="0"/>
              <a:t>Servlet</a:t>
            </a:r>
            <a:r>
              <a:rPr lang="en-US" b="1" dirty="0" smtClean="0"/>
              <a:t> Container performs many operations that are given below:</a:t>
            </a:r>
            <a:endParaRPr lang="en-US" dirty="0"/>
          </a:p>
        </p:txBody>
      </p:sp>
      <p:sp>
        <p:nvSpPr>
          <p:cNvPr id="3" name="Content Placeholder 2"/>
          <p:cNvSpPr>
            <a:spLocks noGrp="1"/>
          </p:cNvSpPr>
          <p:nvPr>
            <p:ph idx="1"/>
          </p:nvPr>
        </p:nvSpPr>
        <p:spPr/>
        <p:txBody>
          <a:bodyPr/>
          <a:lstStyle/>
          <a:p>
            <a:endParaRPr lang="en-US" dirty="0" smtClean="0"/>
          </a:p>
          <a:p>
            <a:r>
              <a:rPr lang="en-US" dirty="0" smtClean="0"/>
              <a:t>Life Cycle Management</a:t>
            </a:r>
          </a:p>
          <a:p>
            <a:r>
              <a:rPr lang="en-US" dirty="0" smtClean="0"/>
              <a:t>Multithreaded support</a:t>
            </a:r>
          </a:p>
          <a:p>
            <a:r>
              <a:rPr lang="en-US" dirty="0" smtClean="0"/>
              <a:t>Object Pooling</a:t>
            </a:r>
          </a:p>
          <a:p>
            <a:r>
              <a:rPr lang="en-US" dirty="0" smtClean="0"/>
              <a:t>Security etc.</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Server: Web vs. Application</a:t>
            </a:r>
            <a:endParaRPr lang="en-US" dirty="0"/>
          </a:p>
        </p:txBody>
      </p:sp>
      <p:sp>
        <p:nvSpPr>
          <p:cNvPr id="3" name="Content Placeholder 2"/>
          <p:cNvSpPr>
            <a:spLocks noGrp="1"/>
          </p:cNvSpPr>
          <p:nvPr>
            <p:ph idx="1"/>
          </p:nvPr>
        </p:nvSpPr>
        <p:spPr/>
        <p:txBody>
          <a:bodyPr/>
          <a:lstStyle/>
          <a:p>
            <a:r>
              <a:rPr lang="en-US" dirty="0" smtClean="0"/>
              <a:t>Server is a device or a computer program that accepts and responds to the request made by other program, known as client. It is used to manage the network resources and for running the program or software that provides services.</a:t>
            </a:r>
          </a:p>
          <a:p>
            <a:r>
              <a:rPr lang="en-US" dirty="0" smtClean="0"/>
              <a:t>There are two types of servers:</a:t>
            </a:r>
          </a:p>
          <a:p>
            <a:pPr marL="596646" indent="-514350">
              <a:buFont typeface="+mj-lt"/>
              <a:buAutoNum type="arabicPeriod"/>
            </a:pPr>
            <a:r>
              <a:rPr lang="en-US" dirty="0" smtClean="0"/>
              <a:t>Web Server</a:t>
            </a:r>
          </a:p>
          <a:p>
            <a:pPr marL="596646" indent="-514350">
              <a:buFont typeface="+mj-lt"/>
              <a:buAutoNum type="arabicPeriod"/>
            </a:pPr>
            <a:r>
              <a:rPr lang="en-US" dirty="0" smtClean="0"/>
              <a:t>Application Server</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Server</a:t>
            </a:r>
            <a:endParaRPr lang="en-US" dirty="0"/>
          </a:p>
        </p:txBody>
      </p:sp>
      <p:sp>
        <p:nvSpPr>
          <p:cNvPr id="3" name="Content Placeholder 2"/>
          <p:cNvSpPr>
            <a:spLocks noGrp="1"/>
          </p:cNvSpPr>
          <p:nvPr>
            <p:ph idx="1"/>
          </p:nvPr>
        </p:nvSpPr>
        <p:spPr/>
        <p:txBody>
          <a:bodyPr>
            <a:normAutofit lnSpcReduction="10000"/>
          </a:bodyPr>
          <a:lstStyle/>
          <a:p>
            <a:r>
              <a:rPr lang="en-US" dirty="0" smtClean="0"/>
              <a:t>Web server contains only web or </a:t>
            </a:r>
            <a:r>
              <a:rPr lang="en-US" dirty="0" err="1" smtClean="0"/>
              <a:t>servlet</a:t>
            </a:r>
            <a:r>
              <a:rPr lang="en-US" dirty="0" smtClean="0"/>
              <a:t> container. It can be used for </a:t>
            </a:r>
            <a:r>
              <a:rPr lang="en-US" dirty="0" err="1" smtClean="0"/>
              <a:t>servlet</a:t>
            </a:r>
            <a:r>
              <a:rPr lang="en-US" dirty="0" smtClean="0"/>
              <a:t>, </a:t>
            </a:r>
            <a:r>
              <a:rPr lang="en-US" dirty="0" err="1" smtClean="0"/>
              <a:t>jsp</a:t>
            </a:r>
            <a:r>
              <a:rPr lang="en-US" dirty="0" smtClean="0"/>
              <a:t>, struts, </a:t>
            </a:r>
            <a:r>
              <a:rPr lang="en-US" dirty="0" err="1" smtClean="0"/>
              <a:t>jsf</a:t>
            </a:r>
            <a:r>
              <a:rPr lang="en-US" dirty="0" smtClean="0"/>
              <a:t> etc. It can't be used for EJB.</a:t>
            </a:r>
          </a:p>
          <a:p>
            <a:r>
              <a:rPr lang="en-US" dirty="0" smtClean="0"/>
              <a:t>It is a computer where the web content can be stored. In general web server can be used to host the web sites but there also used some other web servers also such as FTP, email, storage, gaming etc.</a:t>
            </a:r>
          </a:p>
          <a:p>
            <a:r>
              <a:rPr lang="en-US" dirty="0" smtClean="0"/>
              <a:t>Examples of Web Servers are: </a:t>
            </a:r>
            <a:r>
              <a:rPr lang="en-US" b="1" dirty="0" smtClean="0"/>
              <a:t>Apache Tomcat </a:t>
            </a:r>
            <a:r>
              <a:rPr lang="en-US" dirty="0" smtClean="0"/>
              <a:t>and </a:t>
            </a:r>
            <a:r>
              <a:rPr lang="en-US" b="1" dirty="0" smtClean="0"/>
              <a:t>Resin etc…</a:t>
            </a:r>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Server Working</a:t>
            </a:r>
            <a:endParaRPr lang="en-US" dirty="0"/>
          </a:p>
        </p:txBody>
      </p:sp>
      <p:sp>
        <p:nvSpPr>
          <p:cNvPr id="3" name="Content Placeholder 2"/>
          <p:cNvSpPr>
            <a:spLocks noGrp="1"/>
          </p:cNvSpPr>
          <p:nvPr>
            <p:ph idx="1"/>
          </p:nvPr>
        </p:nvSpPr>
        <p:spPr/>
        <p:txBody>
          <a:bodyPr/>
          <a:lstStyle/>
          <a:p>
            <a:r>
              <a:rPr lang="en-US" dirty="0" smtClean="0"/>
              <a:t>It can respond to the client request in either of the following two possible ways:</a:t>
            </a:r>
          </a:p>
          <a:p>
            <a:pPr marL="596646" indent="-514350">
              <a:buFont typeface="+mj-lt"/>
              <a:buAutoNum type="arabicPeriod"/>
            </a:pPr>
            <a:r>
              <a:rPr lang="en-US" dirty="0" smtClean="0"/>
              <a:t>Generating response by using the script and communicating with database.</a:t>
            </a:r>
          </a:p>
          <a:p>
            <a:pPr marL="596646" indent="-514350">
              <a:buFont typeface="+mj-lt"/>
              <a:buAutoNum type="arabicPeriod"/>
            </a:pPr>
            <a:r>
              <a:rPr lang="en-US" dirty="0" smtClean="0"/>
              <a:t>Sending file to the client associated with the requested URL.</a:t>
            </a:r>
          </a:p>
          <a:p>
            <a:pPr marL="596646" indent="-514350">
              <a:buFont typeface="+mj-lt"/>
              <a:buAutoNum type="arabicPeriod"/>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block diagram representation of Web Server is shown below:</a:t>
            </a:r>
            <a:endParaRPr lang="en-US" dirty="0"/>
          </a:p>
        </p:txBody>
      </p:sp>
      <p:pic>
        <p:nvPicPr>
          <p:cNvPr id="4" name="Content Placeholder 3" descr="wepserver.PNG"/>
          <p:cNvPicPr>
            <a:picLocks noGrp="1" noChangeAspect="1"/>
          </p:cNvPicPr>
          <p:nvPr>
            <p:ph idx="1"/>
          </p:nvPr>
        </p:nvPicPr>
        <p:blipFill>
          <a:blip r:embed="rId2" cstate="print"/>
          <a:stretch>
            <a:fillRect/>
          </a:stretch>
        </p:blipFill>
        <p:spPr>
          <a:xfrm>
            <a:off x="2212717" y="2156313"/>
            <a:ext cx="5944115" cy="338357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points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the requested web page at the client side is not found, then web server will sends the HTTP response: Error 404 Not found.</a:t>
            </a:r>
          </a:p>
          <a:p>
            <a:r>
              <a:rPr lang="en-US" dirty="0" smtClean="0"/>
              <a:t>When the web server searching the requested page if requested page is found then it will send to the client with an HTTP response.</a:t>
            </a:r>
          </a:p>
          <a:p>
            <a:r>
              <a:rPr lang="en-US" dirty="0" smtClean="0"/>
              <a:t>If the client requests some other resources then web server will contact to application server and data is store for constructing the HTTP response.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Server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Application server contains Web and EJB containers. It can be used for </a:t>
            </a:r>
            <a:r>
              <a:rPr lang="en-US" dirty="0" err="1" smtClean="0"/>
              <a:t>servlet</a:t>
            </a:r>
            <a:r>
              <a:rPr lang="en-US" dirty="0" smtClean="0"/>
              <a:t>, </a:t>
            </a:r>
            <a:r>
              <a:rPr lang="en-US" dirty="0" err="1" smtClean="0"/>
              <a:t>jsp</a:t>
            </a:r>
            <a:r>
              <a:rPr lang="en-US" dirty="0" smtClean="0"/>
              <a:t>, struts, </a:t>
            </a:r>
            <a:r>
              <a:rPr lang="en-US" dirty="0" err="1" smtClean="0"/>
              <a:t>jsf</a:t>
            </a:r>
            <a:r>
              <a:rPr lang="en-US" dirty="0" smtClean="0"/>
              <a:t>, </a:t>
            </a:r>
            <a:r>
              <a:rPr lang="en-US" dirty="0" err="1" smtClean="0"/>
              <a:t>ejb</a:t>
            </a:r>
            <a:r>
              <a:rPr lang="en-US" dirty="0" smtClean="0"/>
              <a:t> etc. </a:t>
            </a:r>
          </a:p>
          <a:p>
            <a:r>
              <a:rPr lang="en-US" dirty="0" smtClean="0"/>
              <a:t>It is a component based product that lies in the middle-tier of a server centric architecture.</a:t>
            </a:r>
          </a:p>
          <a:p>
            <a:r>
              <a:rPr lang="en-US" dirty="0" smtClean="0"/>
              <a:t>It provides the middleware services for state maintenance and security, along with persistence and data access. </a:t>
            </a:r>
          </a:p>
          <a:p>
            <a:r>
              <a:rPr lang="en-US" dirty="0" smtClean="0"/>
              <a:t>It is a type of server designed to install, operate and host associated services and applications for the IT services, end users and organizations.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Diagram for Application server</a:t>
            </a:r>
            <a:endParaRPr lang="en-US" dirty="0"/>
          </a:p>
        </p:txBody>
      </p:sp>
      <p:pic>
        <p:nvPicPr>
          <p:cNvPr id="4" name="Content Placeholder 3" descr="appserver.PNG"/>
          <p:cNvPicPr>
            <a:picLocks noGrp="1" noChangeAspect="1"/>
          </p:cNvPicPr>
          <p:nvPr>
            <p:ph idx="1"/>
          </p:nvPr>
        </p:nvPicPr>
        <p:blipFill>
          <a:blip r:embed="rId2" cstate="print"/>
          <a:stretch>
            <a:fillRect/>
          </a:stretch>
        </p:blipFill>
        <p:spPr>
          <a:xfrm>
            <a:off x="2300355" y="1702884"/>
            <a:ext cx="5768840" cy="4290432"/>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Example of Application Servers are:</a:t>
            </a:r>
            <a:endParaRPr lang="en-US" dirty="0"/>
          </a:p>
        </p:txBody>
      </p:sp>
      <p:sp>
        <p:nvSpPr>
          <p:cNvPr id="3" name="Content Placeholder 2"/>
          <p:cNvSpPr>
            <a:spLocks noGrp="1"/>
          </p:cNvSpPr>
          <p:nvPr>
            <p:ph idx="1"/>
          </p:nvPr>
        </p:nvSpPr>
        <p:spPr/>
        <p:txBody>
          <a:bodyPr/>
          <a:lstStyle/>
          <a:p>
            <a:r>
              <a:rPr lang="en-US" b="1" dirty="0" smtClean="0"/>
              <a:t>Boss:</a:t>
            </a:r>
            <a:r>
              <a:rPr lang="en-US" dirty="0" smtClean="0"/>
              <a:t> Open-source server from </a:t>
            </a:r>
            <a:r>
              <a:rPr lang="en-US" dirty="0" err="1" smtClean="0"/>
              <a:t>JBoss</a:t>
            </a:r>
            <a:r>
              <a:rPr lang="en-US" dirty="0" smtClean="0"/>
              <a:t> community.</a:t>
            </a:r>
          </a:p>
          <a:p>
            <a:r>
              <a:rPr lang="en-US" b="1" dirty="0" smtClean="0"/>
              <a:t>Glassfish:</a:t>
            </a:r>
            <a:r>
              <a:rPr lang="en-US" dirty="0" smtClean="0"/>
              <a:t> Provided by Sun </a:t>
            </a:r>
            <a:r>
              <a:rPr lang="en-US" dirty="0" err="1" smtClean="0"/>
              <a:t>Microsystem</a:t>
            </a:r>
            <a:r>
              <a:rPr lang="en-US" dirty="0" smtClean="0"/>
              <a:t>. Now acquired by Oracle.</a:t>
            </a:r>
          </a:p>
          <a:p>
            <a:r>
              <a:rPr lang="en-US" b="1" dirty="0" err="1" smtClean="0"/>
              <a:t>Weblogic</a:t>
            </a:r>
            <a:r>
              <a:rPr lang="en-US" b="1" dirty="0" smtClean="0"/>
              <a:t>:</a:t>
            </a:r>
            <a:r>
              <a:rPr lang="en-US" dirty="0" smtClean="0"/>
              <a:t> Provided by Oracle. It more secured.</a:t>
            </a:r>
          </a:p>
          <a:p>
            <a:r>
              <a:rPr lang="en-US" b="1" dirty="0" err="1" smtClean="0"/>
              <a:t>Websphere</a:t>
            </a:r>
            <a:r>
              <a:rPr lang="en-US" b="1" dirty="0" smtClean="0"/>
              <a:t>:</a:t>
            </a:r>
            <a:r>
              <a:rPr lang="en-US" dirty="0" smtClean="0"/>
              <a:t> Provided by IBM.</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 Type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Content Type is also known as MIME (Multipurpose internet Mail Extension) Type. </a:t>
            </a:r>
          </a:p>
          <a:p>
            <a:r>
              <a:rPr lang="en-US" dirty="0" smtClean="0"/>
              <a:t>It is a </a:t>
            </a:r>
            <a:r>
              <a:rPr lang="en-US" b="1" dirty="0" smtClean="0"/>
              <a:t>HTTP header </a:t>
            </a:r>
            <a:r>
              <a:rPr lang="en-US" dirty="0" smtClean="0"/>
              <a:t>that provides the description about what are you sending to the browser.</a:t>
            </a:r>
          </a:p>
          <a:p>
            <a:r>
              <a:rPr lang="en-US" dirty="0" smtClean="0"/>
              <a:t>MIME is an internet standard that is used for extending the limited capabilities of email by allowing the insertion of sounds, images and text in a message.</a:t>
            </a:r>
          </a:p>
          <a:p>
            <a:r>
              <a:rPr lang="en-US" b="1" dirty="0" smtClean="0"/>
              <a:t>The features provided by MIME to the email services are as given below:</a:t>
            </a:r>
          </a:p>
          <a:p>
            <a:pPr marL="596646" indent="-514350">
              <a:buFont typeface="+mj-lt"/>
              <a:buAutoNum type="arabicPeriod"/>
            </a:pPr>
            <a:r>
              <a:rPr lang="en-US" dirty="0" smtClean="0"/>
              <a:t>It supports the non-ASCII characters</a:t>
            </a:r>
          </a:p>
          <a:p>
            <a:pPr marL="596646" indent="-514350">
              <a:buFont typeface="+mj-lt"/>
              <a:buAutoNum type="arabicPeriod"/>
            </a:pPr>
            <a:r>
              <a:rPr lang="en-US" dirty="0" smtClean="0"/>
              <a:t>It supports the multiple attachments in a single message</a:t>
            </a:r>
          </a:p>
          <a:p>
            <a:pPr marL="596646" indent="-514350">
              <a:buFont typeface="+mj-lt"/>
              <a:buAutoNum type="arabicPeriod"/>
            </a:pPr>
            <a:r>
              <a:rPr lang="en-US" dirty="0" smtClean="0"/>
              <a:t>It supports the attachment which contains executable audio, images and video files etc.</a:t>
            </a:r>
          </a:p>
          <a:p>
            <a:pPr marL="596646" indent="-514350">
              <a:buFont typeface="+mj-lt"/>
              <a:buAutoNum type="arabicPeriod"/>
            </a:pPr>
            <a:r>
              <a:rPr lang="en-US" dirty="0" smtClean="0"/>
              <a:t>It supports the unlimited message length.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Servlet</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Servlet</a:t>
            </a:r>
            <a:r>
              <a:rPr lang="en-US" dirty="0" smtClean="0"/>
              <a:t> can be described in many ways, depending on the context.</a:t>
            </a:r>
          </a:p>
          <a:p>
            <a:r>
              <a:rPr lang="en-US" dirty="0" err="1" smtClean="0"/>
              <a:t>Servlet</a:t>
            </a:r>
            <a:r>
              <a:rPr lang="en-US" dirty="0" smtClean="0"/>
              <a:t> is a technology i.e. used to create web application.</a:t>
            </a:r>
          </a:p>
          <a:p>
            <a:r>
              <a:rPr lang="en-US" dirty="0" err="1" smtClean="0"/>
              <a:t>Servlet</a:t>
            </a:r>
            <a:r>
              <a:rPr lang="en-US" dirty="0" smtClean="0"/>
              <a:t> is an API that provides many interfaces and classes including documentations.</a:t>
            </a:r>
          </a:p>
          <a:p>
            <a:r>
              <a:rPr lang="en-US" dirty="0" err="1" smtClean="0"/>
              <a:t>Servlet</a:t>
            </a:r>
            <a:r>
              <a:rPr lang="en-US" dirty="0" smtClean="0"/>
              <a:t> is an interface that must be implemented for creating any </a:t>
            </a:r>
            <a:r>
              <a:rPr lang="en-US" dirty="0" err="1" smtClean="0"/>
              <a:t>servlet</a:t>
            </a:r>
            <a:r>
              <a:rPr lang="en-US" dirty="0" smtClean="0"/>
              <a:t>.</a:t>
            </a:r>
          </a:p>
          <a:p>
            <a:r>
              <a:rPr lang="en-US" dirty="0" err="1" smtClean="0"/>
              <a:t>Servlet</a:t>
            </a:r>
            <a:r>
              <a:rPr lang="en-US" dirty="0" smtClean="0"/>
              <a:t> is a class that extend the capabilities of the servers and respond to the incoming request. It can respond to any type of requests.</a:t>
            </a:r>
          </a:p>
          <a:p>
            <a:r>
              <a:rPr lang="en-US" dirty="0" err="1" smtClean="0"/>
              <a:t>Servlet</a:t>
            </a:r>
            <a:r>
              <a:rPr lang="en-US" dirty="0" smtClean="0"/>
              <a:t> is a web component that is deployed on the server to create dynamic web page.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of Content Types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text/html</a:t>
            </a:r>
          </a:p>
          <a:p>
            <a:r>
              <a:rPr lang="en-US" dirty="0" smtClean="0"/>
              <a:t>text/plain</a:t>
            </a:r>
          </a:p>
          <a:p>
            <a:r>
              <a:rPr lang="en-US" dirty="0" smtClean="0"/>
              <a:t>application/</a:t>
            </a:r>
            <a:r>
              <a:rPr lang="en-US" dirty="0" err="1" smtClean="0"/>
              <a:t>msword</a:t>
            </a:r>
            <a:endParaRPr lang="en-US" dirty="0" smtClean="0"/>
          </a:p>
          <a:p>
            <a:r>
              <a:rPr lang="en-US" dirty="0" smtClean="0"/>
              <a:t>application/vnd.ms-excel</a:t>
            </a:r>
          </a:p>
          <a:p>
            <a:r>
              <a:rPr lang="en-US" dirty="0" smtClean="0"/>
              <a:t>application/jar</a:t>
            </a:r>
          </a:p>
          <a:p>
            <a:r>
              <a:rPr lang="en-US" dirty="0" smtClean="0"/>
              <a:t>application/</a:t>
            </a:r>
            <a:r>
              <a:rPr lang="en-US" dirty="0" err="1" smtClean="0"/>
              <a:t>pdf</a:t>
            </a:r>
            <a:endParaRPr lang="en-US" dirty="0" smtClean="0"/>
          </a:p>
          <a:p>
            <a:r>
              <a:rPr lang="en-US" dirty="0" smtClean="0"/>
              <a:t>application/octet-stream</a:t>
            </a:r>
          </a:p>
          <a:p>
            <a:r>
              <a:rPr lang="en-US" dirty="0" smtClean="0"/>
              <a:t>application/x-zip</a:t>
            </a:r>
          </a:p>
          <a:p>
            <a:r>
              <a:rPr lang="en-US" dirty="0" smtClean="0"/>
              <a:t>images/jpeg</a:t>
            </a:r>
          </a:p>
          <a:p>
            <a:r>
              <a:rPr lang="en-US" dirty="0" smtClean="0"/>
              <a:t>images/</a:t>
            </a:r>
            <a:r>
              <a:rPr lang="en-US" dirty="0" err="1" smtClean="0"/>
              <a:t>png</a:t>
            </a:r>
            <a:endParaRPr lang="en-US" dirty="0" smtClean="0"/>
          </a:p>
          <a:p>
            <a:r>
              <a:rPr lang="en-US" dirty="0" smtClean="0"/>
              <a:t>images/gif</a:t>
            </a:r>
          </a:p>
          <a:p>
            <a:r>
              <a:rPr lang="en-US" dirty="0" smtClean="0"/>
              <a:t>audio/mp3</a:t>
            </a:r>
          </a:p>
          <a:p>
            <a:r>
              <a:rPr lang="en-US" dirty="0" smtClean="0"/>
              <a:t>video/mp4</a:t>
            </a:r>
          </a:p>
          <a:p>
            <a:r>
              <a:rPr lang="en-US" dirty="0" smtClean="0"/>
              <a:t>video/</a:t>
            </a:r>
            <a:r>
              <a:rPr lang="en-US" dirty="0" err="1" smtClean="0"/>
              <a:t>quicktime</a:t>
            </a:r>
            <a:r>
              <a:rPr lang="en-US" dirty="0" smtClean="0"/>
              <a:t> etc.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Architecture </a:t>
            </a:r>
            <a:endParaRPr lang="en-US" dirty="0"/>
          </a:p>
        </p:txBody>
      </p:sp>
      <p:pic>
        <p:nvPicPr>
          <p:cNvPr id="6" name="Content Placeholder 5" descr="servlet.png"/>
          <p:cNvPicPr>
            <a:picLocks noGrp="1" noChangeAspect="1"/>
          </p:cNvPicPr>
          <p:nvPr>
            <p:ph idx="1"/>
          </p:nvPr>
        </p:nvPicPr>
        <p:blipFill>
          <a:blip r:embed="rId2" cstate="print"/>
          <a:stretch>
            <a:fillRect/>
          </a:stretch>
        </p:blipFill>
        <p:spPr>
          <a:xfrm>
            <a:off x="1435100" y="1447800"/>
            <a:ext cx="11899900" cy="5257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web application?</a:t>
            </a:r>
            <a:br>
              <a:rPr lang="en-US" dirty="0" smtClean="0"/>
            </a:br>
            <a:endParaRPr lang="en-US" dirty="0"/>
          </a:p>
        </p:txBody>
      </p:sp>
      <p:sp>
        <p:nvSpPr>
          <p:cNvPr id="3" name="Content Placeholder 2"/>
          <p:cNvSpPr>
            <a:spLocks noGrp="1"/>
          </p:cNvSpPr>
          <p:nvPr>
            <p:ph idx="1"/>
          </p:nvPr>
        </p:nvSpPr>
        <p:spPr/>
        <p:txBody>
          <a:bodyPr/>
          <a:lstStyle/>
          <a:p>
            <a:r>
              <a:rPr lang="en-US" dirty="0" smtClean="0"/>
              <a:t>A web application is an application accessible from the web. A web application is composed of web components like </a:t>
            </a:r>
            <a:r>
              <a:rPr lang="en-US" dirty="0" err="1" smtClean="0"/>
              <a:t>Servlet</a:t>
            </a:r>
            <a:r>
              <a:rPr lang="en-US" dirty="0" smtClean="0"/>
              <a:t>, JSP, Filter etc. and other components such as HTML. The web components typically execute in Web Server and respond to HTTP request.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CGI(</a:t>
            </a:r>
            <a:r>
              <a:rPr lang="en-US" dirty="0" err="1" smtClean="0"/>
              <a:t>Commmon</a:t>
            </a:r>
            <a:r>
              <a:rPr lang="en-US" dirty="0" smtClean="0"/>
              <a:t> Gateway Interface)</a:t>
            </a:r>
            <a:br>
              <a:rPr lang="en-US" dirty="0" smtClean="0"/>
            </a:br>
            <a:r>
              <a:rPr lang="en-US" dirty="0" smtClean="0"/>
              <a:t>for dynamic web apps.(ancient technology)</a:t>
            </a:r>
            <a:endParaRPr lang="en-US" dirty="0"/>
          </a:p>
        </p:txBody>
      </p:sp>
      <p:sp>
        <p:nvSpPr>
          <p:cNvPr id="3" name="Content Placeholder 2"/>
          <p:cNvSpPr>
            <a:spLocks noGrp="1"/>
          </p:cNvSpPr>
          <p:nvPr>
            <p:ph idx="1"/>
          </p:nvPr>
        </p:nvSpPr>
        <p:spPr>
          <a:xfrm>
            <a:off x="1435608" y="1752600"/>
            <a:ext cx="7498080" cy="4495800"/>
          </a:xfrm>
        </p:spPr>
        <p:txBody>
          <a:bodyPr/>
          <a:lstStyle/>
          <a:p>
            <a:r>
              <a:rPr lang="en-US" dirty="0" smtClean="0"/>
              <a:t>CGI technology enables the web server to call an external program and pass HTTP request information to the external program to process the request. For each request, it starts a new process.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CGI</a:t>
            </a:r>
            <a:endParaRPr lang="en-US" dirty="0"/>
          </a:p>
        </p:txBody>
      </p:sp>
      <p:pic>
        <p:nvPicPr>
          <p:cNvPr id="6" name="Content Placeholder 5" descr="CGI.png"/>
          <p:cNvPicPr>
            <a:picLocks noGrp="1" noChangeAspect="1"/>
          </p:cNvPicPr>
          <p:nvPr>
            <p:ph idx="1"/>
          </p:nvPr>
        </p:nvPicPr>
        <p:blipFill>
          <a:blip r:embed="rId2" cstate="print"/>
          <a:stretch>
            <a:fillRect/>
          </a:stretch>
        </p:blipFill>
        <p:spPr>
          <a:xfrm>
            <a:off x="1435100" y="2190720"/>
            <a:ext cx="7499350" cy="331476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306</TotalTime>
  <Words>1934</Words>
  <Application>Microsoft Office PowerPoint</Application>
  <PresentationFormat>On-screen Show (4:3)</PresentationFormat>
  <Paragraphs>238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Solstice</vt:lpstr>
      <vt:lpstr>Advance Java</vt:lpstr>
      <vt:lpstr>What is J2EE ?</vt:lpstr>
      <vt:lpstr>List of technology which makes up J2EE</vt:lpstr>
      <vt:lpstr>Introduction to Servlet         </vt:lpstr>
      <vt:lpstr>What is Servlet ?</vt:lpstr>
      <vt:lpstr>Servlet Architecture </vt:lpstr>
      <vt:lpstr>What is web application? </vt:lpstr>
      <vt:lpstr>CGI(Commmon Gateway Interface) for dynamic web apps.(ancient technology)</vt:lpstr>
      <vt:lpstr>CGI</vt:lpstr>
      <vt:lpstr>Disadvantages of CGI </vt:lpstr>
      <vt:lpstr>Advantage of Servlet </vt:lpstr>
      <vt:lpstr>Continue…</vt:lpstr>
      <vt:lpstr>Web Terminology </vt:lpstr>
      <vt:lpstr> Website </vt:lpstr>
      <vt:lpstr>Types of website</vt:lpstr>
      <vt:lpstr>Static website</vt:lpstr>
      <vt:lpstr>Continue…</vt:lpstr>
      <vt:lpstr>Dynamic website</vt:lpstr>
      <vt:lpstr>HTTP (Hyper Text Transfer Protocol)</vt:lpstr>
      <vt:lpstr>HTTP</vt:lpstr>
      <vt:lpstr>The Basic Characteristics of HTTP </vt:lpstr>
      <vt:lpstr>The Basic Features of HTTP (Hyper Text Transfer Protocol):</vt:lpstr>
      <vt:lpstr>The Basic Architecture of HTTP </vt:lpstr>
      <vt:lpstr>Continue…</vt:lpstr>
      <vt:lpstr>HTTP Requests </vt:lpstr>
      <vt:lpstr>What it send to HTTP ?</vt:lpstr>
      <vt:lpstr>Continue…</vt:lpstr>
      <vt:lpstr>The HTTP Request Methods.</vt:lpstr>
      <vt:lpstr>GET and POST </vt:lpstr>
      <vt:lpstr>Get vs. Post </vt:lpstr>
      <vt:lpstr>Anatomy of GET Request </vt:lpstr>
      <vt:lpstr>Continue…</vt:lpstr>
      <vt:lpstr>Some other features of GET requests are:</vt:lpstr>
      <vt:lpstr>Anatomy of Post Request </vt:lpstr>
      <vt:lpstr>Continue…</vt:lpstr>
      <vt:lpstr>Some other features of POST requests are: </vt:lpstr>
      <vt:lpstr>Servlet Container</vt:lpstr>
      <vt:lpstr>Image…</vt:lpstr>
      <vt:lpstr>Servlet Container States</vt:lpstr>
      <vt:lpstr>The Servlet Container performs many operations that are given below:</vt:lpstr>
      <vt:lpstr>Server: Web vs. Application</vt:lpstr>
      <vt:lpstr>Web Server</vt:lpstr>
      <vt:lpstr>Web Server Working</vt:lpstr>
      <vt:lpstr>The block diagram representation of Web Server is shown below:</vt:lpstr>
      <vt:lpstr>Important points</vt:lpstr>
      <vt:lpstr>Application Server</vt:lpstr>
      <vt:lpstr>Block Diagram for Application server</vt:lpstr>
      <vt:lpstr>The Example of Application Servers are:</vt:lpstr>
      <vt:lpstr>Content Type</vt:lpstr>
      <vt:lpstr>List of Content Types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Java</dc:title>
  <dc:creator>lenovo</dc:creator>
  <cp:lastModifiedBy>lenovo</cp:lastModifiedBy>
  <cp:revision>99</cp:revision>
  <dcterms:created xsi:type="dcterms:W3CDTF">2017-06-15T16:33:56Z</dcterms:created>
  <dcterms:modified xsi:type="dcterms:W3CDTF">2017-06-24T11:27:14Z</dcterms:modified>
</cp:coreProperties>
</file>