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4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B6D9DD-8472-46EF-BED0-7290AE9EF55C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386D1E9-3222-44D7-8207-52CB344DE4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Java JSP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 (Java server Pages)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4" name="Content Placeholder 3" descr="dirjs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93919" y="2202037"/>
            <a:ext cx="3581711" cy="32921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JSP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JSP API consists of two packages: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javax.servlet.jsp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javax.servlet.jsp.tagext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javax.servlet.jsp</a:t>
            </a:r>
            <a:r>
              <a:rPr lang="en-US" dirty="0" smtClean="0"/>
              <a:t> package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javax.servlet.jsp</a:t>
            </a:r>
            <a:r>
              <a:rPr lang="en-US" dirty="0" smtClean="0"/>
              <a:t> package has two interfaces and classes.</a:t>
            </a:r>
          </a:p>
          <a:p>
            <a:r>
              <a:rPr lang="en-US" dirty="0" smtClean="0"/>
              <a:t>The two interfaces are as follows: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JspPage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HttpJspPage</a:t>
            </a:r>
            <a:endParaRPr lang="en-US" dirty="0" smtClean="0"/>
          </a:p>
          <a:p>
            <a:r>
              <a:rPr lang="en-US" dirty="0" smtClean="0"/>
              <a:t>The classes are as follows: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JspWriter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PageContext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JspFactory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JspEngineInfo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JspException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JspError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JspPage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JSP specification, all the generated </a:t>
            </a:r>
            <a:r>
              <a:rPr lang="en-US" dirty="0" err="1" smtClean="0"/>
              <a:t>servlet</a:t>
            </a:r>
            <a:r>
              <a:rPr lang="en-US" dirty="0" smtClean="0"/>
              <a:t> classes must implement the </a:t>
            </a:r>
            <a:r>
              <a:rPr lang="en-US" dirty="0" err="1" smtClean="0"/>
              <a:t>JspPage</a:t>
            </a:r>
            <a:r>
              <a:rPr lang="en-US" dirty="0" smtClean="0"/>
              <a:t> interface. It extends the </a:t>
            </a:r>
            <a:r>
              <a:rPr lang="en-US" dirty="0" err="1" smtClean="0"/>
              <a:t>Servlet</a:t>
            </a:r>
            <a:r>
              <a:rPr lang="en-US" dirty="0" smtClean="0"/>
              <a:t> interface. It provides two life cycle methods.</a:t>
            </a:r>
          </a:p>
          <a:p>
            <a:endParaRPr lang="en-US" dirty="0"/>
          </a:p>
        </p:txBody>
      </p:sp>
      <p:pic>
        <p:nvPicPr>
          <p:cNvPr id="4" name="Picture 3" descr="jspservl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3505200"/>
            <a:ext cx="1638442" cy="29568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of </a:t>
            </a:r>
            <a:r>
              <a:rPr lang="en-US" dirty="0" err="1" smtClean="0"/>
              <a:t>JspPage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b="1" dirty="0" smtClean="0"/>
              <a:t>public void </a:t>
            </a:r>
            <a:r>
              <a:rPr lang="en-US" b="1" dirty="0" err="1" smtClean="0"/>
              <a:t>jspInit</a:t>
            </a:r>
            <a:r>
              <a:rPr lang="en-US" b="1" dirty="0" smtClean="0"/>
              <a:t>():</a:t>
            </a:r>
            <a:r>
              <a:rPr lang="en-US" dirty="0" smtClean="0"/>
              <a:t> It is invoked only once during the life cycle of the JSP when JSP page is requested firstly. It is used to perform initialization. It is same as the init() method of </a:t>
            </a:r>
            <a:r>
              <a:rPr lang="en-US" dirty="0" err="1" smtClean="0"/>
              <a:t>Servlet</a:t>
            </a:r>
            <a:r>
              <a:rPr lang="en-US" dirty="0" smtClean="0"/>
              <a:t> interface.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/>
              <a:t>public void </a:t>
            </a:r>
            <a:r>
              <a:rPr lang="en-US" b="1" dirty="0" err="1" smtClean="0"/>
              <a:t>jspDestroy</a:t>
            </a:r>
            <a:r>
              <a:rPr lang="en-US" b="1" dirty="0" smtClean="0"/>
              <a:t>():</a:t>
            </a:r>
            <a:r>
              <a:rPr lang="en-US" dirty="0" smtClean="0"/>
              <a:t> It is invoked only once during the life cycle of the JSP before the JSP page is destroyed. It can be used to perform some clean up operation.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HttpJspPage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HttpJspPage</a:t>
            </a:r>
            <a:r>
              <a:rPr lang="en-US" dirty="0" smtClean="0"/>
              <a:t> interface provides the one life cycle method of JSP. It extends the </a:t>
            </a:r>
            <a:r>
              <a:rPr lang="en-US" dirty="0" err="1" smtClean="0"/>
              <a:t>JspPage</a:t>
            </a:r>
            <a:r>
              <a:rPr lang="en-US" dirty="0" smtClean="0"/>
              <a:t> interface.</a:t>
            </a:r>
          </a:p>
          <a:p>
            <a:r>
              <a:rPr lang="en-US" dirty="0" smtClean="0"/>
              <a:t>Method of </a:t>
            </a:r>
            <a:r>
              <a:rPr lang="en-US" dirty="0" err="1" smtClean="0"/>
              <a:t>HttpJspPage</a:t>
            </a:r>
            <a:r>
              <a:rPr lang="en-US" dirty="0" smtClean="0"/>
              <a:t> interface: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/>
              <a:t>public void _</a:t>
            </a:r>
            <a:r>
              <a:rPr lang="en-US" b="1" dirty="0" err="1" smtClean="0"/>
              <a:t>jspService</a:t>
            </a:r>
            <a:r>
              <a:rPr lang="en-US" b="1" dirty="0" smtClean="0"/>
              <a:t>():</a:t>
            </a:r>
            <a:r>
              <a:rPr lang="en-US" dirty="0" smtClean="0"/>
              <a:t> It is invoked each time when request for the JSP page comes to the container. It is used to process the request. The underscore _ signifies that you cannot override this method.</a:t>
            </a:r>
          </a:p>
          <a:p>
            <a:r>
              <a:rPr lang="en-US" dirty="0" smtClean="0"/>
              <a:t>We will learn all other classes and interfaces later.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JSP </a:t>
            </a:r>
            <a:r>
              <a:rPr lang="en-US" dirty="0" err="1" smtClean="0"/>
              <a:t>Scriptlet</a:t>
            </a:r>
            <a:r>
              <a:rPr lang="en-US" dirty="0" smtClean="0"/>
              <a:t> tag (Scripting elements)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JSP, java code can be written inside the </a:t>
            </a:r>
            <a:r>
              <a:rPr lang="en-US" dirty="0" err="1" smtClean="0"/>
              <a:t>jsp</a:t>
            </a:r>
            <a:r>
              <a:rPr lang="en-US" dirty="0" smtClean="0"/>
              <a:t> page using the </a:t>
            </a:r>
            <a:r>
              <a:rPr lang="en-US" dirty="0" err="1" smtClean="0"/>
              <a:t>scriptlet</a:t>
            </a:r>
            <a:r>
              <a:rPr lang="en-US" dirty="0" smtClean="0"/>
              <a:t> tag. Let's see what are the scripting elements first.</a:t>
            </a:r>
          </a:p>
          <a:p>
            <a:r>
              <a:rPr lang="en-US" dirty="0" smtClean="0"/>
              <a:t>JSP Scripting elements</a:t>
            </a:r>
          </a:p>
          <a:p>
            <a:r>
              <a:rPr lang="en-US" dirty="0" smtClean="0"/>
              <a:t>The scripting elements provides the ability to insert java code inside the </a:t>
            </a:r>
            <a:r>
              <a:rPr lang="en-US" dirty="0" err="1" smtClean="0"/>
              <a:t>jsp</a:t>
            </a:r>
            <a:r>
              <a:rPr lang="en-US" dirty="0" smtClean="0"/>
              <a:t>. There are three types of scripting elements: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scriptlet</a:t>
            </a:r>
            <a:r>
              <a:rPr lang="en-US" dirty="0" smtClean="0"/>
              <a:t> tag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expression tag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declaration tag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</a:t>
            </a:r>
            <a:r>
              <a:rPr lang="en-US" dirty="0" err="1" smtClean="0"/>
              <a:t>scriptlet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scriptlet</a:t>
            </a:r>
            <a:r>
              <a:rPr lang="en-US" dirty="0" smtClean="0"/>
              <a:t> tag is used to execute java source code in JSP. Syntax is as follows:</a:t>
            </a:r>
          </a:p>
          <a:p>
            <a:r>
              <a:rPr lang="en-US" dirty="0" smtClean="0"/>
              <a:t>&lt;%  java source code %&gt;  </a:t>
            </a:r>
          </a:p>
          <a:p>
            <a:r>
              <a:rPr lang="en-US" dirty="0" smtClean="0"/>
              <a:t>Example of JSP </a:t>
            </a:r>
            <a:r>
              <a:rPr lang="en-US" dirty="0" err="1" smtClean="0"/>
              <a:t>scriptlet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In this example, we are displaying a welcome message.</a:t>
            </a:r>
          </a:p>
          <a:p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 </a:t>
            </a:r>
            <a:r>
              <a:rPr lang="en-US" dirty="0" err="1" smtClean="0"/>
              <a:t>out.print</a:t>
            </a:r>
            <a:r>
              <a:rPr lang="en-US" dirty="0" smtClean="0"/>
              <a:t>("welcome to </a:t>
            </a:r>
            <a:r>
              <a:rPr lang="en-US" dirty="0" err="1" smtClean="0"/>
              <a:t>jsp</a:t>
            </a:r>
            <a:r>
              <a:rPr lang="en-US" dirty="0" smtClean="0"/>
              <a:t>");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JSP </a:t>
            </a:r>
            <a:r>
              <a:rPr lang="en-US" dirty="0" err="1" smtClean="0"/>
              <a:t>scriptlet</a:t>
            </a:r>
            <a:r>
              <a:rPr lang="en-US" dirty="0" smtClean="0"/>
              <a:t> tag that prints the user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example, we have created two files index.html and welcome.jsp. The index.html file gets the username from the user and the welcome.jsp </a:t>
            </a:r>
          </a:p>
          <a:p>
            <a:r>
              <a:rPr lang="en-US" dirty="0" smtClean="0"/>
              <a:t>file prints the username with the welcome message.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 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&lt;form</a:t>
            </a:r>
            <a:r>
              <a:rPr lang="en-US" dirty="0" smtClean="0"/>
              <a:t> action="welcome.jsp"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type="text" name="</a:t>
            </a:r>
            <a:r>
              <a:rPr lang="en-US" dirty="0" err="1" smtClean="0"/>
              <a:t>uname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type="submit" value="go"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JSP</a:t>
            </a:r>
            <a:r>
              <a:rPr lang="en-US" dirty="0" smtClean="0"/>
              <a:t> technology is used to create web application just like </a:t>
            </a:r>
            <a:r>
              <a:rPr lang="en-US" dirty="0" err="1" smtClean="0"/>
              <a:t>Servlet</a:t>
            </a:r>
            <a:r>
              <a:rPr lang="en-US" dirty="0" smtClean="0"/>
              <a:t> technology. It can be thought of as an extension to </a:t>
            </a:r>
            <a:r>
              <a:rPr lang="en-US" dirty="0" err="1" smtClean="0"/>
              <a:t>servlet</a:t>
            </a:r>
            <a:r>
              <a:rPr lang="en-US" dirty="0" smtClean="0"/>
              <a:t> because it provides more functionality than </a:t>
            </a:r>
            <a:r>
              <a:rPr lang="en-US" dirty="0" err="1" smtClean="0"/>
              <a:t>servlet</a:t>
            </a:r>
            <a:r>
              <a:rPr lang="en-US" dirty="0" smtClean="0"/>
              <a:t> such as expression language, </a:t>
            </a:r>
            <a:r>
              <a:rPr lang="en-US" dirty="0" err="1" smtClean="0"/>
              <a:t>jstl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A JSP page consists of HTML tags and JSP tags. The </a:t>
            </a:r>
            <a:r>
              <a:rPr lang="en-US" dirty="0" err="1" smtClean="0"/>
              <a:t>jsp</a:t>
            </a:r>
            <a:r>
              <a:rPr lang="en-US" dirty="0" smtClean="0"/>
              <a:t> pages are easier to maintain than </a:t>
            </a:r>
            <a:r>
              <a:rPr lang="en-US" dirty="0" err="1" smtClean="0"/>
              <a:t>servlet</a:t>
            </a:r>
            <a:r>
              <a:rPr lang="en-US" dirty="0" smtClean="0"/>
              <a:t> because we can separate designing and development. It provides some additional features such as Expression Language, Custom Tag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 welcome.jsp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&lt;html&gt;  </a:t>
            </a:r>
          </a:p>
          <a:p>
            <a:r>
              <a:rPr lang="en-US" dirty="0" smtClean="0"/>
              <a:t>&lt;body&gt;  </a:t>
            </a:r>
          </a:p>
          <a:p>
            <a:r>
              <a:rPr lang="en-US" dirty="0" smtClean="0"/>
              <a:t>&lt;%  </a:t>
            </a:r>
          </a:p>
          <a:p>
            <a:r>
              <a:rPr lang="en-US" dirty="0" smtClean="0"/>
              <a:t>String name=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uname</a:t>
            </a:r>
            <a:r>
              <a:rPr lang="en-US" dirty="0" smtClean="0"/>
              <a:t>");  </a:t>
            </a:r>
          </a:p>
          <a:p>
            <a:r>
              <a:rPr lang="en-US" dirty="0" err="1" smtClean="0"/>
              <a:t>out.print</a:t>
            </a:r>
            <a:r>
              <a:rPr lang="en-US" dirty="0" smtClean="0"/>
              <a:t>("welcome "+name);  </a:t>
            </a:r>
          </a:p>
          <a:p>
            <a:r>
              <a:rPr lang="en-US" dirty="0" smtClean="0"/>
              <a:t>%&gt;  </a:t>
            </a:r>
          </a:p>
          <a:p>
            <a:r>
              <a:rPr lang="en-US" dirty="0" smtClean="0"/>
              <a:t>&lt;/form&gt;  </a:t>
            </a:r>
          </a:p>
          <a:p>
            <a:r>
              <a:rPr lang="en-US" dirty="0" smtClean="0"/>
              <a:t>&lt;/body&gt;  </a:t>
            </a:r>
          </a:p>
          <a:p>
            <a:r>
              <a:rPr lang="en-US" dirty="0" smtClean="0"/>
              <a:t>&lt;/html&gt;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expression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placed within </a:t>
            </a:r>
            <a:r>
              <a:rPr lang="en-US" b="1" dirty="0" smtClean="0"/>
              <a:t>JSP expression tag</a:t>
            </a:r>
            <a:r>
              <a:rPr lang="en-US" dirty="0" smtClean="0"/>
              <a:t> is </a:t>
            </a:r>
            <a:r>
              <a:rPr lang="en-US" i="1" dirty="0" smtClean="0"/>
              <a:t>written to the output stream of the response</a:t>
            </a:r>
            <a:r>
              <a:rPr lang="en-US" dirty="0" smtClean="0"/>
              <a:t>. So you need not write </a:t>
            </a:r>
            <a:r>
              <a:rPr lang="en-US" dirty="0" err="1" smtClean="0"/>
              <a:t>out.print</a:t>
            </a:r>
            <a:r>
              <a:rPr lang="en-US" dirty="0" smtClean="0"/>
              <a:t>() to write data. It is mainly used to print the values of variable or method.</a:t>
            </a:r>
          </a:p>
          <a:p>
            <a:r>
              <a:rPr lang="en-US" dirty="0" smtClean="0"/>
              <a:t>Syntax of JSP expression tag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%=  statement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JSP expression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this example of </a:t>
            </a:r>
            <a:r>
              <a:rPr lang="en-US" dirty="0" err="1" smtClean="0"/>
              <a:t>jsp</a:t>
            </a:r>
            <a:r>
              <a:rPr lang="en-US" dirty="0" smtClean="0"/>
              <a:t> expression tag, we are simply displaying a welcome message.</a:t>
            </a:r>
          </a:p>
          <a:p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%= "welcome to </a:t>
            </a:r>
            <a:r>
              <a:rPr lang="en-US" dirty="0" err="1" smtClean="0"/>
              <a:t>jsp</a:t>
            </a:r>
            <a:r>
              <a:rPr lang="en-US" dirty="0" smtClean="0"/>
              <a:t>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Note: Do not end your statement with semicolon in case of expression tag.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JSP expression tag that prints current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the current time, we have used the </a:t>
            </a:r>
            <a:r>
              <a:rPr lang="en-US" dirty="0" err="1" smtClean="0"/>
              <a:t>getTime</a:t>
            </a:r>
            <a:r>
              <a:rPr lang="en-US" dirty="0" smtClean="0"/>
              <a:t>() method of Calendar class. The </a:t>
            </a:r>
            <a:r>
              <a:rPr lang="en-US" dirty="0" err="1" smtClean="0"/>
              <a:t>getTime</a:t>
            </a:r>
            <a:r>
              <a:rPr lang="en-US" dirty="0" smtClean="0"/>
              <a:t>() is an instance method of Calendar class, so we have called it after getting the instance of Calendar class by the </a:t>
            </a:r>
            <a:r>
              <a:rPr lang="en-US" dirty="0" err="1" smtClean="0"/>
              <a:t>getInstance</a:t>
            </a:r>
            <a:r>
              <a:rPr lang="en-US" dirty="0" smtClean="0"/>
              <a:t>()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index.jsp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Current Time: </a:t>
            </a:r>
            <a:r>
              <a:rPr lang="en-US" b="1" dirty="0" smtClean="0"/>
              <a:t>&lt;</a:t>
            </a:r>
            <a:r>
              <a:rPr lang="en-US" dirty="0" smtClean="0"/>
              <a:t>%= </a:t>
            </a:r>
            <a:r>
              <a:rPr lang="en-US" dirty="0" err="1" smtClean="0"/>
              <a:t>java.util.Calendar.getInstance</a:t>
            </a:r>
            <a:r>
              <a:rPr lang="en-US" dirty="0" smtClean="0"/>
              <a:t>().</a:t>
            </a:r>
            <a:r>
              <a:rPr lang="en-US" dirty="0" err="1" smtClean="0"/>
              <a:t>getTime</a:t>
            </a:r>
            <a:r>
              <a:rPr lang="en-US" dirty="0" smtClean="0"/>
              <a:t>()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JSP expression tag that prints the user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we are printing the username using the expression tag. The index.html file gets the username and sends the request to the welcome.jsp file, which displays the username.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index.jsp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&lt;form</a:t>
            </a:r>
            <a:r>
              <a:rPr lang="en-US" dirty="0" smtClean="0"/>
              <a:t> action="welcome.jsp"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&lt;input</a:t>
            </a:r>
            <a:r>
              <a:rPr lang="en-US" dirty="0" smtClean="0"/>
              <a:t> type="text" name="</a:t>
            </a:r>
            <a:r>
              <a:rPr lang="en-US" dirty="0" err="1" smtClean="0"/>
              <a:t>uname</a:t>
            </a:r>
            <a:r>
              <a:rPr lang="en-US" dirty="0" smtClean="0"/>
              <a:t>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&lt;input</a:t>
            </a:r>
            <a:r>
              <a:rPr lang="en-US" dirty="0" smtClean="0"/>
              <a:t> type="submit" value="go"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welcome.jsp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%= "Welcome "+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uname</a:t>
            </a:r>
            <a:r>
              <a:rPr lang="en-US" dirty="0" smtClean="0"/>
              <a:t>")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Declaration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JSP declaration tag</a:t>
            </a:r>
            <a:r>
              <a:rPr lang="en-US" dirty="0" smtClean="0"/>
              <a:t> is used </a:t>
            </a:r>
            <a:r>
              <a:rPr lang="en-US" i="1" dirty="0" smtClean="0"/>
              <a:t>to declare fields and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code written inside the </a:t>
            </a:r>
            <a:r>
              <a:rPr lang="en-US" dirty="0" err="1" smtClean="0"/>
              <a:t>jsp</a:t>
            </a:r>
            <a:r>
              <a:rPr lang="en-US" dirty="0" smtClean="0"/>
              <a:t> declaration tag is placed outside the service() method of auto generated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it doesn't get memory at each request.</a:t>
            </a:r>
          </a:p>
          <a:p>
            <a:r>
              <a:rPr lang="en-US" dirty="0" smtClean="0"/>
              <a:t>Syntax of JSP declaration tag</a:t>
            </a:r>
          </a:p>
          <a:p>
            <a:r>
              <a:rPr lang="en-US" dirty="0" smtClean="0"/>
              <a:t>The syntax of the declaration tag is as follows: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%!  field or method declaration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JSP declaration tag that declares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this example of JSP declaration tag, we are declaring the field and printing the value of the declared field using the </a:t>
            </a:r>
            <a:r>
              <a:rPr lang="en-US" dirty="0" err="1" smtClean="0"/>
              <a:t>jsp</a:t>
            </a:r>
            <a:r>
              <a:rPr lang="en-US" dirty="0" smtClean="0"/>
              <a:t> expression tag.</a:t>
            </a:r>
          </a:p>
          <a:p>
            <a:r>
              <a:rPr lang="en-US" dirty="0" smtClean="0"/>
              <a:t>index.jsp</a:t>
            </a:r>
          </a:p>
          <a:p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%! </a:t>
            </a:r>
            <a:r>
              <a:rPr lang="en-US" dirty="0" err="1" smtClean="0"/>
              <a:t>int</a:t>
            </a:r>
            <a:r>
              <a:rPr lang="en-US" dirty="0" smtClean="0"/>
              <a:t> data=50;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%= "Value of the variable is:"+data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JSP over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There are many advantages of JSP over </a:t>
            </a:r>
            <a:r>
              <a:rPr lang="en-US" dirty="0" err="1" smtClean="0"/>
              <a:t>servlet</a:t>
            </a:r>
            <a:r>
              <a:rPr lang="en-US" dirty="0" smtClean="0"/>
              <a:t>. They are as follows:</a:t>
            </a:r>
          </a:p>
          <a:p>
            <a:r>
              <a:rPr lang="en-US" dirty="0" smtClean="0"/>
              <a:t>1) Extension to </a:t>
            </a:r>
            <a:r>
              <a:rPr lang="en-US" dirty="0" err="1" smtClean="0"/>
              <a:t>Servlet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JSP technology is the extension to </a:t>
            </a:r>
            <a:r>
              <a:rPr lang="en-US" dirty="0" err="1" smtClean="0"/>
              <a:t>servlet</a:t>
            </a:r>
            <a:r>
              <a:rPr lang="en-US" dirty="0" smtClean="0"/>
              <a:t> technology. We can use all the features of </a:t>
            </a:r>
            <a:r>
              <a:rPr lang="en-US" dirty="0" err="1" smtClean="0"/>
              <a:t>servlet</a:t>
            </a:r>
            <a:r>
              <a:rPr lang="en-US" dirty="0" smtClean="0"/>
              <a:t> in JSP. In addition to, we can use implicit objects, predefined tags, expression language and Custom tags in JSP, that makes JSP development easy.</a:t>
            </a:r>
          </a:p>
          <a:p>
            <a:r>
              <a:rPr lang="en-US" dirty="0" smtClean="0"/>
              <a:t>2) Easy to maintain</a:t>
            </a:r>
          </a:p>
          <a:p>
            <a:pPr>
              <a:buNone/>
            </a:pPr>
            <a:r>
              <a:rPr lang="en-US" dirty="0" smtClean="0"/>
              <a:t>    JSP can be easily managed because we can easily separate our business logic with presentation logic. In </a:t>
            </a:r>
            <a:r>
              <a:rPr lang="en-US" dirty="0" err="1" smtClean="0"/>
              <a:t>servlet</a:t>
            </a:r>
            <a:r>
              <a:rPr lang="en-US" dirty="0" smtClean="0"/>
              <a:t> technology, we mix our business logic with the presentation logic.</a:t>
            </a:r>
          </a:p>
          <a:p>
            <a:r>
              <a:rPr lang="en-US" dirty="0" smtClean="0"/>
              <a:t>3) Fast Development: No need to recompile and redeploy</a:t>
            </a:r>
          </a:p>
          <a:p>
            <a:pPr>
              <a:buNone/>
            </a:pPr>
            <a:r>
              <a:rPr lang="en-US" dirty="0" smtClean="0"/>
              <a:t>    If JSP page is modified, we don't need to recompile and redeploy the project. The </a:t>
            </a:r>
            <a:r>
              <a:rPr lang="en-US" dirty="0" err="1" smtClean="0"/>
              <a:t>servlet</a:t>
            </a:r>
            <a:r>
              <a:rPr lang="en-US" dirty="0" smtClean="0"/>
              <a:t> code needs to be updated and recompiled if we have to change the look and feel of the application.</a:t>
            </a:r>
          </a:p>
          <a:p>
            <a:r>
              <a:rPr lang="en-US" dirty="0" smtClean="0"/>
              <a:t>4) Less code than </a:t>
            </a:r>
            <a:r>
              <a:rPr lang="en-US" dirty="0" err="1" smtClean="0"/>
              <a:t>Servlet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In JSP, we can use a lot of tags such as action tags, </a:t>
            </a:r>
            <a:r>
              <a:rPr lang="en-US" dirty="0" err="1" smtClean="0"/>
              <a:t>jstl</a:t>
            </a:r>
            <a:r>
              <a:rPr lang="en-US" dirty="0" smtClean="0"/>
              <a:t>, custom tags etc. that reduces the code. Moreover, we can use EL, implicit objects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JSP declaration tag that declares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this example of JSP declaration tag, we are defining the method which returns the cube of given number and calling this method from the </a:t>
            </a:r>
            <a:r>
              <a:rPr lang="en-US" dirty="0" err="1" smtClean="0"/>
              <a:t>jsp</a:t>
            </a:r>
            <a:r>
              <a:rPr lang="en-US" dirty="0" smtClean="0"/>
              <a:t> expression tag. But we can also use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scriptlet</a:t>
            </a:r>
            <a:r>
              <a:rPr lang="en-US" dirty="0" smtClean="0"/>
              <a:t> tag to call the declared method.</a:t>
            </a:r>
          </a:p>
          <a:p>
            <a:r>
              <a:rPr lang="en-US" b="1" dirty="0" smtClean="0"/>
              <a:t>index.jsp</a:t>
            </a:r>
          </a:p>
          <a:p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%!   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 cube(</a:t>
            </a:r>
            <a:r>
              <a:rPr lang="en-US" dirty="0" err="1" smtClean="0"/>
              <a:t>int</a:t>
            </a:r>
            <a:r>
              <a:rPr lang="en-US" dirty="0" smtClean="0"/>
              <a:t> n){  </a:t>
            </a:r>
          </a:p>
          <a:p>
            <a:r>
              <a:rPr lang="en-US" dirty="0" smtClean="0"/>
              <a:t>return n*n*n*;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%= "Cube of 3 is:"+cube(3)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JSP </a:t>
            </a:r>
            <a:r>
              <a:rPr lang="en-US" dirty="0" err="1" smtClean="0"/>
              <a:t>Scriptlet</a:t>
            </a:r>
            <a:r>
              <a:rPr lang="en-US" dirty="0" smtClean="0"/>
              <a:t> tag and Declaration tag</a:t>
            </a:r>
            <a:endParaRPr lang="en-US" dirty="0"/>
          </a:p>
        </p:txBody>
      </p:sp>
      <p:pic>
        <p:nvPicPr>
          <p:cNvPr id="4" name="Content Placeholder 3" descr="diffjsptagvsexpt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828801"/>
            <a:ext cx="7791450" cy="266349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Implicit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 </a:t>
            </a:r>
            <a:r>
              <a:rPr lang="en-US" b="1" dirty="0" smtClean="0"/>
              <a:t>9 </a:t>
            </a:r>
            <a:r>
              <a:rPr lang="en-US" b="1" dirty="0" err="1" smtClean="0"/>
              <a:t>jsp</a:t>
            </a:r>
            <a:r>
              <a:rPr lang="en-US" b="1" dirty="0" smtClean="0"/>
              <a:t> implicit objects</a:t>
            </a:r>
            <a:r>
              <a:rPr lang="en-US" dirty="0" smtClean="0"/>
              <a:t>. These objects are </a:t>
            </a:r>
            <a:r>
              <a:rPr lang="en-US" i="1" dirty="0" smtClean="0"/>
              <a:t>created by the web container</a:t>
            </a:r>
            <a:r>
              <a:rPr lang="en-US" dirty="0" smtClean="0"/>
              <a:t> that are available to all the </a:t>
            </a:r>
            <a:r>
              <a:rPr lang="en-US" dirty="0" err="1" smtClean="0"/>
              <a:t>jsp</a:t>
            </a:r>
            <a:r>
              <a:rPr lang="en-US" dirty="0" smtClean="0"/>
              <a:t> pages.</a:t>
            </a:r>
          </a:p>
          <a:p>
            <a:r>
              <a:rPr lang="en-US" dirty="0" smtClean="0"/>
              <a:t>The available implicit objects are out, request, </a:t>
            </a:r>
            <a:r>
              <a:rPr lang="en-US" dirty="0" err="1" smtClean="0"/>
              <a:t>config</a:t>
            </a:r>
            <a:r>
              <a:rPr lang="en-US" dirty="0" smtClean="0"/>
              <a:t>, session, application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list of the 9 implicit objects is given below:</a:t>
            </a:r>
            <a:endParaRPr lang="en-US" dirty="0"/>
          </a:p>
        </p:txBody>
      </p:sp>
      <p:pic>
        <p:nvPicPr>
          <p:cNvPr id="4" name="Content Placeholder 3" descr="implicitmethod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5096" y="1760039"/>
            <a:ext cx="5959357" cy="4176122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JSP out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writing any data to the buffer, JSP provides an implicit object named out. It is the object of </a:t>
            </a:r>
            <a:r>
              <a:rPr lang="en-US" dirty="0" err="1" smtClean="0"/>
              <a:t>JspWriter</a:t>
            </a:r>
            <a:r>
              <a:rPr lang="en-US" dirty="0" smtClean="0"/>
              <a:t>. In case of </a:t>
            </a:r>
            <a:r>
              <a:rPr lang="en-US" dirty="0" err="1" smtClean="0"/>
              <a:t>servlet</a:t>
            </a:r>
            <a:r>
              <a:rPr lang="en-US" dirty="0" smtClean="0"/>
              <a:t> you need to write:</a:t>
            </a:r>
          </a:p>
          <a:p>
            <a:r>
              <a:rPr lang="en-US" dirty="0" err="1" smtClean="0"/>
              <a:t>PrintWriter</a:t>
            </a:r>
            <a:r>
              <a:rPr lang="en-US" dirty="0" smtClean="0"/>
              <a:t> out=</a:t>
            </a:r>
            <a:r>
              <a:rPr lang="en-US" dirty="0" err="1" smtClean="0"/>
              <a:t>response.getWriter</a:t>
            </a:r>
            <a:r>
              <a:rPr lang="en-US" dirty="0" smtClean="0"/>
              <a:t>(); </a:t>
            </a:r>
          </a:p>
          <a:p>
            <a:r>
              <a:rPr lang="en-US" dirty="0" smtClean="0"/>
              <a:t>But in JSP, you don't need to write this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out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example we are simply displaying date and time.</a:t>
            </a:r>
          </a:p>
          <a:p>
            <a:r>
              <a:rPr lang="en-US" dirty="0" smtClean="0"/>
              <a:t>index.jsp</a:t>
            </a:r>
          </a:p>
          <a:p>
            <a:r>
              <a:rPr lang="en-US" dirty="0" smtClean="0"/>
              <a:t>&lt;html&gt;  </a:t>
            </a:r>
          </a:p>
          <a:p>
            <a:r>
              <a:rPr lang="en-US" dirty="0" smtClean="0"/>
              <a:t>&lt;body&gt;  </a:t>
            </a:r>
          </a:p>
          <a:p>
            <a:r>
              <a:rPr lang="en-US" dirty="0" smtClean="0"/>
              <a:t>&lt;% </a:t>
            </a:r>
            <a:r>
              <a:rPr lang="en-US" dirty="0" err="1" smtClean="0"/>
              <a:t>out.print</a:t>
            </a:r>
            <a:r>
              <a:rPr lang="en-US" dirty="0" smtClean="0"/>
              <a:t>("Today is:"+</a:t>
            </a:r>
            <a:r>
              <a:rPr lang="en-US" dirty="0" err="1" smtClean="0"/>
              <a:t>java.util.Calendar.getInstance</a:t>
            </a:r>
            <a:r>
              <a:rPr lang="en-US" dirty="0" smtClean="0"/>
              <a:t>().</a:t>
            </a:r>
            <a:r>
              <a:rPr lang="en-US" dirty="0" err="1" smtClean="0"/>
              <a:t>getTime</a:t>
            </a:r>
            <a:r>
              <a:rPr lang="en-US" dirty="0" smtClean="0"/>
              <a:t>()); %&gt;  </a:t>
            </a:r>
          </a:p>
          <a:p>
            <a:r>
              <a:rPr lang="en-US" dirty="0" smtClean="0"/>
              <a:t>&lt;/body&gt;  </a:t>
            </a:r>
          </a:p>
          <a:p>
            <a:r>
              <a:rPr lang="en-US" dirty="0" smtClean="0"/>
              <a:t>&lt;/html&gt; 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2)JSP request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JSP request</a:t>
            </a:r>
            <a:r>
              <a:rPr lang="en-US" dirty="0" smtClean="0"/>
              <a:t> is an implicit object of type </a:t>
            </a:r>
            <a:r>
              <a:rPr lang="en-US" dirty="0" err="1" smtClean="0"/>
              <a:t>HttpServletRequest</a:t>
            </a:r>
            <a:r>
              <a:rPr lang="en-US" dirty="0" smtClean="0"/>
              <a:t> i.e. created for each </a:t>
            </a:r>
            <a:r>
              <a:rPr lang="en-US" dirty="0" err="1" smtClean="0"/>
              <a:t>jsp</a:t>
            </a:r>
            <a:r>
              <a:rPr lang="en-US" dirty="0" smtClean="0"/>
              <a:t> request by the web container. It can be used to get request information such as parameter, header information, remote address, server name, server port, content type, character encoding etc.</a:t>
            </a:r>
          </a:p>
          <a:p>
            <a:r>
              <a:rPr lang="en-US" dirty="0" smtClean="0"/>
              <a:t>It can also be used to set, get and remove attributes from the </a:t>
            </a:r>
            <a:r>
              <a:rPr lang="en-US" dirty="0" err="1" smtClean="0"/>
              <a:t>jsp</a:t>
            </a:r>
            <a:r>
              <a:rPr lang="en-US" dirty="0" smtClean="0"/>
              <a:t> request scope.</a:t>
            </a:r>
          </a:p>
          <a:p>
            <a:r>
              <a:rPr lang="en-US" dirty="0" smtClean="0"/>
              <a:t>Let's see the simple example of request implicit object where we are printing the name of the user with welcome message.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JSP request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index.html</a:t>
            </a:r>
          </a:p>
          <a:p>
            <a:r>
              <a:rPr lang="en-US" b="1" dirty="0" smtClean="0"/>
              <a:t>&lt;form</a:t>
            </a:r>
            <a:r>
              <a:rPr lang="en-US" dirty="0" smtClean="0"/>
              <a:t> action="welcome.jsp"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&lt;input</a:t>
            </a:r>
            <a:r>
              <a:rPr lang="en-US" dirty="0" smtClean="0"/>
              <a:t> type="text" name="</a:t>
            </a:r>
            <a:r>
              <a:rPr lang="en-US" dirty="0" err="1" smtClean="0"/>
              <a:t>uname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&lt;input</a:t>
            </a:r>
            <a:r>
              <a:rPr lang="en-US" dirty="0" smtClean="0"/>
              <a:t> type="submit" value="go"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Welcme.jsp</a:t>
            </a:r>
          </a:p>
          <a:p>
            <a:r>
              <a:rPr lang="en-US" b="1" dirty="0" smtClean="0"/>
              <a:t>&lt;%   </a:t>
            </a:r>
          </a:p>
          <a:p>
            <a:r>
              <a:rPr lang="en-US" b="1" dirty="0" smtClean="0"/>
              <a:t>String name=</a:t>
            </a:r>
            <a:r>
              <a:rPr lang="en-US" b="1" dirty="0" err="1" smtClean="0"/>
              <a:t>request.getParameter</a:t>
            </a:r>
            <a:r>
              <a:rPr lang="en-US" b="1" dirty="0" smtClean="0"/>
              <a:t>("</a:t>
            </a:r>
            <a:r>
              <a:rPr lang="en-US" b="1" dirty="0" err="1" smtClean="0"/>
              <a:t>uname</a:t>
            </a:r>
            <a:r>
              <a:rPr lang="en-US" b="1" dirty="0" smtClean="0"/>
              <a:t>");  </a:t>
            </a:r>
          </a:p>
          <a:p>
            <a:r>
              <a:rPr lang="en-US" b="1" dirty="0" err="1" smtClean="0"/>
              <a:t>out.print</a:t>
            </a:r>
            <a:r>
              <a:rPr lang="en-US" b="1" dirty="0" smtClean="0"/>
              <a:t>("welcome "+name);  </a:t>
            </a:r>
          </a:p>
          <a:p>
            <a:r>
              <a:rPr lang="en-US" b="1" dirty="0" smtClean="0"/>
              <a:t>%&gt;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3) JSP response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JSP, response is an implicit object of type </a:t>
            </a:r>
            <a:r>
              <a:rPr lang="en-US" dirty="0" err="1" smtClean="0"/>
              <a:t>HttpServletResponse</a:t>
            </a:r>
            <a:r>
              <a:rPr lang="en-US" dirty="0" smtClean="0"/>
              <a:t>. The instance of </a:t>
            </a:r>
            <a:r>
              <a:rPr lang="en-US" dirty="0" err="1" smtClean="0"/>
              <a:t>HttpServletResponse</a:t>
            </a:r>
            <a:r>
              <a:rPr lang="en-US" dirty="0" smtClean="0"/>
              <a:t> is created by the web container for each </a:t>
            </a:r>
            <a:r>
              <a:rPr lang="en-US" dirty="0" err="1" smtClean="0"/>
              <a:t>jsp</a:t>
            </a:r>
            <a:r>
              <a:rPr lang="en-US" dirty="0" smtClean="0"/>
              <a:t> request.</a:t>
            </a:r>
          </a:p>
          <a:p>
            <a:r>
              <a:rPr lang="en-US" dirty="0" smtClean="0"/>
              <a:t>It can be used to add or manipulate response such as redirect response to another resource, send error etc.</a:t>
            </a:r>
          </a:p>
          <a:p>
            <a:r>
              <a:rPr lang="en-US" dirty="0" smtClean="0"/>
              <a:t>Let's see the example of response implicit object where we are redirecting the response to the Google.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response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index.html</a:t>
            </a:r>
          </a:p>
          <a:p>
            <a:pPr>
              <a:buNone/>
            </a:pPr>
            <a:r>
              <a:rPr lang="en-US" b="1" dirty="0" smtClean="0"/>
              <a:t>&lt;form</a:t>
            </a:r>
            <a:r>
              <a:rPr lang="en-US" dirty="0" smtClean="0"/>
              <a:t> action="welcome.jsp"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type="text" name="</a:t>
            </a:r>
            <a:r>
              <a:rPr lang="en-US" dirty="0" err="1" smtClean="0"/>
              <a:t>uname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type="submit" value="go"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Welcome.jsp</a:t>
            </a:r>
          </a:p>
          <a:p>
            <a:pPr>
              <a:buNone/>
            </a:pPr>
            <a:r>
              <a:rPr lang="en-US" b="1" dirty="0" smtClean="0"/>
              <a:t>&lt;%   </a:t>
            </a:r>
          </a:p>
          <a:p>
            <a:pPr>
              <a:buNone/>
            </a:pPr>
            <a:r>
              <a:rPr lang="en-US" b="1" dirty="0" err="1" smtClean="0"/>
              <a:t>response.sendRedirect</a:t>
            </a:r>
            <a:r>
              <a:rPr lang="en-US" b="1" dirty="0" smtClean="0"/>
              <a:t>("http://www.google.com");  </a:t>
            </a:r>
          </a:p>
          <a:p>
            <a:pPr>
              <a:buNone/>
            </a:pPr>
            <a:r>
              <a:rPr lang="en-US" b="1" dirty="0" smtClean="0"/>
              <a:t>%&gt;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 cycle of a JSP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JSP pages follows these phases: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Translation of JSP Page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Compilation of JSP Page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Classloading</a:t>
            </a:r>
            <a:r>
              <a:rPr lang="en-US" dirty="0" smtClean="0"/>
              <a:t> (class file is loaded by the </a:t>
            </a:r>
            <a:r>
              <a:rPr lang="en-US" dirty="0" err="1" smtClean="0"/>
              <a:t>classloader</a:t>
            </a:r>
            <a:r>
              <a:rPr lang="en-US" dirty="0" smtClean="0"/>
              <a:t>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Instantiation (Object of the Generated </a:t>
            </a:r>
            <a:r>
              <a:rPr lang="en-US" dirty="0" err="1" smtClean="0"/>
              <a:t>Servlet</a:t>
            </a:r>
            <a:r>
              <a:rPr lang="en-US" dirty="0" smtClean="0"/>
              <a:t> is created).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Initialization ( </a:t>
            </a:r>
            <a:r>
              <a:rPr lang="en-US" dirty="0" err="1" smtClean="0"/>
              <a:t>jspInit</a:t>
            </a:r>
            <a:r>
              <a:rPr lang="en-US" dirty="0" smtClean="0"/>
              <a:t>() method is invoked by the container).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Reqeust</a:t>
            </a:r>
            <a:r>
              <a:rPr lang="en-US" dirty="0" smtClean="0"/>
              <a:t> processing ( _</a:t>
            </a:r>
            <a:r>
              <a:rPr lang="en-US" dirty="0" err="1" smtClean="0"/>
              <a:t>jspService</a:t>
            </a:r>
            <a:r>
              <a:rPr lang="en-US" dirty="0" smtClean="0"/>
              <a:t>() method is invoked by the container).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Destroy ( </a:t>
            </a:r>
            <a:r>
              <a:rPr lang="en-US" dirty="0" err="1" smtClean="0"/>
              <a:t>jspDestroy</a:t>
            </a:r>
            <a:r>
              <a:rPr lang="en-US" dirty="0" smtClean="0"/>
              <a:t>() method is invoked by the container).</a:t>
            </a:r>
          </a:p>
          <a:p>
            <a:r>
              <a:rPr lang="en-US" b="1" dirty="0" smtClean="0"/>
              <a:t>Note: </a:t>
            </a:r>
            <a:r>
              <a:rPr lang="en-US" b="1" dirty="0" err="1" smtClean="0"/>
              <a:t>jspInit</a:t>
            </a:r>
            <a:r>
              <a:rPr lang="en-US" b="1" dirty="0" smtClean="0"/>
              <a:t>(), _</a:t>
            </a:r>
            <a:r>
              <a:rPr lang="en-US" b="1" dirty="0" err="1" smtClean="0"/>
              <a:t>jspService</a:t>
            </a:r>
            <a:r>
              <a:rPr lang="en-US" b="1" dirty="0" smtClean="0"/>
              <a:t>() and </a:t>
            </a:r>
            <a:r>
              <a:rPr lang="en-US" b="1" dirty="0" err="1" smtClean="0"/>
              <a:t>jspDestroy</a:t>
            </a:r>
            <a:r>
              <a:rPr lang="en-US" b="1" dirty="0" smtClean="0"/>
              <a:t>() are the life cycle methods of JSP.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4) JSP config </a:t>
            </a:r>
            <a:r>
              <a:rPr lang="fr-FR" dirty="0" err="1" smtClean="0"/>
              <a:t>implicit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JSP, </a:t>
            </a:r>
            <a:r>
              <a:rPr lang="en-US" dirty="0" err="1" smtClean="0"/>
              <a:t>config</a:t>
            </a:r>
            <a:r>
              <a:rPr lang="en-US" dirty="0" smtClean="0"/>
              <a:t> is an implicit object of type </a:t>
            </a:r>
            <a:r>
              <a:rPr lang="en-US" i="1" dirty="0" err="1" smtClean="0"/>
              <a:t>ServletConfig</a:t>
            </a:r>
            <a:r>
              <a:rPr lang="en-US" dirty="0" smtClean="0"/>
              <a:t>. This object can be used to get initialization parameter for a particular JSP page. The </a:t>
            </a:r>
            <a:r>
              <a:rPr lang="en-US" dirty="0" err="1" smtClean="0"/>
              <a:t>config</a:t>
            </a:r>
            <a:r>
              <a:rPr lang="en-US" dirty="0" smtClean="0"/>
              <a:t> object is created by the web container for each </a:t>
            </a:r>
            <a:r>
              <a:rPr lang="en-US" dirty="0" err="1" smtClean="0"/>
              <a:t>jsp</a:t>
            </a:r>
            <a:r>
              <a:rPr lang="en-US" dirty="0" smtClean="0"/>
              <a:t> page.</a:t>
            </a:r>
          </a:p>
          <a:p>
            <a:r>
              <a:rPr lang="en-US" dirty="0" smtClean="0"/>
              <a:t>Generally, it is used to get initialization parameter from the web.xml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config</a:t>
            </a:r>
            <a:r>
              <a:rPr lang="en-US" dirty="0" smtClean="0"/>
              <a:t> implicit object: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index.html</a:t>
            </a:r>
          </a:p>
          <a:p>
            <a:r>
              <a:rPr lang="en-US" b="1" dirty="0" smtClean="0"/>
              <a:t>&lt;form</a:t>
            </a:r>
            <a:r>
              <a:rPr lang="en-US" dirty="0" smtClean="0"/>
              <a:t> action="welcome"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&lt;input</a:t>
            </a:r>
            <a:r>
              <a:rPr lang="en-US" dirty="0" smtClean="0"/>
              <a:t> type="text" name="</a:t>
            </a:r>
            <a:r>
              <a:rPr lang="en-US" dirty="0" err="1" smtClean="0"/>
              <a:t>uname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&lt;input</a:t>
            </a:r>
            <a:r>
              <a:rPr lang="en-US" dirty="0" smtClean="0"/>
              <a:t> type="submit" value="go"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web.xml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&lt;web-app&gt;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demo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jsp</a:t>
            </a:r>
            <a:r>
              <a:rPr lang="en-US" b="1" dirty="0" smtClean="0"/>
              <a:t>-file&gt;</a:t>
            </a:r>
            <a:r>
              <a:rPr lang="en-US" dirty="0" smtClean="0"/>
              <a:t>/welcome.jsp</a:t>
            </a:r>
            <a:r>
              <a:rPr lang="en-US" b="1" dirty="0" smtClean="0"/>
              <a:t>&lt;/</a:t>
            </a:r>
            <a:r>
              <a:rPr lang="en-US" b="1" dirty="0" err="1" smtClean="0"/>
              <a:t>jsp</a:t>
            </a:r>
            <a:r>
              <a:rPr lang="en-US" b="1" dirty="0" smtClean="0"/>
              <a:t>-file&gt;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&lt;init-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dirty="0" err="1" smtClean="0"/>
              <a:t>dname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  <a:r>
              <a:rPr lang="en-US" dirty="0" err="1" smtClean="0"/>
              <a:t>sun.jdbc.odbc.JdbcOdbcDriver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&lt;/init-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demo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  <a:r>
              <a:rPr lang="en-US" dirty="0" smtClean="0"/>
              <a:t>/welcome</a:t>
            </a:r>
            <a:r>
              <a:rPr lang="en-US" b="1" dirty="0" smtClean="0"/>
              <a:t>&lt;/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&lt;/web-app&gt;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welcome.jsp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</a:t>
            </a:r>
            <a:r>
              <a:rPr lang="en-US" dirty="0" smtClean="0"/>
              <a:t>%   </a:t>
            </a:r>
          </a:p>
          <a:p>
            <a:r>
              <a:rPr lang="en-US" dirty="0" err="1" smtClean="0"/>
              <a:t>out.print</a:t>
            </a:r>
            <a:r>
              <a:rPr lang="en-US" dirty="0" smtClean="0"/>
              <a:t>("Welcome "+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uname</a:t>
            </a:r>
            <a:r>
              <a:rPr lang="en-US" dirty="0" smtClean="0"/>
              <a:t>"));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String driver=</a:t>
            </a:r>
            <a:r>
              <a:rPr lang="en-US" dirty="0" err="1" smtClean="0"/>
              <a:t>config.getInitParameter</a:t>
            </a:r>
            <a:r>
              <a:rPr lang="en-US" dirty="0" smtClean="0"/>
              <a:t>("</a:t>
            </a:r>
            <a:r>
              <a:rPr lang="en-US" dirty="0" err="1" smtClean="0"/>
              <a:t>dname</a:t>
            </a:r>
            <a:r>
              <a:rPr lang="en-US" dirty="0" smtClean="0"/>
              <a:t>");  </a:t>
            </a:r>
          </a:p>
          <a:p>
            <a:r>
              <a:rPr lang="en-US" dirty="0" err="1" smtClean="0"/>
              <a:t>out.print</a:t>
            </a:r>
            <a:r>
              <a:rPr lang="en-US" dirty="0" smtClean="0"/>
              <a:t>("driver name is="+driver);  </a:t>
            </a:r>
          </a:p>
          <a:p>
            <a:r>
              <a:rPr lang="en-US" smtClean="0"/>
              <a:t>%</a:t>
            </a:r>
            <a:r>
              <a:rPr lang="en-US" b="1" smtClean="0"/>
              <a:t>&gt;</a:t>
            </a:r>
            <a:r>
              <a:rPr lang="en-US" smtClean="0"/>
              <a:t>  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5) JSP application implicite </a:t>
            </a:r>
            <a:r>
              <a:rPr lang="fr-FR" dirty="0" err="1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JSP, application is an implicit object of type </a:t>
            </a:r>
            <a:r>
              <a:rPr lang="en-US" i="1" dirty="0" err="1" smtClean="0"/>
              <a:t>ServletContext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instance of </a:t>
            </a:r>
            <a:r>
              <a:rPr lang="en-US" dirty="0" err="1" smtClean="0"/>
              <a:t>ServletContext</a:t>
            </a:r>
            <a:r>
              <a:rPr lang="en-US" dirty="0" smtClean="0"/>
              <a:t> is created only once by the web container when application or project is deployed on the server.</a:t>
            </a:r>
          </a:p>
          <a:p>
            <a:r>
              <a:rPr lang="en-US" dirty="0" smtClean="0"/>
              <a:t>This object can be used to get initialization parameter from </a:t>
            </a:r>
            <a:r>
              <a:rPr lang="en-US" dirty="0" err="1" smtClean="0"/>
              <a:t>configuaration</a:t>
            </a:r>
            <a:r>
              <a:rPr lang="en-US" dirty="0" smtClean="0"/>
              <a:t> file (web.xml). It can also be used to get, set or remove attribute from the application scope.</a:t>
            </a:r>
          </a:p>
          <a:p>
            <a:r>
              <a:rPr lang="en-US" dirty="0" smtClean="0"/>
              <a:t>This initialization parameter can be used by all </a:t>
            </a:r>
            <a:r>
              <a:rPr lang="en-US" dirty="0" err="1" smtClean="0"/>
              <a:t>jsp</a:t>
            </a:r>
            <a:r>
              <a:rPr lang="en-US" dirty="0" smtClean="0"/>
              <a:t> pages.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&lt;form</a:t>
            </a:r>
            <a:r>
              <a:rPr lang="en-US" dirty="0" smtClean="0"/>
              <a:t> action="welcome"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&lt;input</a:t>
            </a:r>
            <a:r>
              <a:rPr lang="en-US" dirty="0" smtClean="0"/>
              <a:t> type="text" name="</a:t>
            </a:r>
            <a:r>
              <a:rPr lang="en-US" dirty="0" err="1" smtClean="0"/>
              <a:t>uname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&lt;input</a:t>
            </a:r>
            <a:r>
              <a:rPr lang="en-US" dirty="0" smtClean="0"/>
              <a:t> type="submit" value="go"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web.xml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&lt;web-app&gt;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welcome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jsp</a:t>
            </a:r>
            <a:r>
              <a:rPr lang="en-US" b="1" dirty="0" smtClean="0"/>
              <a:t>-file&gt;</a:t>
            </a:r>
            <a:r>
              <a:rPr lang="en-US" dirty="0" smtClean="0"/>
              <a:t>/welcome.jsp</a:t>
            </a:r>
            <a:r>
              <a:rPr lang="en-US" b="1" dirty="0" smtClean="0"/>
              <a:t>&lt;/</a:t>
            </a:r>
            <a:r>
              <a:rPr lang="en-US" b="1" dirty="0" err="1" smtClean="0"/>
              <a:t>jsp</a:t>
            </a:r>
            <a:r>
              <a:rPr lang="en-US" b="1" dirty="0" smtClean="0"/>
              <a:t>-file&gt;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welcome</a:t>
            </a:r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-name&gt;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  <a:r>
              <a:rPr lang="en-US" dirty="0" smtClean="0"/>
              <a:t>/welcome</a:t>
            </a:r>
            <a:r>
              <a:rPr lang="en-US" b="1" dirty="0" smtClean="0"/>
              <a:t>&lt;/</a:t>
            </a:r>
            <a:r>
              <a:rPr lang="en-US" b="1" dirty="0" err="1" smtClean="0"/>
              <a:t>url</a:t>
            </a:r>
            <a:r>
              <a:rPr lang="en-US" b="1" dirty="0" smtClean="0"/>
              <a:t>-pattern&gt;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</a:t>
            </a:r>
            <a:r>
              <a:rPr lang="en-US" b="1" dirty="0" err="1" smtClean="0"/>
              <a:t>servlet</a:t>
            </a:r>
            <a:r>
              <a:rPr lang="en-US" b="1" dirty="0" smtClean="0"/>
              <a:t>-mapping&gt;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&lt;context-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dirty="0" err="1" smtClean="0"/>
              <a:t>dname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-name&gt;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  <a:r>
              <a:rPr lang="en-US" dirty="0" err="1" smtClean="0"/>
              <a:t>sun.jdbc.odbc.JdbcOdbcDriver</a:t>
            </a:r>
            <a:r>
              <a:rPr lang="en-US" b="1" dirty="0" smtClean="0"/>
              <a:t>&lt;/</a:t>
            </a:r>
            <a:r>
              <a:rPr lang="en-US" b="1" dirty="0" err="1" smtClean="0"/>
              <a:t>param</a:t>
            </a:r>
            <a:r>
              <a:rPr lang="en-US" b="1" dirty="0" smtClean="0"/>
              <a:t>-value&gt;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&lt;/context-</a:t>
            </a:r>
            <a:r>
              <a:rPr lang="en-US" b="1" dirty="0" err="1" smtClean="0"/>
              <a:t>param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smtClean="0"/>
              <a:t>&lt;/web-app&gt;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welcome.jsp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 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err="1" smtClean="0"/>
              <a:t>out.print</a:t>
            </a:r>
            <a:r>
              <a:rPr lang="en-US" dirty="0" smtClean="0"/>
              <a:t>("Welcome "+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uname</a:t>
            </a:r>
            <a:r>
              <a:rPr lang="en-US" dirty="0" smtClean="0"/>
              <a:t>"));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String driver=</a:t>
            </a:r>
            <a:r>
              <a:rPr lang="en-US" dirty="0" err="1" smtClean="0"/>
              <a:t>application.getInitParameter</a:t>
            </a:r>
            <a:r>
              <a:rPr lang="en-US" dirty="0" smtClean="0"/>
              <a:t>("</a:t>
            </a:r>
            <a:r>
              <a:rPr lang="en-US" dirty="0" err="1" smtClean="0"/>
              <a:t>dname</a:t>
            </a:r>
            <a:r>
              <a:rPr lang="en-US" dirty="0" smtClean="0"/>
              <a:t>");  </a:t>
            </a:r>
          </a:p>
          <a:p>
            <a:pPr>
              <a:buNone/>
            </a:pPr>
            <a:r>
              <a:rPr lang="en-US" dirty="0" err="1" smtClean="0"/>
              <a:t>out.print</a:t>
            </a:r>
            <a:r>
              <a:rPr lang="en-US" dirty="0" smtClean="0"/>
              <a:t>("driver name is="+driver);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6) session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JSP, session is an implicit object of type </a:t>
            </a:r>
            <a:r>
              <a:rPr lang="en-US" dirty="0" err="1" smtClean="0"/>
              <a:t>HttpSession.The</a:t>
            </a:r>
            <a:r>
              <a:rPr lang="en-US" dirty="0" smtClean="0"/>
              <a:t> Java developer can use this object to </a:t>
            </a:r>
            <a:r>
              <a:rPr lang="en-US" dirty="0" err="1" smtClean="0"/>
              <a:t>set,get</a:t>
            </a:r>
            <a:r>
              <a:rPr lang="en-US" dirty="0" smtClean="0"/>
              <a:t> or remove attribute or to get session information.</a:t>
            </a:r>
          </a:p>
          <a:p>
            <a:r>
              <a:rPr lang="en-US" dirty="0" smtClean="0"/>
              <a:t>Example of session implicit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  </a:t>
            </a:r>
          </a:p>
          <a:p>
            <a:r>
              <a:rPr lang="en-US" dirty="0" smtClean="0"/>
              <a:t>&lt;body&gt;  </a:t>
            </a:r>
          </a:p>
          <a:p>
            <a:r>
              <a:rPr lang="en-US" dirty="0" smtClean="0"/>
              <a:t>&lt;form action="welcome.jsp"&gt;  </a:t>
            </a:r>
          </a:p>
          <a:p>
            <a:r>
              <a:rPr lang="en-US" dirty="0" smtClean="0"/>
              <a:t>&lt;input type="text" name="</a:t>
            </a:r>
            <a:r>
              <a:rPr lang="en-US" dirty="0" err="1" smtClean="0"/>
              <a:t>uname</a:t>
            </a:r>
            <a:r>
              <a:rPr lang="en-US" dirty="0" smtClean="0"/>
              <a:t>"&gt;  </a:t>
            </a:r>
          </a:p>
          <a:p>
            <a:r>
              <a:rPr lang="en-US" dirty="0" smtClean="0"/>
              <a:t>&lt;input type="submit" value="go"&gt;&lt;</a:t>
            </a:r>
            <a:r>
              <a:rPr lang="en-US" dirty="0" err="1" smtClean="0"/>
              <a:t>br</a:t>
            </a:r>
            <a:r>
              <a:rPr lang="en-US" dirty="0" smtClean="0"/>
              <a:t>/&gt;  </a:t>
            </a:r>
          </a:p>
          <a:p>
            <a:r>
              <a:rPr lang="en-US" dirty="0" smtClean="0"/>
              <a:t>&lt;/form&gt;  </a:t>
            </a:r>
          </a:p>
          <a:p>
            <a:r>
              <a:rPr lang="en-US" dirty="0" smtClean="0"/>
              <a:t>&lt;/body&gt;  </a:t>
            </a:r>
          </a:p>
          <a:p>
            <a:r>
              <a:rPr lang="en-US" dirty="0" smtClean="0"/>
              <a:t>&lt;/html&gt;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life cycle</a:t>
            </a:r>
            <a:endParaRPr lang="en-US" dirty="0"/>
          </a:p>
        </p:txBody>
      </p:sp>
      <p:pic>
        <p:nvPicPr>
          <p:cNvPr id="4" name="Content Placeholder 3" descr="jsp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96159" y="1295400"/>
            <a:ext cx="5547841" cy="4442845"/>
          </a:xfrm>
        </p:spPr>
      </p:pic>
      <p:sp>
        <p:nvSpPr>
          <p:cNvPr id="5" name="Rectangle 4"/>
          <p:cNvSpPr/>
          <p:nvPr/>
        </p:nvSpPr>
        <p:spPr>
          <a:xfrm>
            <a:off x="990600" y="2209800"/>
            <a:ext cx="2743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depicted in the above diagram, JSP page is translated into </a:t>
            </a:r>
            <a:r>
              <a:rPr lang="en-US" dirty="0" err="1"/>
              <a:t>servlet</a:t>
            </a:r>
            <a:r>
              <a:rPr lang="en-US" dirty="0"/>
              <a:t> by the help of JSP translator. The JSP translator is a part of </a:t>
            </a:r>
            <a:r>
              <a:rPr lang="en-US" dirty="0" err="1"/>
              <a:t>webserver</a:t>
            </a:r>
            <a:r>
              <a:rPr lang="en-US" dirty="0"/>
              <a:t> that is responsible to translate the JSP page into </a:t>
            </a:r>
            <a:r>
              <a:rPr lang="en-US" dirty="0" err="1"/>
              <a:t>servlet</a:t>
            </a:r>
            <a:r>
              <a:rPr lang="en-US" dirty="0"/>
              <a:t>. </a:t>
            </a:r>
            <a:r>
              <a:rPr lang="en-US" dirty="0" err="1"/>
              <a:t>Afterthat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page is compiled by the compiler and gets converted into the class file. Moreover, all the processes that happens in </a:t>
            </a:r>
            <a:r>
              <a:rPr lang="en-US" dirty="0" err="1"/>
              <a:t>servlet</a:t>
            </a:r>
            <a:r>
              <a:rPr lang="en-US" dirty="0"/>
              <a:t> is performed on JSP later like initialization, committing response to the browser and destroy.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welcome.jsp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&lt;html&gt;  </a:t>
            </a:r>
          </a:p>
          <a:p>
            <a:pPr>
              <a:buNone/>
            </a:pPr>
            <a:r>
              <a:rPr lang="en-US" dirty="0" smtClean="0"/>
              <a:t>&lt;body&gt;  </a:t>
            </a:r>
          </a:p>
          <a:p>
            <a:pPr>
              <a:buNone/>
            </a:pPr>
            <a:r>
              <a:rPr lang="en-US" dirty="0" smtClean="0"/>
              <a:t>&lt;% 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String name=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uname</a:t>
            </a:r>
            <a:r>
              <a:rPr lang="en-US" dirty="0" smtClean="0"/>
              <a:t>");  </a:t>
            </a:r>
          </a:p>
          <a:p>
            <a:pPr>
              <a:buNone/>
            </a:pPr>
            <a:r>
              <a:rPr lang="en-US" dirty="0" err="1" smtClean="0"/>
              <a:t>out.print</a:t>
            </a:r>
            <a:r>
              <a:rPr lang="en-US" dirty="0" smtClean="0"/>
              <a:t>("Welcome "+name);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err="1" smtClean="0"/>
              <a:t>session.setAttribute</a:t>
            </a:r>
            <a:r>
              <a:rPr lang="en-US" dirty="0" smtClean="0"/>
              <a:t>("</a:t>
            </a:r>
            <a:r>
              <a:rPr lang="en-US" dirty="0" err="1" smtClean="0"/>
              <a:t>user",name</a:t>
            </a:r>
            <a:r>
              <a:rPr lang="en-US" dirty="0" smtClean="0"/>
              <a:t>);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="second.jsp"&gt;second </a:t>
            </a:r>
            <a:r>
              <a:rPr lang="en-US" dirty="0" err="1" smtClean="0"/>
              <a:t>jsp</a:t>
            </a:r>
            <a:r>
              <a:rPr lang="en-US" dirty="0" smtClean="0"/>
              <a:t> page&lt;/a&gt;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%&gt;  </a:t>
            </a:r>
          </a:p>
          <a:p>
            <a:pPr>
              <a:buNone/>
            </a:pPr>
            <a:r>
              <a:rPr lang="en-US" dirty="0" smtClean="0"/>
              <a:t>&lt;/body&gt;  </a:t>
            </a:r>
          </a:p>
          <a:p>
            <a:pPr>
              <a:buNone/>
            </a:pPr>
            <a:r>
              <a:rPr lang="en-US" dirty="0" smtClean="0"/>
              <a:t>&lt;/html&gt;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second.jsp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&lt;html&gt;  </a:t>
            </a:r>
          </a:p>
          <a:p>
            <a:r>
              <a:rPr lang="en-US" dirty="0" smtClean="0"/>
              <a:t>&lt;body&gt;  </a:t>
            </a:r>
          </a:p>
          <a:p>
            <a:r>
              <a:rPr lang="en-US" dirty="0" smtClean="0"/>
              <a:t>&lt;% 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String name=(String)</a:t>
            </a:r>
            <a:r>
              <a:rPr lang="en-US" dirty="0" err="1" smtClean="0"/>
              <a:t>session.getAttribute</a:t>
            </a:r>
            <a:r>
              <a:rPr lang="en-US" dirty="0" smtClean="0"/>
              <a:t>("user");  </a:t>
            </a:r>
          </a:p>
          <a:p>
            <a:r>
              <a:rPr lang="en-US" dirty="0" err="1" smtClean="0"/>
              <a:t>out.print</a:t>
            </a:r>
            <a:r>
              <a:rPr lang="en-US" dirty="0" smtClean="0"/>
              <a:t>("Hello "+name);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%&gt;  </a:t>
            </a:r>
          </a:p>
          <a:p>
            <a:r>
              <a:rPr lang="en-US" dirty="0" smtClean="0"/>
              <a:t>&lt;/body&gt;  </a:t>
            </a:r>
          </a:p>
          <a:p>
            <a:r>
              <a:rPr lang="en-US" dirty="0" smtClean="0"/>
              <a:t>&lt;/html&gt;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7) </a:t>
            </a:r>
            <a:r>
              <a:rPr lang="en-US" dirty="0" err="1" smtClean="0"/>
              <a:t>pageContext</a:t>
            </a:r>
            <a:r>
              <a:rPr lang="en-US" dirty="0" smtClean="0"/>
              <a:t>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JSP, </a:t>
            </a:r>
            <a:r>
              <a:rPr lang="en-US" dirty="0" err="1" smtClean="0"/>
              <a:t>pageContext</a:t>
            </a:r>
            <a:r>
              <a:rPr lang="en-US" dirty="0" smtClean="0"/>
              <a:t> is an implicit object of type </a:t>
            </a:r>
            <a:r>
              <a:rPr lang="en-US" dirty="0" err="1" smtClean="0"/>
              <a:t>PageContext</a:t>
            </a:r>
            <a:r>
              <a:rPr lang="en-US" dirty="0" smtClean="0"/>
              <a:t> </a:t>
            </a:r>
            <a:r>
              <a:rPr lang="en-US" dirty="0" err="1" smtClean="0"/>
              <a:t>class.The</a:t>
            </a:r>
            <a:r>
              <a:rPr lang="en-US" dirty="0" smtClean="0"/>
              <a:t> </a:t>
            </a:r>
            <a:r>
              <a:rPr lang="en-US" dirty="0" err="1" smtClean="0"/>
              <a:t>pageContext</a:t>
            </a:r>
            <a:r>
              <a:rPr lang="en-US" dirty="0" smtClean="0"/>
              <a:t> object can be used to </a:t>
            </a:r>
            <a:r>
              <a:rPr lang="en-US" dirty="0" err="1" smtClean="0"/>
              <a:t>set,get</a:t>
            </a:r>
            <a:r>
              <a:rPr lang="en-US" dirty="0" smtClean="0"/>
              <a:t> or remove attribute from one of the following </a:t>
            </a:r>
            <a:r>
              <a:rPr lang="en-US" dirty="0" err="1" smtClean="0"/>
              <a:t>scopes:page</a:t>
            </a:r>
            <a:endParaRPr lang="en-US" dirty="0" smtClean="0"/>
          </a:p>
          <a:p>
            <a:r>
              <a:rPr lang="en-US" dirty="0" smtClean="0"/>
              <a:t>request</a:t>
            </a:r>
          </a:p>
          <a:p>
            <a:r>
              <a:rPr lang="en-US" dirty="0" smtClean="0"/>
              <a:t>session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In JSP, page scope is the default scope.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pageContext</a:t>
            </a:r>
            <a:r>
              <a:rPr lang="en-US" dirty="0" smtClean="0"/>
              <a:t>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index.html</a:t>
            </a:r>
          </a:p>
          <a:p>
            <a:pPr>
              <a:buNone/>
            </a:pPr>
            <a:r>
              <a:rPr lang="en-US" dirty="0" smtClean="0"/>
              <a:t>&lt;html&gt;  </a:t>
            </a:r>
          </a:p>
          <a:p>
            <a:pPr>
              <a:buNone/>
            </a:pPr>
            <a:r>
              <a:rPr lang="en-US" dirty="0" smtClean="0"/>
              <a:t>&lt;body&gt;  </a:t>
            </a:r>
          </a:p>
          <a:p>
            <a:pPr>
              <a:buNone/>
            </a:pPr>
            <a:r>
              <a:rPr lang="en-US" dirty="0" smtClean="0"/>
              <a:t>&lt;form action="welcome.jsp"&gt;  </a:t>
            </a:r>
          </a:p>
          <a:p>
            <a:pPr>
              <a:buNone/>
            </a:pPr>
            <a:r>
              <a:rPr lang="en-US" dirty="0" smtClean="0"/>
              <a:t>&lt;input type="text" name="</a:t>
            </a:r>
            <a:r>
              <a:rPr lang="en-US" dirty="0" err="1" smtClean="0"/>
              <a:t>uname</a:t>
            </a:r>
            <a:r>
              <a:rPr lang="en-US" dirty="0" smtClean="0"/>
              <a:t>"&gt;  </a:t>
            </a:r>
          </a:p>
          <a:p>
            <a:pPr>
              <a:buNone/>
            </a:pPr>
            <a:r>
              <a:rPr lang="en-US" dirty="0" smtClean="0"/>
              <a:t>&lt;input type="submit" value="go"&gt;&lt;</a:t>
            </a:r>
            <a:r>
              <a:rPr lang="en-US" dirty="0" err="1" smtClean="0"/>
              <a:t>br</a:t>
            </a:r>
            <a:r>
              <a:rPr lang="en-US" dirty="0" smtClean="0"/>
              <a:t>/&gt;  </a:t>
            </a:r>
          </a:p>
          <a:p>
            <a:pPr>
              <a:buNone/>
            </a:pPr>
            <a:r>
              <a:rPr lang="en-US" dirty="0" smtClean="0"/>
              <a:t>&lt;/form&gt;  </a:t>
            </a:r>
          </a:p>
          <a:p>
            <a:pPr>
              <a:buNone/>
            </a:pPr>
            <a:r>
              <a:rPr lang="en-US" dirty="0" smtClean="0"/>
              <a:t>&lt;/body&gt;  </a:t>
            </a:r>
          </a:p>
          <a:p>
            <a:pPr>
              <a:buNone/>
            </a:pPr>
            <a:r>
              <a:rPr lang="en-US" dirty="0" smtClean="0"/>
              <a:t>&lt;/html&gt;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welcome.jsp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&lt;html&gt;  </a:t>
            </a:r>
          </a:p>
          <a:p>
            <a:pPr>
              <a:buNone/>
            </a:pPr>
            <a:r>
              <a:rPr lang="en-US" dirty="0" smtClean="0"/>
              <a:t>&lt;body&gt;  </a:t>
            </a:r>
          </a:p>
          <a:p>
            <a:pPr>
              <a:buNone/>
            </a:pPr>
            <a:r>
              <a:rPr lang="en-US" dirty="0" smtClean="0"/>
              <a:t>&lt;% 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String name=</a:t>
            </a:r>
            <a:r>
              <a:rPr lang="en-US" dirty="0" err="1" smtClean="0"/>
              <a:t>request.getParameter</a:t>
            </a:r>
            <a:r>
              <a:rPr lang="en-US" dirty="0" smtClean="0"/>
              <a:t>("</a:t>
            </a:r>
            <a:r>
              <a:rPr lang="en-US" dirty="0" err="1" smtClean="0"/>
              <a:t>uname</a:t>
            </a:r>
            <a:r>
              <a:rPr lang="en-US" dirty="0" smtClean="0"/>
              <a:t>");  </a:t>
            </a:r>
          </a:p>
          <a:p>
            <a:pPr>
              <a:buNone/>
            </a:pPr>
            <a:r>
              <a:rPr lang="en-US" dirty="0" err="1" smtClean="0"/>
              <a:t>out.print</a:t>
            </a:r>
            <a:r>
              <a:rPr lang="en-US" dirty="0" smtClean="0"/>
              <a:t>("Welcome "+name);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err="1" smtClean="0"/>
              <a:t>pageContext.setAttribute</a:t>
            </a:r>
            <a:r>
              <a:rPr lang="en-US" dirty="0" smtClean="0"/>
              <a:t>("</a:t>
            </a:r>
            <a:r>
              <a:rPr lang="en-US" dirty="0" err="1" smtClean="0"/>
              <a:t>user",name,PageContext.SESSION_SCOPE</a:t>
            </a:r>
            <a:r>
              <a:rPr lang="en-US" dirty="0" smtClean="0"/>
              <a:t>);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="second.jsp"&gt;second </a:t>
            </a:r>
            <a:r>
              <a:rPr lang="en-US" dirty="0" err="1" smtClean="0"/>
              <a:t>jsp</a:t>
            </a:r>
            <a:r>
              <a:rPr lang="en-US" dirty="0" smtClean="0"/>
              <a:t> page&lt;/a&gt;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%&gt;  </a:t>
            </a:r>
          </a:p>
          <a:p>
            <a:pPr>
              <a:buNone/>
            </a:pPr>
            <a:r>
              <a:rPr lang="en-US" dirty="0" smtClean="0"/>
              <a:t>&lt;/body&gt;  </a:t>
            </a:r>
          </a:p>
          <a:p>
            <a:pPr>
              <a:buNone/>
            </a:pPr>
            <a:r>
              <a:rPr lang="en-US" dirty="0" smtClean="0"/>
              <a:t>&lt;/html&gt;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second.jsp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&lt;html&gt;  </a:t>
            </a:r>
          </a:p>
          <a:p>
            <a:pPr>
              <a:buNone/>
            </a:pPr>
            <a:r>
              <a:rPr lang="en-US" dirty="0" smtClean="0"/>
              <a:t>&lt;body&gt;  </a:t>
            </a:r>
          </a:p>
          <a:p>
            <a:pPr>
              <a:buNone/>
            </a:pPr>
            <a:r>
              <a:rPr lang="en-US" dirty="0" smtClean="0"/>
              <a:t>&lt;% 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String name=(String)</a:t>
            </a:r>
            <a:r>
              <a:rPr lang="en-US" dirty="0" err="1" smtClean="0"/>
              <a:t>pageContext.getAttribute</a:t>
            </a:r>
            <a:r>
              <a:rPr lang="en-US" dirty="0" smtClean="0"/>
              <a:t>("</a:t>
            </a:r>
            <a:r>
              <a:rPr lang="en-US" dirty="0" err="1" smtClean="0"/>
              <a:t>user",PageContext.SESSION_SCOPE</a:t>
            </a:r>
            <a:r>
              <a:rPr lang="en-US" dirty="0" smtClean="0"/>
              <a:t>);  </a:t>
            </a:r>
          </a:p>
          <a:p>
            <a:pPr>
              <a:buNone/>
            </a:pPr>
            <a:r>
              <a:rPr lang="en-US" dirty="0" err="1" smtClean="0"/>
              <a:t>out.print</a:t>
            </a:r>
            <a:r>
              <a:rPr lang="en-US" dirty="0" smtClean="0"/>
              <a:t>("Hello "+name);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%&gt;  </a:t>
            </a:r>
          </a:p>
          <a:p>
            <a:pPr>
              <a:buNone/>
            </a:pPr>
            <a:r>
              <a:rPr lang="en-US" dirty="0" smtClean="0"/>
              <a:t>&lt;/body&gt;  </a:t>
            </a:r>
          </a:p>
          <a:p>
            <a:pPr>
              <a:buNone/>
            </a:pPr>
            <a:r>
              <a:rPr lang="en-US" dirty="0" smtClean="0"/>
              <a:t>&lt;/html&gt;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8) exception implicit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JSP, exception is an implicit object of type </a:t>
            </a:r>
            <a:r>
              <a:rPr lang="en-US" dirty="0" err="1" smtClean="0"/>
              <a:t>java.lang.Throwable</a:t>
            </a:r>
            <a:r>
              <a:rPr lang="en-US" dirty="0" smtClean="0"/>
              <a:t> class. This object can be used to print the exception. But it can only be used in error </a:t>
            </a:r>
            <a:r>
              <a:rPr lang="en-US" dirty="0" err="1" smtClean="0"/>
              <a:t>pages.It</a:t>
            </a:r>
            <a:r>
              <a:rPr lang="en-US" dirty="0" smtClean="0"/>
              <a:t> is better to learn it after page directive. Let's see a simple example: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exception implicit object: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index.jsp for input values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process.jsp for dividing the two numbers and displaying the result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error.jsp for handling the exception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 action="process.jsp"&gt;  </a:t>
            </a:r>
          </a:p>
          <a:p>
            <a:r>
              <a:rPr lang="en-US" dirty="0" smtClean="0"/>
              <a:t>No1:&lt;input type="text" name="n1" /&gt;&lt;</a:t>
            </a:r>
            <a:r>
              <a:rPr lang="en-US" dirty="0" err="1" smtClean="0"/>
              <a:t>br</a:t>
            </a:r>
            <a:r>
              <a:rPr lang="en-US" dirty="0" smtClean="0"/>
              <a:t>/&gt;&lt;</a:t>
            </a:r>
            <a:r>
              <a:rPr lang="en-US" dirty="0" err="1" smtClean="0"/>
              <a:t>br</a:t>
            </a:r>
            <a:r>
              <a:rPr lang="en-US" dirty="0" smtClean="0"/>
              <a:t>/&gt;  </a:t>
            </a:r>
          </a:p>
          <a:p>
            <a:r>
              <a:rPr lang="en-US" dirty="0" smtClean="0"/>
              <a:t>No1:&lt;input type="text" name="n2" /&gt;&lt;</a:t>
            </a:r>
            <a:r>
              <a:rPr lang="en-US" dirty="0" err="1" smtClean="0"/>
              <a:t>br</a:t>
            </a:r>
            <a:r>
              <a:rPr lang="en-US" dirty="0" smtClean="0"/>
              <a:t>/&gt;&lt;</a:t>
            </a:r>
            <a:r>
              <a:rPr lang="en-US" dirty="0" err="1" smtClean="0"/>
              <a:t>br</a:t>
            </a:r>
            <a:r>
              <a:rPr lang="en-US" dirty="0" smtClean="0"/>
              <a:t>/&gt;  </a:t>
            </a:r>
          </a:p>
          <a:p>
            <a:r>
              <a:rPr lang="en-US" dirty="0" smtClean="0"/>
              <a:t>&lt;input type="submit" value="divide"/&gt;  </a:t>
            </a:r>
          </a:p>
          <a:p>
            <a:r>
              <a:rPr lang="en-US" dirty="0" smtClean="0"/>
              <a:t>&lt;/form&gt;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&lt;%@ page </a:t>
            </a:r>
            <a:r>
              <a:rPr lang="en-US" dirty="0" err="1" smtClean="0"/>
              <a:t>errorPage</a:t>
            </a:r>
            <a:r>
              <a:rPr lang="en-US" dirty="0" smtClean="0"/>
              <a:t>="error.jsp" %&gt;  </a:t>
            </a:r>
          </a:p>
          <a:p>
            <a:r>
              <a:rPr lang="en-US" dirty="0" smtClean="0"/>
              <a:t>&lt;%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String num1=</a:t>
            </a:r>
            <a:r>
              <a:rPr lang="en-US" dirty="0" err="1" smtClean="0"/>
              <a:t>request.getParameter</a:t>
            </a:r>
            <a:r>
              <a:rPr lang="en-US" dirty="0" smtClean="0"/>
              <a:t>("n1");  </a:t>
            </a:r>
          </a:p>
          <a:p>
            <a:r>
              <a:rPr lang="en-US" dirty="0" smtClean="0"/>
              <a:t>String num2=</a:t>
            </a:r>
            <a:r>
              <a:rPr lang="en-US" dirty="0" err="1" smtClean="0"/>
              <a:t>request.getParameter</a:t>
            </a:r>
            <a:r>
              <a:rPr lang="en-US" dirty="0" smtClean="0"/>
              <a:t>("n2");  </a:t>
            </a:r>
          </a:p>
          <a:p>
            <a:r>
              <a:rPr lang="en-US" dirty="0" smtClean="0"/>
              <a:t>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a=</a:t>
            </a:r>
            <a:r>
              <a:rPr lang="en-US" dirty="0" err="1" smtClean="0"/>
              <a:t>Integer.parseInt</a:t>
            </a:r>
            <a:r>
              <a:rPr lang="en-US" dirty="0" smtClean="0"/>
              <a:t>(num1);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b=</a:t>
            </a:r>
            <a:r>
              <a:rPr lang="en-US" dirty="0" err="1" smtClean="0"/>
              <a:t>Integer.parseInt</a:t>
            </a:r>
            <a:r>
              <a:rPr lang="en-US" dirty="0" smtClean="0"/>
              <a:t>(num2);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c=a/b;  </a:t>
            </a:r>
          </a:p>
          <a:p>
            <a:r>
              <a:rPr lang="en-US" dirty="0" err="1" smtClean="0"/>
              <a:t>out.print</a:t>
            </a:r>
            <a:r>
              <a:rPr lang="en-US" dirty="0" smtClean="0"/>
              <a:t>("division of numbers is: "+c);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%&gt;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simple JSP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create the first </a:t>
            </a:r>
            <a:r>
              <a:rPr lang="en-US" dirty="0" err="1" smtClean="0"/>
              <a:t>jsp</a:t>
            </a:r>
            <a:r>
              <a:rPr lang="en-US" dirty="0" smtClean="0"/>
              <a:t> page, write some html code as given below, and save it by .</a:t>
            </a:r>
            <a:r>
              <a:rPr lang="en-US" dirty="0" err="1" smtClean="0"/>
              <a:t>jsp</a:t>
            </a:r>
            <a:r>
              <a:rPr lang="en-US" dirty="0" smtClean="0"/>
              <a:t> extension. We have save this file as index.jsp. Put it in a folder and paste the folder in the web-apps directory in apache tomcat to run the </a:t>
            </a:r>
            <a:r>
              <a:rPr lang="en-US" dirty="0" err="1" smtClean="0"/>
              <a:t>jsp</a:t>
            </a:r>
            <a:r>
              <a:rPr lang="en-US" dirty="0" smtClean="0"/>
              <a:t> page.</a:t>
            </a:r>
          </a:p>
          <a:p>
            <a:r>
              <a:rPr lang="en-US" b="1" dirty="0" smtClean="0"/>
              <a:t>index.jsp</a:t>
            </a:r>
          </a:p>
          <a:p>
            <a:r>
              <a:rPr lang="en-US" dirty="0" smtClean="0"/>
              <a:t>Let's see the simple example of JSP, here we are using the </a:t>
            </a:r>
            <a:r>
              <a:rPr lang="en-US" dirty="0" err="1" smtClean="0"/>
              <a:t>scriptlet</a:t>
            </a:r>
            <a:r>
              <a:rPr lang="en-US" dirty="0" smtClean="0"/>
              <a:t> tag to put java code in the JSP page. We will learn </a:t>
            </a:r>
            <a:r>
              <a:rPr lang="en-US" dirty="0" err="1" smtClean="0"/>
              <a:t>scriptlet</a:t>
            </a:r>
            <a:r>
              <a:rPr lang="en-US" dirty="0" smtClean="0"/>
              <a:t> tag later.</a:t>
            </a:r>
          </a:p>
          <a:p>
            <a:pPr lvl="1">
              <a:buNone/>
            </a:pPr>
            <a:r>
              <a:rPr lang="en-US" dirty="0" smtClean="0"/>
              <a:t>&lt;html&gt;  </a:t>
            </a:r>
          </a:p>
          <a:p>
            <a:pPr lvl="1">
              <a:buNone/>
            </a:pPr>
            <a:r>
              <a:rPr lang="en-US" dirty="0" smtClean="0"/>
              <a:t>&lt;body&gt;  </a:t>
            </a:r>
          </a:p>
          <a:p>
            <a:pPr lvl="1">
              <a:buNone/>
            </a:pPr>
            <a:r>
              <a:rPr lang="en-US" dirty="0" smtClean="0"/>
              <a:t>&lt;% </a:t>
            </a:r>
            <a:r>
              <a:rPr lang="en-US" dirty="0" err="1" smtClean="0"/>
              <a:t>out.print</a:t>
            </a:r>
            <a:r>
              <a:rPr lang="en-US" dirty="0" smtClean="0"/>
              <a:t>(2*5); %&gt;  </a:t>
            </a:r>
          </a:p>
          <a:p>
            <a:pPr lvl="1">
              <a:buNone/>
            </a:pPr>
            <a:r>
              <a:rPr lang="en-US" dirty="0" smtClean="0"/>
              <a:t>&lt;/body&gt;  </a:t>
            </a:r>
          </a:p>
          <a:p>
            <a:pPr lvl="1">
              <a:buNone/>
            </a:pPr>
            <a:r>
              <a:rPr lang="en-US" dirty="0" smtClean="0"/>
              <a:t>&lt;/html&gt;  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error.jsp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&lt;%@ page </a:t>
            </a:r>
            <a:r>
              <a:rPr lang="en-US" dirty="0" err="1" smtClean="0"/>
              <a:t>isErrorPage</a:t>
            </a:r>
            <a:r>
              <a:rPr lang="en-US" dirty="0" smtClean="0"/>
              <a:t>="true" %&gt;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&lt;h3&gt;Sorry an exception </a:t>
            </a:r>
            <a:r>
              <a:rPr lang="en-US" dirty="0" err="1" smtClean="0"/>
              <a:t>occured</a:t>
            </a:r>
            <a:r>
              <a:rPr lang="en-US" dirty="0" smtClean="0"/>
              <a:t>!&lt;/h3&gt;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Exception is: &lt;%= exception %&gt;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run a simple JSP Page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run a simple JSP Page ?</a:t>
            </a:r>
          </a:p>
          <a:p>
            <a:r>
              <a:rPr lang="en-US" dirty="0" smtClean="0"/>
              <a:t>Follow the following steps to execute this JSP page:</a:t>
            </a:r>
          </a:p>
          <a:p>
            <a:r>
              <a:rPr lang="en-US" dirty="0" smtClean="0"/>
              <a:t>Start the server</a:t>
            </a:r>
          </a:p>
          <a:p>
            <a:r>
              <a:rPr lang="en-US" dirty="0" smtClean="0"/>
              <a:t>put the </a:t>
            </a:r>
            <a:r>
              <a:rPr lang="en-US" dirty="0" err="1" smtClean="0"/>
              <a:t>jsp</a:t>
            </a:r>
            <a:r>
              <a:rPr lang="en-US" dirty="0" smtClean="0"/>
              <a:t> file in a folder and deploy on the server</a:t>
            </a:r>
          </a:p>
          <a:p>
            <a:r>
              <a:rPr lang="en-US" dirty="0" smtClean="0"/>
              <a:t>visit the browser by the </a:t>
            </a:r>
            <a:r>
              <a:rPr lang="en-US" dirty="0" err="1" smtClean="0"/>
              <a:t>url</a:t>
            </a:r>
            <a:r>
              <a:rPr lang="en-US" dirty="0" smtClean="0"/>
              <a:t> http://localhost:portno/contextRoot/jspfile e.g. http://localhost:8888/myapplication/index.jsp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I need to follow directory structure to run a simple JSP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there is no need of directory structure if you don't have class files or </a:t>
            </a:r>
            <a:r>
              <a:rPr lang="en-US" dirty="0" err="1" smtClean="0"/>
              <a:t>tld</a:t>
            </a:r>
            <a:r>
              <a:rPr lang="en-US" dirty="0" smtClean="0"/>
              <a:t> files. For example, put </a:t>
            </a:r>
            <a:r>
              <a:rPr lang="en-US" dirty="0" err="1" smtClean="0"/>
              <a:t>jsp</a:t>
            </a:r>
            <a:r>
              <a:rPr lang="en-US" dirty="0" smtClean="0"/>
              <a:t> files in a folder directly and deploy that </a:t>
            </a:r>
            <a:r>
              <a:rPr lang="en-US" dirty="0" err="1" smtClean="0"/>
              <a:t>folder.It</a:t>
            </a:r>
            <a:r>
              <a:rPr lang="en-US" dirty="0" smtClean="0"/>
              <a:t> will be running </a:t>
            </a:r>
            <a:r>
              <a:rPr lang="en-US" dirty="0" err="1" smtClean="0"/>
              <a:t>fine.But</a:t>
            </a:r>
            <a:r>
              <a:rPr lang="en-US" dirty="0" smtClean="0"/>
              <a:t> if you are using bean class, </a:t>
            </a:r>
            <a:r>
              <a:rPr lang="en-US" dirty="0" err="1" smtClean="0"/>
              <a:t>Servlet</a:t>
            </a:r>
            <a:r>
              <a:rPr lang="en-US" dirty="0" smtClean="0"/>
              <a:t> or </a:t>
            </a:r>
            <a:r>
              <a:rPr lang="en-US" dirty="0" err="1" smtClean="0"/>
              <a:t>tld</a:t>
            </a:r>
            <a:r>
              <a:rPr lang="en-US" dirty="0" smtClean="0"/>
              <a:t> file then directory structure is required.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 structure of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directory structure of JSP page is same as </a:t>
            </a:r>
            <a:r>
              <a:rPr lang="en-US" dirty="0" err="1" smtClean="0"/>
              <a:t>servlet</a:t>
            </a:r>
            <a:r>
              <a:rPr lang="en-US" dirty="0" smtClean="0"/>
              <a:t>. We contains the </a:t>
            </a:r>
            <a:r>
              <a:rPr lang="en-US" dirty="0" err="1" smtClean="0"/>
              <a:t>jsp</a:t>
            </a:r>
            <a:r>
              <a:rPr lang="en-US" dirty="0" smtClean="0"/>
              <a:t> page outside the WEB-INF folder or in any directory.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5936</TotalTime>
  <Words>1561</Words>
  <Application>Microsoft Office PowerPoint</Application>
  <PresentationFormat>On-screen Show (4:3)</PresentationFormat>
  <Paragraphs>411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Solstice</vt:lpstr>
      <vt:lpstr>Advance Java JSP Technology</vt:lpstr>
      <vt:lpstr>Jsp </vt:lpstr>
      <vt:lpstr>Advantage of JSP over Servlet</vt:lpstr>
      <vt:lpstr>Life cycle of a JSP Page</vt:lpstr>
      <vt:lpstr>Jsp life cycle</vt:lpstr>
      <vt:lpstr>Creating a simple JSP Page</vt:lpstr>
      <vt:lpstr>How to run a simple JSP Page ?</vt:lpstr>
      <vt:lpstr>Do I need to follow directory structure to run a simple JSP ?</vt:lpstr>
      <vt:lpstr>Directory structure of JSP</vt:lpstr>
      <vt:lpstr>Continue…</vt:lpstr>
      <vt:lpstr>The JSP API</vt:lpstr>
      <vt:lpstr>javax.servlet.jsp package </vt:lpstr>
      <vt:lpstr>The JspPage interface</vt:lpstr>
      <vt:lpstr>Methods of JspPage interface</vt:lpstr>
      <vt:lpstr>The HttpJspPage interface</vt:lpstr>
      <vt:lpstr>JSP Scriptlet tag (Scripting elements)</vt:lpstr>
      <vt:lpstr>JSP scriptlet tag</vt:lpstr>
      <vt:lpstr>Example of JSP scriptlet tag that prints the user name</vt:lpstr>
      <vt:lpstr> index.html</vt:lpstr>
      <vt:lpstr> welcome.jsp</vt:lpstr>
      <vt:lpstr>JSP expression tag</vt:lpstr>
      <vt:lpstr>Example of JSP expression tag</vt:lpstr>
      <vt:lpstr>Example of JSP expression tag that prints current time</vt:lpstr>
      <vt:lpstr>index.jsp</vt:lpstr>
      <vt:lpstr>Example of JSP expression tag that prints the user name</vt:lpstr>
      <vt:lpstr>index.jsp</vt:lpstr>
      <vt:lpstr>welcome.jsp</vt:lpstr>
      <vt:lpstr>JSP Declaration Tag</vt:lpstr>
      <vt:lpstr>Example of JSP declaration tag that declares field</vt:lpstr>
      <vt:lpstr>Example of JSP declaration tag that declares method</vt:lpstr>
      <vt:lpstr>Difference between JSP Scriptlet tag and Declaration tag</vt:lpstr>
      <vt:lpstr>JSP Implicit Objects</vt:lpstr>
      <vt:lpstr>A list of the 9 implicit objects is given below:</vt:lpstr>
      <vt:lpstr>1) JSP out implicit object</vt:lpstr>
      <vt:lpstr>Example of out implicit object</vt:lpstr>
      <vt:lpstr>2)JSP request implicit object</vt:lpstr>
      <vt:lpstr>Example of JSP request implicit object</vt:lpstr>
      <vt:lpstr>3) JSP response implicit object</vt:lpstr>
      <vt:lpstr>Example of response implicit object</vt:lpstr>
      <vt:lpstr>4) JSP config implicit object</vt:lpstr>
      <vt:lpstr>Example of config implicit object:</vt:lpstr>
      <vt:lpstr>web.xml file</vt:lpstr>
      <vt:lpstr>welcome.jsp</vt:lpstr>
      <vt:lpstr>5) JSP application implicite object</vt:lpstr>
      <vt:lpstr>index.html</vt:lpstr>
      <vt:lpstr>web.xml file</vt:lpstr>
      <vt:lpstr>welcome.jsp</vt:lpstr>
      <vt:lpstr>6) session implicit object</vt:lpstr>
      <vt:lpstr>index.html</vt:lpstr>
      <vt:lpstr>welcome.jsp</vt:lpstr>
      <vt:lpstr>second.jsp</vt:lpstr>
      <vt:lpstr>7) pageContext implicit object</vt:lpstr>
      <vt:lpstr>Example of pageContext implicit object</vt:lpstr>
      <vt:lpstr>welcome.jsp</vt:lpstr>
      <vt:lpstr>second.jsp</vt:lpstr>
      <vt:lpstr>8) exception implicit object</vt:lpstr>
      <vt:lpstr>Example of exception implicit object:</vt:lpstr>
      <vt:lpstr>index.jsp</vt:lpstr>
      <vt:lpstr>process.jsp</vt:lpstr>
      <vt:lpstr>error.jsp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174</cp:revision>
  <dcterms:created xsi:type="dcterms:W3CDTF">2017-07-21T04:34:02Z</dcterms:created>
  <dcterms:modified xsi:type="dcterms:W3CDTF">2017-08-05T09:44:03Z</dcterms:modified>
</cp:coreProperties>
</file>