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8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326" r:id="rId35"/>
    <p:sldId id="289" r:id="rId36"/>
    <p:sldId id="290" r:id="rId37"/>
    <p:sldId id="291" r:id="rId38"/>
    <p:sldId id="292" r:id="rId39"/>
    <p:sldId id="293" r:id="rId40"/>
    <p:sldId id="324" r:id="rId41"/>
    <p:sldId id="325"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9" r:id="rId57"/>
    <p:sldId id="310" r:id="rId58"/>
    <p:sldId id="311" r:id="rId59"/>
    <p:sldId id="312" r:id="rId60"/>
    <p:sldId id="313" r:id="rId61"/>
    <p:sldId id="314" r:id="rId62"/>
    <p:sldId id="315" r:id="rId63"/>
    <p:sldId id="323" r:id="rId64"/>
    <p:sldId id="316" r:id="rId65"/>
    <p:sldId id="317" r:id="rId66"/>
    <p:sldId id="318" r:id="rId67"/>
    <p:sldId id="319" r:id="rId68"/>
    <p:sldId id="320" r:id="rId69"/>
    <p:sldId id="321" r:id="rId70"/>
    <p:sldId id="322"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E34CF8-F28A-4390-9F6F-A3B4CEA278EC}" type="datetimeFigureOut">
              <a:rPr lang="en-US" smtClean="0"/>
              <a:pPr/>
              <a:t>7/8/2017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F66FA9-2914-4A77-A59E-C9A75D0E7A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F66FA9-2914-4A77-A59E-C9A75D0E7A2D}"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6E36F20-8077-42A0-87DF-743ACDAF3FF3}" type="datetimeFigureOut">
              <a:rPr lang="en-US" smtClean="0"/>
              <a:pPr/>
              <a:t>7/8/2017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73F4E2C-F69A-454C-B747-5F3382ED9D2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E36F20-8077-42A0-87DF-743ACDAF3FF3}" type="datetimeFigureOut">
              <a:rPr lang="en-US" smtClean="0"/>
              <a:pPr/>
              <a:t>7/8/2017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73F4E2C-F69A-454C-B747-5F3382ED9D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E36F20-8077-42A0-87DF-743ACDAF3FF3}" type="datetimeFigureOut">
              <a:rPr lang="en-US" smtClean="0"/>
              <a:pPr/>
              <a:t>7/8/2017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73F4E2C-F69A-454C-B747-5F3382ED9D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E36F20-8077-42A0-87DF-743ACDAF3FF3}" type="datetimeFigureOut">
              <a:rPr lang="en-US" smtClean="0"/>
              <a:pPr/>
              <a:t>7/8/2017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73F4E2C-F69A-454C-B747-5F3382ED9D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6E36F20-8077-42A0-87DF-743ACDAF3FF3}" type="datetimeFigureOut">
              <a:rPr lang="en-US" smtClean="0"/>
              <a:pPr/>
              <a:t>7/8/2017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73F4E2C-F69A-454C-B747-5F3382ED9D2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6E36F20-8077-42A0-87DF-743ACDAF3FF3}" type="datetimeFigureOut">
              <a:rPr lang="en-US" smtClean="0"/>
              <a:pPr/>
              <a:t>7/8/2017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73F4E2C-F69A-454C-B747-5F3382ED9D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6E36F20-8077-42A0-87DF-743ACDAF3FF3}" type="datetimeFigureOut">
              <a:rPr lang="en-US" smtClean="0"/>
              <a:pPr/>
              <a:t>7/8/2017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73F4E2C-F69A-454C-B747-5F3382ED9D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6E36F20-8077-42A0-87DF-743ACDAF3FF3}" type="datetimeFigureOut">
              <a:rPr lang="en-US" smtClean="0"/>
              <a:pPr/>
              <a:t>7/8/2017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73F4E2C-F69A-454C-B747-5F3382ED9D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6E36F20-8077-42A0-87DF-743ACDAF3FF3}" type="datetimeFigureOut">
              <a:rPr lang="en-US" smtClean="0"/>
              <a:pPr/>
              <a:t>7/8/2017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73F4E2C-F69A-454C-B747-5F3382ED9D2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6E36F20-8077-42A0-87DF-743ACDAF3FF3}" type="datetimeFigureOut">
              <a:rPr lang="en-US" smtClean="0"/>
              <a:pPr/>
              <a:t>7/8/2017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73F4E2C-F69A-454C-B747-5F3382ED9D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6E36F20-8077-42A0-87DF-743ACDAF3FF3}" type="datetimeFigureOut">
              <a:rPr lang="en-US" smtClean="0"/>
              <a:pPr/>
              <a:t>7/8/2017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73F4E2C-F69A-454C-B747-5F3382ED9D2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6E36F20-8077-42A0-87DF-743ACDAF3FF3}" type="datetimeFigureOut">
              <a:rPr lang="en-US" smtClean="0"/>
              <a:pPr/>
              <a:t>7/8/2017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73F4E2C-F69A-454C-B747-5F3382ED9D2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 java</a:t>
            </a:r>
            <a:endParaRPr lang="en-US" dirty="0"/>
          </a:p>
        </p:txBody>
      </p:sp>
      <p:sp>
        <p:nvSpPr>
          <p:cNvPr id="3" name="Subtitle 2"/>
          <p:cNvSpPr>
            <a:spLocks noGrp="1"/>
          </p:cNvSpPr>
          <p:nvPr>
            <p:ph type="subTitle" idx="1"/>
          </p:nvPr>
        </p:nvSpPr>
        <p:spPr/>
        <p:txBody>
          <a:bodyPr/>
          <a:lstStyle/>
          <a:p>
            <a:r>
              <a:rPr lang="en-US" dirty="0" err="1" smtClean="0"/>
              <a:t>Servlet</a:t>
            </a:r>
            <a:r>
              <a:rPr lang="en-US" dirty="0" smtClean="0"/>
              <a:t> API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US" b="1" dirty="0"/>
              <a:t>public</a:t>
            </a:r>
            <a:r>
              <a:rPr lang="en-US" dirty="0"/>
              <a:t> </a:t>
            </a:r>
            <a:r>
              <a:rPr lang="en-US" b="1" dirty="0"/>
              <a:t>void</a:t>
            </a:r>
            <a:r>
              <a:rPr lang="en-US" dirty="0"/>
              <a:t> service(</a:t>
            </a:r>
            <a:r>
              <a:rPr lang="en-US" dirty="0" err="1"/>
              <a:t>ServletRequest</a:t>
            </a:r>
            <a:r>
              <a:rPr lang="en-US" dirty="0"/>
              <a:t> </a:t>
            </a:r>
            <a:r>
              <a:rPr lang="en-US" dirty="0" err="1"/>
              <a:t>req,ServletResponse</a:t>
            </a:r>
            <a:r>
              <a:rPr lang="en-US" dirty="0"/>
              <a:t> res)  </a:t>
            </a:r>
          </a:p>
          <a:p>
            <a:pPr>
              <a:buNone/>
            </a:pPr>
            <a:r>
              <a:rPr lang="en-US" b="1" dirty="0"/>
              <a:t>throws</a:t>
            </a:r>
            <a:r>
              <a:rPr lang="en-US" dirty="0"/>
              <a:t> </a:t>
            </a:r>
            <a:r>
              <a:rPr lang="en-US" dirty="0" err="1"/>
              <a:t>IOException,ServletException</a:t>
            </a:r>
            <a:r>
              <a:rPr lang="en-US" dirty="0"/>
              <a:t>{  </a:t>
            </a:r>
          </a:p>
          <a:p>
            <a:pPr>
              <a:buNone/>
            </a:pPr>
            <a:r>
              <a:rPr lang="en-US" dirty="0"/>
              <a:t>  </a:t>
            </a:r>
          </a:p>
          <a:p>
            <a:pPr>
              <a:buNone/>
            </a:pPr>
            <a:r>
              <a:rPr lang="en-US" dirty="0" err="1"/>
              <a:t>res.setContentType</a:t>
            </a:r>
            <a:r>
              <a:rPr lang="en-US" dirty="0"/>
              <a:t>("text/html");  </a:t>
            </a:r>
          </a:p>
          <a:p>
            <a:pPr>
              <a:buNone/>
            </a:pPr>
            <a:r>
              <a:rPr lang="en-US" dirty="0"/>
              <a:t>  </a:t>
            </a:r>
          </a:p>
          <a:p>
            <a:pPr>
              <a:buNone/>
            </a:pPr>
            <a:r>
              <a:rPr lang="en-US" dirty="0" err="1"/>
              <a:t>PrintWriter</a:t>
            </a:r>
            <a:r>
              <a:rPr lang="en-US" dirty="0"/>
              <a:t> out=</a:t>
            </a:r>
            <a:r>
              <a:rPr lang="en-US" dirty="0" err="1"/>
              <a:t>res.getWriter</a:t>
            </a:r>
            <a:r>
              <a:rPr lang="en-US" dirty="0"/>
              <a:t>();  </a:t>
            </a:r>
          </a:p>
          <a:p>
            <a:pPr>
              <a:buNone/>
            </a:pPr>
            <a:r>
              <a:rPr lang="en-US" dirty="0" err="1"/>
              <a:t>out.print</a:t>
            </a:r>
            <a:r>
              <a:rPr lang="en-US" dirty="0"/>
              <a:t>("&lt;html&gt;&lt;body&gt;");  </a:t>
            </a:r>
          </a:p>
          <a:p>
            <a:pPr>
              <a:buNone/>
            </a:pPr>
            <a:r>
              <a:rPr lang="en-US" dirty="0" err="1"/>
              <a:t>out.print</a:t>
            </a:r>
            <a:r>
              <a:rPr lang="en-US" dirty="0"/>
              <a:t>("&lt;b&gt;hello simple servlet&lt;/b&gt;");  </a:t>
            </a:r>
          </a:p>
          <a:p>
            <a:pPr>
              <a:buNone/>
            </a:pPr>
            <a:r>
              <a:rPr lang="en-US" dirty="0" err="1"/>
              <a:t>out.print</a:t>
            </a:r>
            <a:r>
              <a:rPr lang="en-US" dirty="0"/>
              <a:t>("&lt;/body&gt;&lt;/html&gt;");  </a:t>
            </a:r>
          </a:p>
          <a:p>
            <a:pPr>
              <a:buNone/>
            </a:pPr>
            <a:r>
              <a:rPr lang="en-US" dirty="0"/>
              <a:t>  </a:t>
            </a:r>
          </a:p>
          <a:p>
            <a:pPr>
              <a:buNone/>
            </a:pPr>
            <a:r>
              <a:rPr lang="en-US" dirty="0"/>
              <a:t>}  </a:t>
            </a:r>
          </a:p>
          <a:p>
            <a:pPr>
              <a:buNone/>
            </a:pPr>
            <a:r>
              <a:rPr lang="en-US" b="1" dirty="0"/>
              <a:t>public</a:t>
            </a:r>
            <a:r>
              <a:rPr lang="en-US" dirty="0"/>
              <a:t> </a:t>
            </a:r>
            <a:r>
              <a:rPr lang="en-US" b="1" dirty="0"/>
              <a:t>void</a:t>
            </a:r>
            <a:r>
              <a:rPr lang="en-US" dirty="0"/>
              <a:t> destroy(){</a:t>
            </a:r>
            <a:r>
              <a:rPr lang="en-US" dirty="0" err="1"/>
              <a:t>System.out.println</a:t>
            </a:r>
            <a:r>
              <a:rPr lang="en-US" dirty="0"/>
              <a:t>("servlet is destroyed");}  </a:t>
            </a:r>
          </a:p>
          <a:p>
            <a:pPr>
              <a:buNone/>
            </a:pPr>
            <a:r>
              <a:rPr lang="en-US" b="1" dirty="0"/>
              <a:t>public</a:t>
            </a:r>
            <a:r>
              <a:rPr lang="en-US" dirty="0"/>
              <a:t> </a:t>
            </a:r>
            <a:r>
              <a:rPr lang="en-US" dirty="0" err="1"/>
              <a:t>ServletConfig</a:t>
            </a:r>
            <a:r>
              <a:rPr lang="en-US" dirty="0"/>
              <a:t> </a:t>
            </a:r>
            <a:r>
              <a:rPr lang="en-US" dirty="0" err="1"/>
              <a:t>getServletConfig</a:t>
            </a:r>
            <a:r>
              <a:rPr lang="en-US" dirty="0"/>
              <a:t>(){</a:t>
            </a:r>
            <a:r>
              <a:rPr lang="en-US" b="1" dirty="0"/>
              <a:t>return</a:t>
            </a:r>
            <a:r>
              <a:rPr lang="en-US" dirty="0"/>
              <a:t> </a:t>
            </a:r>
            <a:r>
              <a:rPr lang="en-US" dirty="0" err="1"/>
              <a:t>config</a:t>
            </a:r>
            <a:r>
              <a:rPr lang="en-US" dirty="0"/>
              <a:t>;}  </a:t>
            </a:r>
          </a:p>
          <a:p>
            <a:pPr>
              <a:buNone/>
            </a:pPr>
            <a:r>
              <a:rPr lang="en-US" b="1" dirty="0"/>
              <a:t>public</a:t>
            </a:r>
            <a:r>
              <a:rPr lang="en-US" dirty="0"/>
              <a:t> String </a:t>
            </a:r>
            <a:r>
              <a:rPr lang="en-US" dirty="0" err="1"/>
              <a:t>getServletInfo</a:t>
            </a:r>
            <a:r>
              <a:rPr lang="en-US" dirty="0"/>
              <a:t>(){</a:t>
            </a:r>
            <a:r>
              <a:rPr lang="en-US" b="1" dirty="0"/>
              <a:t>return</a:t>
            </a:r>
            <a:r>
              <a:rPr lang="en-US" dirty="0"/>
              <a:t> "copyright 2007-1010";}  </a:t>
            </a:r>
          </a:p>
          <a:p>
            <a:pPr>
              <a:buNone/>
            </a:pPr>
            <a:r>
              <a:rPr lang="en-US" dirty="0"/>
              <a:t>  </a:t>
            </a:r>
          </a:p>
          <a:p>
            <a:pPr>
              <a:buNone/>
            </a:pPr>
            <a:r>
              <a:rPr lang="en-US" dirty="0"/>
              <a:t>}  </a:t>
            </a:r>
          </a:p>
          <a:p>
            <a:endParaRPr lang="en-IN" dirty="0"/>
          </a:p>
        </p:txBody>
      </p:sp>
    </p:spTree>
    <p:extLst>
      <p:ext uri="{BB962C8B-B14F-4D97-AF65-F5344CB8AC3E}">
        <p14:creationId xmlns:p14="http://schemas.microsoft.com/office/powerpoint/2010/main" xmlns="" val="950475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GenericServlet</a:t>
            </a:r>
            <a:r>
              <a:rPr lang="en-US" dirty="0" smtClean="0"/>
              <a:t> class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smtClean="0"/>
              <a:t>GenericServlet</a:t>
            </a:r>
            <a:r>
              <a:rPr lang="en-US" dirty="0" smtClean="0"/>
              <a:t> class implements </a:t>
            </a:r>
            <a:r>
              <a:rPr lang="en-US" b="1" dirty="0" smtClean="0"/>
              <a:t>Servlet</a:t>
            </a:r>
            <a:r>
              <a:rPr lang="en-US" dirty="0" smtClean="0"/>
              <a:t>, </a:t>
            </a:r>
            <a:r>
              <a:rPr lang="en-US" b="1" dirty="0" err="1" smtClean="0"/>
              <a:t>ServletConfig</a:t>
            </a:r>
            <a:r>
              <a:rPr lang="en-US" dirty="0" smtClean="0"/>
              <a:t> and</a:t>
            </a:r>
          </a:p>
          <a:p>
            <a:pPr marL="82296" indent="0">
              <a:buNone/>
            </a:pPr>
            <a:r>
              <a:rPr lang="en-US" dirty="0"/>
              <a:t> </a:t>
            </a:r>
            <a:r>
              <a:rPr lang="en-US" dirty="0" smtClean="0"/>
              <a:t> </a:t>
            </a:r>
            <a:r>
              <a:rPr lang="en-US" b="1" dirty="0" err="1" smtClean="0"/>
              <a:t>Serializable</a:t>
            </a:r>
            <a:r>
              <a:rPr lang="en-US" dirty="0" smtClean="0"/>
              <a:t> interfaces. </a:t>
            </a:r>
          </a:p>
          <a:p>
            <a:r>
              <a:rPr lang="en-US" dirty="0" smtClean="0"/>
              <a:t>It provides the implementation of all the methods of these interfaces except the service method.</a:t>
            </a:r>
          </a:p>
          <a:p>
            <a:r>
              <a:rPr lang="en-US" dirty="0" err="1" smtClean="0"/>
              <a:t>GenericServlet</a:t>
            </a:r>
            <a:r>
              <a:rPr lang="en-US" dirty="0" smtClean="0"/>
              <a:t> class can handle any type of request so it is protocol-independent.</a:t>
            </a:r>
          </a:p>
          <a:p>
            <a:r>
              <a:rPr lang="en-US" dirty="0" smtClean="0"/>
              <a:t>You may create a generic </a:t>
            </a:r>
            <a:r>
              <a:rPr lang="en-US" dirty="0" err="1" smtClean="0"/>
              <a:t>servlet</a:t>
            </a:r>
            <a:r>
              <a:rPr lang="en-US" dirty="0" smtClean="0"/>
              <a:t> by inheriting the </a:t>
            </a:r>
            <a:r>
              <a:rPr lang="en-US" dirty="0" err="1" smtClean="0"/>
              <a:t>GenericServlet</a:t>
            </a:r>
            <a:r>
              <a:rPr lang="en-US" dirty="0" smtClean="0"/>
              <a:t> class and providing the implementation of the service method.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 of </a:t>
            </a:r>
            <a:r>
              <a:rPr lang="en-US" dirty="0" err="1" smtClean="0"/>
              <a:t>GenericServlet</a:t>
            </a:r>
            <a:r>
              <a:rPr lang="en-US" dirty="0" smtClean="0"/>
              <a:t> class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public void init(</a:t>
            </a:r>
            <a:r>
              <a:rPr lang="en-US" b="1" dirty="0" err="1" smtClean="0"/>
              <a:t>ServletConfig</a:t>
            </a:r>
            <a:r>
              <a:rPr lang="en-US" b="1" dirty="0" smtClean="0"/>
              <a:t> </a:t>
            </a:r>
            <a:r>
              <a:rPr lang="en-US" b="1" dirty="0" err="1" smtClean="0"/>
              <a:t>config</a:t>
            </a:r>
            <a:r>
              <a:rPr lang="en-US" b="1" dirty="0" smtClean="0"/>
              <a:t>)</a:t>
            </a:r>
            <a:r>
              <a:rPr lang="en-US" dirty="0" smtClean="0"/>
              <a:t> is used to initialize the </a:t>
            </a:r>
            <a:r>
              <a:rPr lang="en-US" dirty="0" err="1" smtClean="0"/>
              <a:t>servlet</a:t>
            </a:r>
            <a:r>
              <a:rPr lang="en-US" dirty="0" smtClean="0"/>
              <a:t>.</a:t>
            </a:r>
          </a:p>
          <a:p>
            <a:r>
              <a:rPr lang="en-US" b="1" dirty="0" smtClean="0"/>
              <a:t>public abstract void service(</a:t>
            </a:r>
            <a:r>
              <a:rPr lang="en-US" b="1" dirty="0" err="1" smtClean="0"/>
              <a:t>ServletRequest</a:t>
            </a:r>
            <a:r>
              <a:rPr lang="en-US" b="1" dirty="0" smtClean="0"/>
              <a:t> request, </a:t>
            </a:r>
            <a:r>
              <a:rPr lang="en-US" b="1" dirty="0" err="1" smtClean="0"/>
              <a:t>ServletResponse</a:t>
            </a:r>
            <a:r>
              <a:rPr lang="en-US" b="1" dirty="0" smtClean="0"/>
              <a:t> response)</a:t>
            </a:r>
            <a:r>
              <a:rPr lang="en-US" dirty="0" smtClean="0"/>
              <a:t> provides service for the incoming request. It is invoked at each time when user requests for a </a:t>
            </a:r>
            <a:r>
              <a:rPr lang="en-US" dirty="0" err="1" smtClean="0"/>
              <a:t>servlet</a:t>
            </a:r>
            <a:r>
              <a:rPr lang="en-US" dirty="0" smtClean="0"/>
              <a:t>.</a:t>
            </a:r>
          </a:p>
          <a:p>
            <a:r>
              <a:rPr lang="en-US" b="1" dirty="0" smtClean="0"/>
              <a:t>public void destroy()</a:t>
            </a:r>
            <a:r>
              <a:rPr lang="en-US" dirty="0" smtClean="0"/>
              <a:t> is invoked only once throughout the life cycle and indicates that </a:t>
            </a:r>
            <a:r>
              <a:rPr lang="en-US" dirty="0" err="1" smtClean="0"/>
              <a:t>servlet</a:t>
            </a:r>
            <a:r>
              <a:rPr lang="en-US" dirty="0" smtClean="0"/>
              <a:t> is being destroyed.</a:t>
            </a:r>
          </a:p>
          <a:p>
            <a:r>
              <a:rPr lang="en-US" b="1" dirty="0" smtClean="0"/>
              <a:t>public </a:t>
            </a:r>
            <a:r>
              <a:rPr lang="en-US" b="1" dirty="0" err="1" smtClean="0"/>
              <a:t>ServletConfig</a:t>
            </a:r>
            <a:r>
              <a:rPr lang="en-US" b="1" dirty="0" smtClean="0"/>
              <a:t> </a:t>
            </a:r>
            <a:r>
              <a:rPr lang="en-US" b="1" dirty="0" err="1" smtClean="0"/>
              <a:t>getServletConfig</a:t>
            </a:r>
            <a:r>
              <a:rPr lang="en-US" b="1" dirty="0" smtClean="0"/>
              <a:t>()</a:t>
            </a:r>
            <a:r>
              <a:rPr lang="en-US" dirty="0" smtClean="0"/>
              <a:t> returns the object of </a:t>
            </a:r>
            <a:r>
              <a:rPr lang="en-US" dirty="0" err="1" smtClean="0"/>
              <a:t>ServletConfig</a:t>
            </a:r>
            <a:r>
              <a:rPr lang="en-US" dirty="0" smtClean="0"/>
              <a:t>.</a:t>
            </a:r>
          </a:p>
          <a:p>
            <a:r>
              <a:rPr lang="en-US" b="1" dirty="0" smtClean="0"/>
              <a:t>public String </a:t>
            </a:r>
            <a:r>
              <a:rPr lang="en-US" b="1" dirty="0" err="1" smtClean="0"/>
              <a:t>getServletInfo</a:t>
            </a:r>
            <a:r>
              <a:rPr lang="en-US" b="1" dirty="0" smtClean="0"/>
              <a:t>()</a:t>
            </a:r>
            <a:r>
              <a:rPr lang="en-US" dirty="0" smtClean="0"/>
              <a:t> returns information about </a:t>
            </a:r>
            <a:r>
              <a:rPr lang="en-US" dirty="0" err="1" smtClean="0"/>
              <a:t>servlet</a:t>
            </a:r>
            <a:r>
              <a:rPr lang="en-US" dirty="0" smtClean="0"/>
              <a:t> such as writer, copyright, version etc.</a:t>
            </a:r>
          </a:p>
          <a:p>
            <a:r>
              <a:rPr lang="en-US" b="1" dirty="0" smtClean="0"/>
              <a:t>public void init()</a:t>
            </a:r>
            <a:r>
              <a:rPr lang="en-US" dirty="0" smtClean="0"/>
              <a:t> it is a convenient method for the </a:t>
            </a:r>
            <a:r>
              <a:rPr lang="en-US" dirty="0" err="1" smtClean="0"/>
              <a:t>servlet</a:t>
            </a:r>
            <a:r>
              <a:rPr lang="en-US" dirty="0" smtClean="0"/>
              <a:t> programmers, now there is no need to call </a:t>
            </a:r>
            <a:r>
              <a:rPr lang="en-US" dirty="0" err="1" smtClean="0"/>
              <a:t>super.init</a:t>
            </a:r>
            <a:r>
              <a:rPr lang="en-US" dirty="0" smtClean="0"/>
              <a:t>(</a:t>
            </a:r>
            <a:r>
              <a:rPr lang="en-US" dirty="0" err="1" smtClean="0"/>
              <a:t>config</a:t>
            </a:r>
            <a:r>
              <a:rPr lang="en-US" dirty="0" smtClean="0"/>
              <a:t>)</a:t>
            </a:r>
          </a:p>
          <a:p>
            <a:r>
              <a:rPr lang="en-US" b="1" dirty="0" smtClean="0"/>
              <a:t>public </a:t>
            </a:r>
            <a:r>
              <a:rPr lang="en-US" b="1" dirty="0" err="1" smtClean="0"/>
              <a:t>ServletContext</a:t>
            </a:r>
            <a:r>
              <a:rPr lang="en-US" b="1" dirty="0" smtClean="0"/>
              <a:t> </a:t>
            </a:r>
            <a:r>
              <a:rPr lang="en-US" b="1" dirty="0" err="1" smtClean="0"/>
              <a:t>getServletContext</a:t>
            </a:r>
            <a:r>
              <a:rPr lang="en-US" b="1" dirty="0" smtClean="0"/>
              <a:t>()</a:t>
            </a:r>
            <a:r>
              <a:rPr lang="en-US" dirty="0" smtClean="0"/>
              <a:t> returns the object of </a:t>
            </a:r>
            <a:r>
              <a:rPr lang="en-US" dirty="0" err="1" smtClean="0"/>
              <a:t>ServletContext</a:t>
            </a:r>
            <a:r>
              <a:rPr lang="en-US" dirty="0" smtClean="0"/>
              <a: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public String </a:t>
            </a:r>
            <a:r>
              <a:rPr lang="en-US" b="1" dirty="0" err="1" smtClean="0"/>
              <a:t>getInitParameter</a:t>
            </a:r>
            <a:r>
              <a:rPr lang="en-US" b="1" dirty="0" smtClean="0"/>
              <a:t>(String name)</a:t>
            </a:r>
            <a:r>
              <a:rPr lang="en-US" dirty="0" smtClean="0"/>
              <a:t> returns the parameter value for the given parameter name.</a:t>
            </a:r>
          </a:p>
          <a:p>
            <a:r>
              <a:rPr lang="en-US" b="1" dirty="0" smtClean="0"/>
              <a:t>public Enumeration </a:t>
            </a:r>
            <a:r>
              <a:rPr lang="en-US" b="1" dirty="0" err="1" smtClean="0"/>
              <a:t>getInitParameterNames</a:t>
            </a:r>
            <a:r>
              <a:rPr lang="en-US" b="1" dirty="0" smtClean="0"/>
              <a:t>()</a:t>
            </a:r>
            <a:r>
              <a:rPr lang="en-US" dirty="0" smtClean="0"/>
              <a:t> returns all the parameters defined in the web.xml file.</a:t>
            </a:r>
          </a:p>
          <a:p>
            <a:r>
              <a:rPr lang="en-US" b="1" dirty="0" smtClean="0"/>
              <a:t>public String </a:t>
            </a:r>
            <a:r>
              <a:rPr lang="en-US" b="1" dirty="0" err="1" smtClean="0"/>
              <a:t>getServletName</a:t>
            </a:r>
            <a:r>
              <a:rPr lang="en-US" b="1" dirty="0" smtClean="0"/>
              <a:t>()</a:t>
            </a:r>
            <a:r>
              <a:rPr lang="en-US" dirty="0" smtClean="0"/>
              <a:t> returns the name of the </a:t>
            </a:r>
            <a:r>
              <a:rPr lang="en-US" dirty="0" err="1" smtClean="0"/>
              <a:t>servlet</a:t>
            </a:r>
            <a:r>
              <a:rPr lang="en-US" dirty="0" smtClean="0"/>
              <a:t> object.</a:t>
            </a:r>
          </a:p>
          <a:p>
            <a:r>
              <a:rPr lang="en-US" b="1" dirty="0" smtClean="0"/>
              <a:t>public void log(String </a:t>
            </a:r>
            <a:r>
              <a:rPr lang="en-US" b="1" dirty="0" err="1" smtClean="0"/>
              <a:t>msg</a:t>
            </a:r>
            <a:r>
              <a:rPr lang="en-US" b="1" dirty="0" smtClean="0"/>
              <a:t>)</a:t>
            </a:r>
            <a:r>
              <a:rPr lang="en-US" dirty="0" smtClean="0"/>
              <a:t> writes the given message in the </a:t>
            </a:r>
            <a:r>
              <a:rPr lang="en-US" dirty="0" err="1" smtClean="0"/>
              <a:t>servlet</a:t>
            </a:r>
            <a:r>
              <a:rPr lang="en-US" dirty="0" smtClean="0"/>
              <a:t> log file.</a:t>
            </a:r>
          </a:p>
          <a:p>
            <a:r>
              <a:rPr lang="en-US" b="1" dirty="0" smtClean="0"/>
              <a:t>public void log(String </a:t>
            </a:r>
            <a:r>
              <a:rPr lang="en-US" b="1" dirty="0" err="1" smtClean="0"/>
              <a:t>msg,Throwable</a:t>
            </a:r>
            <a:r>
              <a:rPr lang="en-US" b="1" dirty="0" smtClean="0"/>
              <a:t> t)</a:t>
            </a:r>
            <a:r>
              <a:rPr lang="en-US" dirty="0" smtClean="0"/>
              <a:t> writes the explanatory message in the </a:t>
            </a:r>
            <a:r>
              <a:rPr lang="en-US" dirty="0" err="1" smtClean="0"/>
              <a:t>servlet</a:t>
            </a:r>
            <a:r>
              <a:rPr lang="en-US" dirty="0" smtClean="0"/>
              <a:t> log file and a stack trace.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Servlet</a:t>
            </a:r>
            <a:r>
              <a:rPr lang="en-US" dirty="0" smtClean="0"/>
              <a:t> Example by inheriting the </a:t>
            </a:r>
            <a:r>
              <a:rPr lang="en-US" dirty="0" err="1" smtClean="0"/>
              <a:t>GenericServlet</a:t>
            </a:r>
            <a:r>
              <a:rPr lang="en-US" dirty="0" smtClean="0"/>
              <a:t> class</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marL="82296" indent="0">
              <a:buNone/>
            </a:pPr>
            <a:r>
              <a:rPr lang="en-US" b="1" dirty="0" smtClean="0"/>
              <a:t>import</a:t>
            </a:r>
            <a:r>
              <a:rPr lang="en-US" dirty="0" smtClean="0"/>
              <a:t> java.io.*;  </a:t>
            </a:r>
          </a:p>
          <a:p>
            <a:pPr marL="82296" indent="0">
              <a:buNone/>
            </a:pPr>
            <a:r>
              <a:rPr lang="en-US" b="1" dirty="0" smtClean="0"/>
              <a:t>import</a:t>
            </a:r>
            <a:r>
              <a:rPr lang="en-US" dirty="0" smtClean="0"/>
              <a:t> </a:t>
            </a:r>
            <a:r>
              <a:rPr lang="en-US" dirty="0" err="1" smtClean="0"/>
              <a:t>javax.servlet</a:t>
            </a:r>
            <a:r>
              <a:rPr lang="en-US" dirty="0" smtClean="0"/>
              <a:t>.*;  </a:t>
            </a:r>
          </a:p>
          <a:p>
            <a:pPr marL="82296" indent="0">
              <a:buNone/>
            </a:pPr>
            <a:r>
              <a:rPr lang="en-US" dirty="0" smtClean="0"/>
              <a:t>  </a:t>
            </a:r>
          </a:p>
          <a:p>
            <a:pPr marL="82296" indent="0">
              <a:buNone/>
            </a:pPr>
            <a:r>
              <a:rPr lang="en-US" b="1" dirty="0" smtClean="0"/>
              <a:t>public</a:t>
            </a:r>
            <a:r>
              <a:rPr lang="en-US" dirty="0" smtClean="0"/>
              <a:t> </a:t>
            </a:r>
            <a:r>
              <a:rPr lang="en-US" b="1" dirty="0" smtClean="0"/>
              <a:t>class</a:t>
            </a:r>
            <a:r>
              <a:rPr lang="en-US" dirty="0" smtClean="0"/>
              <a:t> First </a:t>
            </a:r>
            <a:r>
              <a:rPr lang="en-US" b="1" dirty="0" smtClean="0"/>
              <a:t>extends</a:t>
            </a:r>
            <a:r>
              <a:rPr lang="en-US" dirty="0" smtClean="0"/>
              <a:t> </a:t>
            </a:r>
            <a:r>
              <a:rPr lang="en-US" dirty="0" err="1" smtClean="0"/>
              <a:t>GenericServlet</a:t>
            </a:r>
            <a:r>
              <a:rPr lang="en-US" dirty="0" smtClean="0"/>
              <a:t>{  </a:t>
            </a:r>
          </a:p>
          <a:p>
            <a:pPr marL="82296" indent="0">
              <a:buNone/>
            </a:pPr>
            <a:r>
              <a:rPr lang="en-US" b="1" dirty="0" smtClean="0"/>
              <a:t>public</a:t>
            </a:r>
            <a:r>
              <a:rPr lang="en-US" dirty="0" smtClean="0"/>
              <a:t> </a:t>
            </a:r>
            <a:r>
              <a:rPr lang="en-US" b="1" dirty="0" smtClean="0"/>
              <a:t>void</a:t>
            </a:r>
            <a:r>
              <a:rPr lang="en-US" dirty="0" smtClean="0"/>
              <a:t> service(</a:t>
            </a:r>
            <a:r>
              <a:rPr lang="en-US" dirty="0" err="1" smtClean="0"/>
              <a:t>ServletRequest</a:t>
            </a:r>
            <a:r>
              <a:rPr lang="en-US" dirty="0" smtClean="0"/>
              <a:t> </a:t>
            </a:r>
            <a:r>
              <a:rPr lang="en-US" dirty="0" err="1" smtClean="0"/>
              <a:t>req,ServletResponse</a:t>
            </a:r>
            <a:r>
              <a:rPr lang="en-US" dirty="0" smtClean="0"/>
              <a:t> res)  </a:t>
            </a:r>
          </a:p>
          <a:p>
            <a:pPr marL="82296" indent="0">
              <a:buNone/>
            </a:pPr>
            <a:r>
              <a:rPr lang="en-US" b="1" dirty="0" smtClean="0"/>
              <a:t>throws</a:t>
            </a:r>
            <a:r>
              <a:rPr lang="en-US" dirty="0" smtClean="0"/>
              <a:t> </a:t>
            </a:r>
            <a:r>
              <a:rPr lang="en-US" dirty="0" err="1" smtClean="0"/>
              <a:t>IOException,ServletException</a:t>
            </a:r>
            <a:r>
              <a:rPr lang="en-US" dirty="0" smtClean="0"/>
              <a:t>{  </a:t>
            </a:r>
          </a:p>
          <a:p>
            <a:pPr marL="82296" indent="0">
              <a:buNone/>
            </a:pPr>
            <a:r>
              <a:rPr lang="en-US" dirty="0" smtClean="0"/>
              <a:t>  </a:t>
            </a:r>
          </a:p>
          <a:p>
            <a:pPr marL="82296" indent="0">
              <a:buNone/>
            </a:pPr>
            <a:r>
              <a:rPr lang="en-US" dirty="0" err="1" smtClean="0"/>
              <a:t>res.setContentType</a:t>
            </a:r>
            <a:r>
              <a:rPr lang="en-US" dirty="0" smtClean="0"/>
              <a:t>("text/html");  </a:t>
            </a:r>
          </a:p>
          <a:p>
            <a:pPr marL="82296" indent="0">
              <a:buNone/>
            </a:pPr>
            <a:r>
              <a:rPr lang="en-US" dirty="0" smtClean="0"/>
              <a:t>  </a:t>
            </a:r>
          </a:p>
          <a:p>
            <a:pPr marL="82296" indent="0">
              <a:buNone/>
            </a:pPr>
            <a:r>
              <a:rPr lang="en-US" dirty="0" err="1" smtClean="0"/>
              <a:t>PrintWriter</a:t>
            </a:r>
            <a:r>
              <a:rPr lang="en-US" dirty="0" smtClean="0"/>
              <a:t> out=</a:t>
            </a:r>
            <a:r>
              <a:rPr lang="en-US" dirty="0" err="1" smtClean="0"/>
              <a:t>res.getWriter</a:t>
            </a:r>
            <a:r>
              <a:rPr lang="en-US" dirty="0" smtClean="0"/>
              <a:t>();  </a:t>
            </a:r>
          </a:p>
          <a:p>
            <a:pPr marL="82296" indent="0">
              <a:buNone/>
            </a:pPr>
            <a:r>
              <a:rPr lang="en-US" dirty="0" err="1" smtClean="0"/>
              <a:t>out.print</a:t>
            </a:r>
            <a:r>
              <a:rPr lang="en-US" dirty="0" smtClean="0"/>
              <a:t>("&lt;html&gt;&lt;body&gt;");  </a:t>
            </a:r>
          </a:p>
          <a:p>
            <a:pPr marL="82296" indent="0">
              <a:buNone/>
            </a:pPr>
            <a:r>
              <a:rPr lang="en-US" dirty="0" err="1" smtClean="0"/>
              <a:t>out.print</a:t>
            </a:r>
            <a:r>
              <a:rPr lang="en-US" dirty="0" smtClean="0"/>
              <a:t>("&lt;b&gt;hello generic </a:t>
            </a:r>
            <a:r>
              <a:rPr lang="en-US" dirty="0" err="1" smtClean="0"/>
              <a:t>servlet</a:t>
            </a:r>
            <a:r>
              <a:rPr lang="en-US" dirty="0" smtClean="0"/>
              <a:t>&lt;/b&gt;");  </a:t>
            </a:r>
          </a:p>
          <a:p>
            <a:pPr marL="82296" indent="0">
              <a:buNone/>
            </a:pPr>
            <a:r>
              <a:rPr lang="en-US" dirty="0" err="1" smtClean="0"/>
              <a:t>out.print</a:t>
            </a:r>
            <a:r>
              <a:rPr lang="en-US" dirty="0" smtClean="0"/>
              <a:t>("&lt;/body&gt;&lt;/html&gt;");  </a:t>
            </a:r>
          </a:p>
          <a:p>
            <a:pPr marL="82296" indent="0">
              <a:buNone/>
            </a:pPr>
            <a:r>
              <a:rPr lang="en-US" dirty="0" smtClean="0"/>
              <a:t>  </a:t>
            </a:r>
          </a:p>
          <a:p>
            <a:pPr marL="82296" indent="0">
              <a:buNone/>
            </a:pPr>
            <a:r>
              <a:rPr lang="en-US" dirty="0" smtClean="0"/>
              <a:t>}  </a:t>
            </a:r>
          </a:p>
          <a:p>
            <a:pPr marL="82296" indent="0">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HttpServlet</a:t>
            </a:r>
            <a:r>
              <a:rPr lang="en-US" dirty="0" smtClean="0"/>
              <a:t> class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HttpServlet</a:t>
            </a:r>
            <a:r>
              <a:rPr lang="en-US" dirty="0" smtClean="0"/>
              <a:t> class extends the </a:t>
            </a:r>
            <a:r>
              <a:rPr lang="en-US" dirty="0" err="1" smtClean="0"/>
              <a:t>GenericServlet</a:t>
            </a:r>
            <a:r>
              <a:rPr lang="en-US" dirty="0" smtClean="0"/>
              <a:t> class and implements </a:t>
            </a:r>
            <a:r>
              <a:rPr lang="en-US" dirty="0" err="1" smtClean="0"/>
              <a:t>Serializable</a:t>
            </a:r>
            <a:r>
              <a:rPr lang="en-US" dirty="0" smtClean="0"/>
              <a:t> interface. It provides http specific methods such as </a:t>
            </a:r>
            <a:r>
              <a:rPr lang="en-US" dirty="0" err="1" smtClean="0"/>
              <a:t>doGet</a:t>
            </a:r>
            <a:r>
              <a:rPr lang="en-US" dirty="0" smtClean="0"/>
              <a:t>, </a:t>
            </a:r>
            <a:r>
              <a:rPr lang="en-US" dirty="0" err="1" smtClean="0"/>
              <a:t>doPost</a:t>
            </a:r>
            <a:r>
              <a:rPr lang="en-US" dirty="0" smtClean="0"/>
              <a:t>, </a:t>
            </a:r>
            <a:r>
              <a:rPr lang="en-US" dirty="0" err="1" smtClean="0"/>
              <a:t>doHead</a:t>
            </a:r>
            <a:r>
              <a:rPr lang="en-US" dirty="0" smtClean="0"/>
              <a:t>, </a:t>
            </a:r>
            <a:r>
              <a:rPr lang="en-US" dirty="0" err="1" smtClean="0"/>
              <a:t>doTrace</a:t>
            </a:r>
            <a:r>
              <a:rPr lang="en-US" dirty="0" smtClean="0"/>
              <a:t> etc.</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 of </a:t>
            </a:r>
            <a:r>
              <a:rPr lang="en-US" dirty="0" err="1" smtClean="0"/>
              <a:t>HttpServlet</a:t>
            </a:r>
            <a:r>
              <a:rPr lang="en-US" dirty="0" smtClean="0"/>
              <a:t> class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public void service(</a:t>
            </a:r>
            <a:r>
              <a:rPr lang="en-US" b="1" dirty="0" err="1" smtClean="0"/>
              <a:t>ServletRequest</a:t>
            </a:r>
            <a:r>
              <a:rPr lang="en-US" b="1" dirty="0" smtClean="0"/>
              <a:t> </a:t>
            </a:r>
            <a:r>
              <a:rPr lang="en-US" b="1" dirty="0" err="1" smtClean="0"/>
              <a:t>req,ServletResponse</a:t>
            </a:r>
            <a:r>
              <a:rPr lang="en-US" b="1" dirty="0" smtClean="0"/>
              <a:t> res)</a:t>
            </a:r>
            <a:r>
              <a:rPr lang="en-US" dirty="0" smtClean="0"/>
              <a:t> dispatches the request to the protected service method by converting the request and response object into http type.</a:t>
            </a:r>
          </a:p>
          <a:p>
            <a:r>
              <a:rPr lang="en-US" b="1" dirty="0" smtClean="0"/>
              <a:t>protected void service(</a:t>
            </a:r>
            <a:r>
              <a:rPr lang="en-US" b="1" dirty="0" err="1" smtClean="0"/>
              <a:t>HttpServletRequest</a:t>
            </a:r>
            <a:r>
              <a:rPr lang="en-US" b="1" dirty="0" smtClean="0"/>
              <a:t> </a:t>
            </a:r>
            <a:r>
              <a:rPr lang="en-US" b="1" dirty="0" err="1" smtClean="0"/>
              <a:t>req</a:t>
            </a:r>
            <a:r>
              <a:rPr lang="en-US" b="1" dirty="0" smtClean="0"/>
              <a:t>, </a:t>
            </a:r>
            <a:r>
              <a:rPr lang="en-US" b="1" dirty="0" err="1" smtClean="0"/>
              <a:t>HttpServletResponse</a:t>
            </a:r>
            <a:r>
              <a:rPr lang="en-US" b="1" dirty="0" smtClean="0"/>
              <a:t> res)</a:t>
            </a:r>
            <a:r>
              <a:rPr lang="en-US" dirty="0" smtClean="0"/>
              <a:t> receives the request from the service method, and dispatches the request to the </a:t>
            </a:r>
            <a:r>
              <a:rPr lang="en-US" dirty="0" err="1" smtClean="0"/>
              <a:t>doXXX</a:t>
            </a:r>
            <a:r>
              <a:rPr lang="en-US" dirty="0" smtClean="0"/>
              <a:t>() method depending on the incoming http request type.</a:t>
            </a:r>
          </a:p>
          <a:p>
            <a:r>
              <a:rPr lang="en-US" b="1" dirty="0" smtClean="0"/>
              <a:t>protected void </a:t>
            </a:r>
            <a:r>
              <a:rPr lang="en-US" b="1" dirty="0" err="1" smtClean="0"/>
              <a:t>doGet</a:t>
            </a:r>
            <a:r>
              <a:rPr lang="en-US" b="1" dirty="0" smtClean="0"/>
              <a:t>(</a:t>
            </a:r>
            <a:r>
              <a:rPr lang="en-US" b="1" dirty="0" err="1" smtClean="0"/>
              <a:t>HttpServletRequest</a:t>
            </a:r>
            <a:r>
              <a:rPr lang="en-US" b="1" dirty="0" smtClean="0"/>
              <a:t> </a:t>
            </a:r>
            <a:r>
              <a:rPr lang="en-US" b="1" dirty="0" err="1" smtClean="0"/>
              <a:t>req</a:t>
            </a:r>
            <a:r>
              <a:rPr lang="en-US" b="1" dirty="0" smtClean="0"/>
              <a:t>, </a:t>
            </a:r>
            <a:r>
              <a:rPr lang="en-US" b="1" dirty="0" err="1" smtClean="0"/>
              <a:t>HttpServletResponse</a:t>
            </a:r>
            <a:r>
              <a:rPr lang="en-US" b="1" dirty="0" smtClean="0"/>
              <a:t> res)</a:t>
            </a:r>
            <a:r>
              <a:rPr lang="en-US" dirty="0" smtClean="0"/>
              <a:t> handles the GET request. It is invoked by the web container.</a:t>
            </a:r>
          </a:p>
          <a:p>
            <a:r>
              <a:rPr lang="en-US" b="1" dirty="0" smtClean="0"/>
              <a:t>protected void </a:t>
            </a:r>
            <a:r>
              <a:rPr lang="en-US" b="1" dirty="0" err="1" smtClean="0"/>
              <a:t>doPost</a:t>
            </a:r>
            <a:r>
              <a:rPr lang="en-US" b="1" dirty="0" smtClean="0"/>
              <a:t>(</a:t>
            </a:r>
            <a:r>
              <a:rPr lang="en-US" b="1" dirty="0" err="1" smtClean="0"/>
              <a:t>HttpServletRequest</a:t>
            </a:r>
            <a:r>
              <a:rPr lang="en-US" b="1" dirty="0" smtClean="0"/>
              <a:t> </a:t>
            </a:r>
            <a:r>
              <a:rPr lang="en-US" b="1" dirty="0" err="1" smtClean="0"/>
              <a:t>req</a:t>
            </a:r>
            <a:r>
              <a:rPr lang="en-US" b="1" dirty="0" smtClean="0"/>
              <a:t>, </a:t>
            </a:r>
            <a:r>
              <a:rPr lang="en-US" b="1" dirty="0" err="1" smtClean="0"/>
              <a:t>HttpServletResponse</a:t>
            </a:r>
            <a:r>
              <a:rPr lang="en-US" b="1" dirty="0" smtClean="0"/>
              <a:t> res)</a:t>
            </a:r>
            <a:r>
              <a:rPr lang="en-US" dirty="0" smtClean="0"/>
              <a:t> handles the POST request. It is invoked by the web container.</a:t>
            </a:r>
          </a:p>
          <a:p>
            <a:r>
              <a:rPr lang="en-US" b="1" dirty="0" smtClean="0"/>
              <a:t>protected void </a:t>
            </a:r>
            <a:r>
              <a:rPr lang="en-US" b="1" dirty="0" err="1" smtClean="0"/>
              <a:t>doHead</a:t>
            </a:r>
            <a:r>
              <a:rPr lang="en-US" b="1" dirty="0" smtClean="0"/>
              <a:t>(</a:t>
            </a:r>
            <a:r>
              <a:rPr lang="en-US" b="1" dirty="0" err="1" smtClean="0"/>
              <a:t>HttpServletRequest</a:t>
            </a:r>
            <a:r>
              <a:rPr lang="en-US" b="1" dirty="0" smtClean="0"/>
              <a:t> </a:t>
            </a:r>
            <a:r>
              <a:rPr lang="en-US" b="1" dirty="0" err="1" smtClean="0"/>
              <a:t>req</a:t>
            </a:r>
            <a:r>
              <a:rPr lang="en-US" b="1" dirty="0" smtClean="0"/>
              <a:t>, </a:t>
            </a:r>
            <a:r>
              <a:rPr lang="en-US" b="1" dirty="0" err="1" smtClean="0"/>
              <a:t>HttpServletResponse</a:t>
            </a:r>
            <a:r>
              <a:rPr lang="en-US" b="1" dirty="0" smtClean="0"/>
              <a:t> res)</a:t>
            </a:r>
            <a:r>
              <a:rPr lang="en-US" dirty="0" smtClean="0"/>
              <a:t> handles the HEAD request. It is invoked by the web container.</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protected void </a:t>
            </a:r>
            <a:r>
              <a:rPr lang="en-US" b="1" dirty="0" err="1" smtClean="0"/>
              <a:t>doOptions</a:t>
            </a:r>
            <a:r>
              <a:rPr lang="en-US" b="1" dirty="0" smtClean="0"/>
              <a:t>(</a:t>
            </a:r>
            <a:r>
              <a:rPr lang="en-US" b="1" dirty="0" err="1" smtClean="0"/>
              <a:t>HttpServletRequest</a:t>
            </a:r>
            <a:r>
              <a:rPr lang="en-US" b="1" dirty="0" smtClean="0"/>
              <a:t> </a:t>
            </a:r>
            <a:r>
              <a:rPr lang="en-US" b="1" dirty="0" err="1" smtClean="0"/>
              <a:t>req</a:t>
            </a:r>
            <a:r>
              <a:rPr lang="en-US" b="1" dirty="0" smtClean="0"/>
              <a:t>, </a:t>
            </a:r>
            <a:r>
              <a:rPr lang="en-US" b="1" dirty="0" err="1" smtClean="0"/>
              <a:t>HttpServletResponse</a:t>
            </a:r>
            <a:r>
              <a:rPr lang="en-US" b="1" dirty="0" smtClean="0"/>
              <a:t> res)</a:t>
            </a:r>
            <a:r>
              <a:rPr lang="en-US" dirty="0" smtClean="0"/>
              <a:t> handles the OPTIONS request. It is invoked by the web container.</a:t>
            </a:r>
          </a:p>
          <a:p>
            <a:r>
              <a:rPr lang="en-US" b="1" dirty="0" smtClean="0"/>
              <a:t>protected void </a:t>
            </a:r>
            <a:r>
              <a:rPr lang="en-US" b="1" dirty="0" err="1" smtClean="0"/>
              <a:t>doPut</a:t>
            </a:r>
            <a:r>
              <a:rPr lang="en-US" b="1" dirty="0" smtClean="0"/>
              <a:t>(</a:t>
            </a:r>
            <a:r>
              <a:rPr lang="en-US" b="1" dirty="0" err="1" smtClean="0"/>
              <a:t>HttpServletRequest</a:t>
            </a:r>
            <a:r>
              <a:rPr lang="en-US" b="1" dirty="0" smtClean="0"/>
              <a:t> </a:t>
            </a:r>
            <a:r>
              <a:rPr lang="en-US" b="1" dirty="0" err="1" smtClean="0"/>
              <a:t>req</a:t>
            </a:r>
            <a:r>
              <a:rPr lang="en-US" b="1" dirty="0" smtClean="0"/>
              <a:t>, </a:t>
            </a:r>
            <a:r>
              <a:rPr lang="en-US" b="1" dirty="0" err="1" smtClean="0"/>
              <a:t>HttpServletResponse</a:t>
            </a:r>
            <a:r>
              <a:rPr lang="en-US" b="1" dirty="0" smtClean="0"/>
              <a:t> res)</a:t>
            </a:r>
            <a:r>
              <a:rPr lang="en-US" dirty="0" smtClean="0"/>
              <a:t> handles the PUT request. It is invoked by the web container.</a:t>
            </a:r>
          </a:p>
          <a:p>
            <a:r>
              <a:rPr lang="en-US" b="1" dirty="0" smtClean="0"/>
              <a:t>protected void </a:t>
            </a:r>
            <a:r>
              <a:rPr lang="en-US" b="1" dirty="0" err="1" smtClean="0"/>
              <a:t>doTrace</a:t>
            </a:r>
            <a:r>
              <a:rPr lang="en-US" b="1" dirty="0" smtClean="0"/>
              <a:t>(</a:t>
            </a:r>
            <a:r>
              <a:rPr lang="en-US" b="1" dirty="0" err="1" smtClean="0"/>
              <a:t>HttpServletRequest</a:t>
            </a:r>
            <a:r>
              <a:rPr lang="en-US" b="1" dirty="0" smtClean="0"/>
              <a:t> </a:t>
            </a:r>
            <a:r>
              <a:rPr lang="en-US" b="1" dirty="0" err="1" smtClean="0"/>
              <a:t>req</a:t>
            </a:r>
            <a:r>
              <a:rPr lang="en-US" b="1" dirty="0" smtClean="0"/>
              <a:t>, </a:t>
            </a:r>
            <a:r>
              <a:rPr lang="en-US" b="1" dirty="0" err="1" smtClean="0"/>
              <a:t>HttpServletResponse</a:t>
            </a:r>
            <a:r>
              <a:rPr lang="en-US" b="1" dirty="0" smtClean="0"/>
              <a:t> res)</a:t>
            </a:r>
            <a:r>
              <a:rPr lang="en-US" dirty="0" smtClean="0"/>
              <a:t> handles the TRACE request. It is invoked by the web container.</a:t>
            </a:r>
          </a:p>
          <a:p>
            <a:r>
              <a:rPr lang="en-US" b="1" dirty="0" smtClean="0"/>
              <a:t>protected void </a:t>
            </a:r>
            <a:r>
              <a:rPr lang="en-US" b="1" dirty="0" err="1" smtClean="0"/>
              <a:t>doDelete</a:t>
            </a:r>
            <a:r>
              <a:rPr lang="en-US" b="1" dirty="0" smtClean="0"/>
              <a:t>(</a:t>
            </a:r>
            <a:r>
              <a:rPr lang="en-US" b="1" dirty="0" err="1" smtClean="0"/>
              <a:t>HttpServletRequest</a:t>
            </a:r>
            <a:r>
              <a:rPr lang="en-US" b="1" dirty="0" smtClean="0"/>
              <a:t> </a:t>
            </a:r>
            <a:r>
              <a:rPr lang="en-US" b="1" dirty="0" err="1" smtClean="0"/>
              <a:t>req</a:t>
            </a:r>
            <a:r>
              <a:rPr lang="en-US" b="1" dirty="0" smtClean="0"/>
              <a:t>, </a:t>
            </a:r>
            <a:r>
              <a:rPr lang="en-US" b="1" dirty="0" err="1" smtClean="0"/>
              <a:t>HttpServletResponse</a:t>
            </a:r>
            <a:r>
              <a:rPr lang="en-US" b="1" dirty="0" smtClean="0"/>
              <a:t> res)</a:t>
            </a:r>
            <a:r>
              <a:rPr lang="en-US" dirty="0" smtClean="0"/>
              <a:t> handles the DELETE request. It is invoked by the web container.</a:t>
            </a:r>
          </a:p>
          <a:p>
            <a:r>
              <a:rPr lang="en-US" b="1" dirty="0" smtClean="0"/>
              <a:t>protected long </a:t>
            </a:r>
            <a:r>
              <a:rPr lang="en-US" b="1" dirty="0" err="1" smtClean="0"/>
              <a:t>getLastModified</a:t>
            </a:r>
            <a:r>
              <a:rPr lang="en-US" b="1" dirty="0" smtClean="0"/>
              <a:t>(</a:t>
            </a:r>
            <a:r>
              <a:rPr lang="en-US" b="1" dirty="0" err="1" smtClean="0"/>
              <a:t>HttpServletRequest</a:t>
            </a:r>
            <a:r>
              <a:rPr lang="en-US" b="1" dirty="0" smtClean="0"/>
              <a:t> </a:t>
            </a:r>
            <a:r>
              <a:rPr lang="en-US" b="1" dirty="0" err="1" smtClean="0"/>
              <a:t>req</a:t>
            </a:r>
            <a:r>
              <a:rPr lang="en-US" b="1" dirty="0" smtClean="0"/>
              <a:t>)</a:t>
            </a:r>
            <a:r>
              <a:rPr lang="en-US" dirty="0" smtClean="0"/>
              <a:t> returns the time when </a:t>
            </a:r>
            <a:r>
              <a:rPr lang="en-US" dirty="0" err="1" smtClean="0"/>
              <a:t>HttpServletRequest</a:t>
            </a:r>
            <a:r>
              <a:rPr lang="en-US" dirty="0" smtClean="0"/>
              <a:t> was last modified since midnight January 1, 1970 GMT.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Life Cycle of a </a:t>
            </a:r>
            <a:r>
              <a:rPr lang="en-US" dirty="0" err="1" smtClean="0"/>
              <a:t>Servlet</a:t>
            </a:r>
            <a:r>
              <a:rPr lang="en-US" dirty="0" smtClean="0"/>
              <a:t> (</a:t>
            </a:r>
            <a:r>
              <a:rPr lang="en-US" dirty="0" err="1" smtClean="0"/>
              <a:t>Servlet</a:t>
            </a:r>
            <a:r>
              <a:rPr lang="en-US" dirty="0" smtClean="0"/>
              <a:t> Life Cycle)</a:t>
            </a:r>
            <a:br>
              <a:rPr lang="en-US" dirty="0" smtClean="0"/>
            </a:br>
            <a:endParaRPr lang="en-US" dirty="0"/>
          </a:p>
        </p:txBody>
      </p:sp>
      <p:sp>
        <p:nvSpPr>
          <p:cNvPr id="3" name="Content Placeholder 2"/>
          <p:cNvSpPr>
            <a:spLocks noGrp="1"/>
          </p:cNvSpPr>
          <p:nvPr>
            <p:ph idx="1"/>
          </p:nvPr>
        </p:nvSpPr>
        <p:spPr/>
        <p:txBody>
          <a:bodyPr/>
          <a:lstStyle/>
          <a:p>
            <a:r>
              <a:rPr lang="en-US" dirty="0" smtClean="0"/>
              <a:t>The web container maintains the life cycle of a </a:t>
            </a:r>
            <a:r>
              <a:rPr lang="en-US" dirty="0" err="1" smtClean="0"/>
              <a:t>servlet</a:t>
            </a:r>
            <a:r>
              <a:rPr lang="en-US" dirty="0" smtClean="0"/>
              <a:t> instance. Let's see the life cycle of the </a:t>
            </a:r>
            <a:r>
              <a:rPr lang="en-US" dirty="0" err="1" smtClean="0"/>
              <a:t>servlet</a:t>
            </a:r>
            <a:r>
              <a:rPr lang="en-US" dirty="0" smtClean="0"/>
              <a:t>:</a:t>
            </a:r>
          </a:p>
          <a:p>
            <a:pPr marL="596646" indent="-514350">
              <a:buFont typeface="+mj-lt"/>
              <a:buAutoNum type="arabicPeriod"/>
            </a:pPr>
            <a:r>
              <a:rPr lang="en-US" dirty="0" err="1" smtClean="0"/>
              <a:t>Servlet</a:t>
            </a:r>
            <a:r>
              <a:rPr lang="en-US" dirty="0" smtClean="0"/>
              <a:t> class is loaded.</a:t>
            </a:r>
          </a:p>
          <a:p>
            <a:pPr marL="596646" indent="-514350">
              <a:buFont typeface="+mj-lt"/>
              <a:buAutoNum type="arabicPeriod"/>
            </a:pPr>
            <a:r>
              <a:rPr lang="en-US" dirty="0" err="1" smtClean="0"/>
              <a:t>Servlet</a:t>
            </a:r>
            <a:r>
              <a:rPr lang="en-US" dirty="0" smtClean="0"/>
              <a:t> instance is created.</a:t>
            </a:r>
          </a:p>
          <a:p>
            <a:pPr marL="596646" indent="-514350">
              <a:buFont typeface="+mj-lt"/>
              <a:buAutoNum type="arabicPeriod"/>
            </a:pPr>
            <a:r>
              <a:rPr lang="en-US" dirty="0" smtClean="0"/>
              <a:t>init method is invoked.</a:t>
            </a:r>
          </a:p>
          <a:p>
            <a:pPr marL="596646" indent="-514350">
              <a:buFont typeface="+mj-lt"/>
              <a:buAutoNum type="arabicPeriod"/>
            </a:pPr>
            <a:r>
              <a:rPr lang="en-US" dirty="0" smtClean="0"/>
              <a:t>service method is invoked.</a:t>
            </a:r>
          </a:p>
          <a:p>
            <a:pPr marL="596646" indent="-514350">
              <a:buFont typeface="+mj-lt"/>
              <a:buAutoNum type="arabicPeriod"/>
            </a:pPr>
            <a:r>
              <a:rPr lang="en-US" dirty="0" smtClean="0"/>
              <a:t>destroy method is invoked.</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
            </a:r>
            <a:endParaRPr lang="en-US" dirty="0"/>
          </a:p>
        </p:txBody>
      </p:sp>
      <p:pic>
        <p:nvPicPr>
          <p:cNvPr id="4" name="Content Placeholder 3" descr="srvctl_cycle.PNG"/>
          <p:cNvPicPr>
            <a:picLocks noGrp="1" noChangeAspect="1"/>
          </p:cNvPicPr>
          <p:nvPr>
            <p:ph idx="1"/>
          </p:nvPr>
        </p:nvPicPr>
        <p:blipFill>
          <a:blip r:embed="rId2" cstate="print"/>
          <a:stretch>
            <a:fillRect/>
          </a:stretch>
        </p:blipFill>
        <p:spPr>
          <a:xfrm>
            <a:off x="3275799" y="1733366"/>
            <a:ext cx="3817951" cy="4229467"/>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Servlet</a:t>
            </a:r>
            <a:r>
              <a:rPr lang="en-US" dirty="0" smtClean="0"/>
              <a:t> API</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smtClean="0"/>
              <a:t>javax.servlet</a:t>
            </a:r>
            <a:r>
              <a:rPr lang="en-US" dirty="0" smtClean="0"/>
              <a:t> and </a:t>
            </a:r>
            <a:r>
              <a:rPr lang="en-US" dirty="0" err="1" smtClean="0"/>
              <a:t>javax.servlet.http</a:t>
            </a:r>
            <a:r>
              <a:rPr lang="en-US" dirty="0" smtClean="0"/>
              <a:t> packages represent interfaces and classes for </a:t>
            </a:r>
            <a:r>
              <a:rPr lang="en-US" dirty="0" err="1" smtClean="0"/>
              <a:t>servlet</a:t>
            </a:r>
            <a:r>
              <a:rPr lang="en-US" dirty="0" smtClean="0"/>
              <a:t> </a:t>
            </a:r>
            <a:r>
              <a:rPr lang="en-US" dirty="0" err="1" smtClean="0"/>
              <a:t>api</a:t>
            </a:r>
            <a:r>
              <a:rPr lang="en-US" dirty="0" smtClean="0"/>
              <a:t>.</a:t>
            </a:r>
          </a:p>
          <a:p>
            <a:r>
              <a:rPr lang="en-US" dirty="0" smtClean="0"/>
              <a:t>The </a:t>
            </a:r>
            <a:r>
              <a:rPr lang="en-US" b="1" dirty="0" err="1" smtClean="0"/>
              <a:t>javax.servlet</a:t>
            </a:r>
            <a:r>
              <a:rPr lang="en-US" dirty="0" smtClean="0"/>
              <a:t> package contains many interfaces and classes that are used by the </a:t>
            </a:r>
            <a:r>
              <a:rPr lang="en-US" dirty="0" err="1" smtClean="0"/>
              <a:t>servlet</a:t>
            </a:r>
            <a:r>
              <a:rPr lang="en-US" dirty="0" smtClean="0"/>
              <a:t> or web container. These are not specific to any protocol.</a:t>
            </a:r>
          </a:p>
          <a:p>
            <a:r>
              <a:rPr lang="en-US" dirty="0" smtClean="0"/>
              <a:t>The </a:t>
            </a:r>
            <a:r>
              <a:rPr lang="en-US" b="1" dirty="0" err="1" smtClean="0"/>
              <a:t>javax.servlet.http</a:t>
            </a:r>
            <a:r>
              <a:rPr lang="en-US" dirty="0" smtClean="0"/>
              <a:t> package contains interfaces and classes that are responsible for http requests only.</a:t>
            </a:r>
          </a:p>
          <a:p>
            <a:r>
              <a:rPr lang="en-US" dirty="0" smtClean="0"/>
              <a:t>Let's see what are the interfaces of </a:t>
            </a:r>
            <a:r>
              <a:rPr lang="en-US" dirty="0" err="1" smtClean="0"/>
              <a:t>javax.servlet</a:t>
            </a:r>
            <a:r>
              <a:rPr lang="en-US" dirty="0" smtClean="0"/>
              <a:t> package.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 displayed in the above diagram, there are three states of a </a:t>
            </a:r>
            <a:r>
              <a:rPr lang="en-US" dirty="0" err="1" smtClean="0"/>
              <a:t>servlet</a:t>
            </a:r>
            <a:r>
              <a:rPr lang="en-US" dirty="0" smtClean="0"/>
              <a:t>:</a:t>
            </a:r>
          </a:p>
          <a:p>
            <a:pPr marL="596646" indent="-514350">
              <a:buFont typeface="+mj-lt"/>
              <a:buAutoNum type="arabicPeriod"/>
            </a:pPr>
            <a:r>
              <a:rPr lang="en-US" dirty="0" smtClean="0"/>
              <a:t>  new</a:t>
            </a:r>
          </a:p>
          <a:p>
            <a:pPr marL="596646" indent="-514350">
              <a:buFont typeface="+mj-lt"/>
              <a:buAutoNum type="arabicPeriod"/>
            </a:pPr>
            <a:r>
              <a:rPr lang="en-US" dirty="0" smtClean="0"/>
              <a:t>  ready </a:t>
            </a:r>
          </a:p>
          <a:p>
            <a:pPr marL="596646" indent="-514350">
              <a:buFont typeface="+mj-lt"/>
              <a:buAutoNum type="arabicPeriod"/>
            </a:pPr>
            <a:r>
              <a:rPr lang="en-US" dirty="0" smtClean="0"/>
              <a:t>  end</a:t>
            </a:r>
          </a:p>
          <a:p>
            <a:pPr marL="596646" indent="-514350"/>
            <a:r>
              <a:rPr lang="en-US" dirty="0" smtClean="0"/>
              <a:t>The </a:t>
            </a:r>
            <a:r>
              <a:rPr lang="en-US" dirty="0" err="1" smtClean="0"/>
              <a:t>servlet</a:t>
            </a:r>
            <a:r>
              <a:rPr lang="en-US" dirty="0" smtClean="0"/>
              <a:t> is in new state if </a:t>
            </a:r>
            <a:r>
              <a:rPr lang="en-US" dirty="0" err="1" smtClean="0"/>
              <a:t>servlet</a:t>
            </a:r>
            <a:r>
              <a:rPr lang="en-US" dirty="0" smtClean="0"/>
              <a:t> instance is created. </a:t>
            </a:r>
          </a:p>
          <a:p>
            <a:r>
              <a:rPr lang="en-US" dirty="0" smtClean="0"/>
              <a:t>After invoking the init() method, </a:t>
            </a:r>
            <a:r>
              <a:rPr lang="en-US" dirty="0" err="1" smtClean="0"/>
              <a:t>Servlet</a:t>
            </a:r>
            <a:r>
              <a:rPr lang="en-US" dirty="0" smtClean="0"/>
              <a:t> comes in the ready state. </a:t>
            </a:r>
          </a:p>
          <a:p>
            <a:r>
              <a:rPr lang="en-US" dirty="0" smtClean="0"/>
              <a:t>In the ready state, </a:t>
            </a:r>
            <a:r>
              <a:rPr lang="en-US" dirty="0" err="1" smtClean="0"/>
              <a:t>servlet</a:t>
            </a:r>
            <a:r>
              <a:rPr lang="en-US" dirty="0" smtClean="0"/>
              <a:t> performs all the tasks. When the web container invokes the destroy() method, it shifts to the end state.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1) Servlet class is </a:t>
            </a:r>
            <a:r>
              <a:rPr lang="en-IN" dirty="0" smtClean="0"/>
              <a:t>loaded</a:t>
            </a:r>
            <a:endParaRPr lang="en-US" dirty="0"/>
          </a:p>
        </p:txBody>
      </p:sp>
      <p:sp>
        <p:nvSpPr>
          <p:cNvPr id="3" name="Content Placeholder 2"/>
          <p:cNvSpPr>
            <a:spLocks noGrp="1"/>
          </p:cNvSpPr>
          <p:nvPr>
            <p:ph idx="1"/>
          </p:nvPr>
        </p:nvSpPr>
        <p:spPr/>
        <p:txBody>
          <a:bodyPr/>
          <a:lstStyle/>
          <a:p>
            <a:r>
              <a:rPr lang="en-IN" dirty="0" smtClean="0"/>
              <a:t>The </a:t>
            </a:r>
            <a:r>
              <a:rPr lang="en-IN" dirty="0" err="1"/>
              <a:t>classloader</a:t>
            </a:r>
            <a:r>
              <a:rPr lang="en-IN" dirty="0"/>
              <a:t> is responsible to load the servlet class. The servlet class is loaded when the first request for the servlet is received by the web container.</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2) Servlet instance is </a:t>
            </a:r>
            <a:r>
              <a:rPr lang="en-IN" dirty="0" smtClean="0"/>
              <a:t>created</a:t>
            </a:r>
            <a:endParaRPr lang="en-IN" dirty="0"/>
          </a:p>
        </p:txBody>
      </p:sp>
      <p:sp>
        <p:nvSpPr>
          <p:cNvPr id="3" name="Content Placeholder 2"/>
          <p:cNvSpPr>
            <a:spLocks noGrp="1"/>
          </p:cNvSpPr>
          <p:nvPr>
            <p:ph idx="1"/>
          </p:nvPr>
        </p:nvSpPr>
        <p:spPr/>
        <p:txBody>
          <a:bodyPr/>
          <a:lstStyle/>
          <a:p>
            <a:r>
              <a:rPr lang="en-IN" dirty="0" smtClean="0"/>
              <a:t>The </a:t>
            </a:r>
            <a:r>
              <a:rPr lang="en-IN" dirty="0"/>
              <a:t>web container creates the instance of a servlet after loading the servlet class. The servlet instance is created only once in the servlet life cycle.</a:t>
            </a:r>
          </a:p>
          <a:p>
            <a:endParaRPr lang="en-IN" dirty="0"/>
          </a:p>
        </p:txBody>
      </p:sp>
    </p:spTree>
    <p:extLst>
      <p:ext uri="{BB962C8B-B14F-4D97-AF65-F5344CB8AC3E}">
        <p14:creationId xmlns:p14="http://schemas.microsoft.com/office/powerpoint/2010/main" xmlns="" val="1337575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3) </a:t>
            </a:r>
            <a:r>
              <a:rPr lang="en-IN" dirty="0" err="1">
                <a:effectLst/>
              </a:rPr>
              <a:t>init</a:t>
            </a:r>
            <a:r>
              <a:rPr lang="en-IN" dirty="0">
                <a:effectLst/>
              </a:rPr>
              <a:t> method is </a:t>
            </a:r>
            <a:r>
              <a:rPr lang="en-IN" dirty="0" smtClean="0">
                <a:effectLst/>
              </a:rPr>
              <a:t>invoked</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2368176566"/>
              </p:ext>
            </p:extLst>
          </p:nvPr>
        </p:nvGraphicFramePr>
        <p:xfrm>
          <a:off x="1418575" y="1600200"/>
          <a:ext cx="7499350" cy="2011680"/>
        </p:xfrm>
        <a:graphic>
          <a:graphicData uri="http://schemas.openxmlformats.org/drawingml/2006/table">
            <a:tbl>
              <a:tblPr/>
              <a:tblGrid>
                <a:gridCol w="7499350"/>
              </a:tblGrid>
              <a:tr h="0">
                <a:tc>
                  <a:txBody>
                    <a:bodyPr/>
                    <a:lstStyle/>
                    <a:p>
                      <a:pPr algn="just"/>
                      <a:r>
                        <a:rPr lang="en-IN" b="0" i="0" dirty="0">
                          <a:solidFill>
                            <a:srgbClr val="000000"/>
                          </a:solidFill>
                          <a:effectLst/>
                          <a:latin typeface="verdana" panose="020B0604030504040204" pitchFamily="34" charset="0"/>
                        </a:rPr>
                        <a:t>The web container calls the </a:t>
                      </a:r>
                      <a:r>
                        <a:rPr lang="en-IN" b="0" i="0" dirty="0" err="1">
                          <a:solidFill>
                            <a:srgbClr val="000000"/>
                          </a:solidFill>
                          <a:effectLst/>
                          <a:latin typeface="verdana" panose="020B0604030504040204" pitchFamily="34" charset="0"/>
                        </a:rPr>
                        <a:t>init</a:t>
                      </a:r>
                      <a:r>
                        <a:rPr lang="en-IN" b="0" i="0" dirty="0">
                          <a:solidFill>
                            <a:srgbClr val="000000"/>
                          </a:solidFill>
                          <a:effectLst/>
                          <a:latin typeface="verdana" panose="020B0604030504040204" pitchFamily="34" charset="0"/>
                        </a:rPr>
                        <a:t> method only once after creating the servlet instance. The </a:t>
                      </a:r>
                      <a:r>
                        <a:rPr lang="en-IN" b="0" i="0" dirty="0" err="1">
                          <a:solidFill>
                            <a:srgbClr val="000000"/>
                          </a:solidFill>
                          <a:effectLst/>
                          <a:latin typeface="verdana" panose="020B0604030504040204" pitchFamily="34" charset="0"/>
                        </a:rPr>
                        <a:t>init</a:t>
                      </a:r>
                      <a:r>
                        <a:rPr lang="en-IN" b="0" i="0" dirty="0">
                          <a:solidFill>
                            <a:srgbClr val="000000"/>
                          </a:solidFill>
                          <a:effectLst/>
                          <a:latin typeface="verdana" panose="020B0604030504040204" pitchFamily="34" charset="0"/>
                        </a:rPr>
                        <a:t> method is used to initialize the servlet. It is the life cycle method of the </a:t>
                      </a:r>
                      <a:r>
                        <a:rPr lang="en-IN" b="0" i="0" dirty="0" err="1">
                          <a:solidFill>
                            <a:srgbClr val="000000"/>
                          </a:solidFill>
                          <a:effectLst/>
                          <a:latin typeface="verdana" panose="020B0604030504040204" pitchFamily="34" charset="0"/>
                        </a:rPr>
                        <a:t>javax.servlet.Servlet</a:t>
                      </a:r>
                      <a:r>
                        <a:rPr lang="en-IN" b="0" i="0" dirty="0">
                          <a:solidFill>
                            <a:srgbClr val="000000"/>
                          </a:solidFill>
                          <a:effectLst/>
                          <a:latin typeface="verdana" panose="020B0604030504040204" pitchFamily="34" charset="0"/>
                        </a:rPr>
                        <a:t> interface. Syntax of the </a:t>
                      </a:r>
                      <a:r>
                        <a:rPr lang="en-IN" b="0" i="0" dirty="0" err="1">
                          <a:solidFill>
                            <a:srgbClr val="000000"/>
                          </a:solidFill>
                          <a:effectLst/>
                          <a:latin typeface="verdana" panose="020B0604030504040204" pitchFamily="34" charset="0"/>
                        </a:rPr>
                        <a:t>init</a:t>
                      </a:r>
                      <a:r>
                        <a:rPr lang="en-IN" b="0" i="0" dirty="0">
                          <a:solidFill>
                            <a:srgbClr val="000000"/>
                          </a:solidFill>
                          <a:effectLst/>
                          <a:latin typeface="verdana" panose="020B0604030504040204" pitchFamily="34" charset="0"/>
                        </a:rPr>
                        <a:t> method is given below</a:t>
                      </a:r>
                      <a:r>
                        <a:rPr lang="en-IN" b="0" i="0" dirty="0" smtClean="0">
                          <a:solidFill>
                            <a:srgbClr val="000000"/>
                          </a:solidFill>
                          <a:effectLst/>
                          <a:latin typeface="verdana" panose="020B0604030504040204" pitchFamily="34" charset="0"/>
                        </a:rPr>
                        <a:t>:</a:t>
                      </a:r>
                    </a:p>
                    <a:p>
                      <a:pPr algn="just"/>
                      <a:endParaRPr lang="en-IN" b="0" i="0" dirty="0" smtClean="0">
                        <a:solidFill>
                          <a:srgbClr val="000000"/>
                        </a:solidFill>
                        <a:effectLst/>
                        <a:latin typeface="verdana" panose="020B0604030504040204" pitchFamily="34" charset="0"/>
                      </a:endParaRPr>
                    </a:p>
                    <a:p>
                      <a:pPr algn="just"/>
                      <a:r>
                        <a:rPr kumimoji="0" lang="en-IN" b="1" i="0" kern="1200" dirty="0" smtClean="0">
                          <a:solidFill>
                            <a:schemeClr val="tx1"/>
                          </a:solidFill>
                          <a:effectLst/>
                          <a:latin typeface="+mn-lt"/>
                          <a:ea typeface="+mn-ea"/>
                          <a:cs typeface="+mn-cs"/>
                        </a:rPr>
                        <a:t>public</a:t>
                      </a:r>
                      <a:r>
                        <a:rPr kumimoji="0" lang="en-IN" b="0" i="0" kern="1200" dirty="0" smtClean="0">
                          <a:solidFill>
                            <a:schemeClr val="tx1"/>
                          </a:solidFill>
                          <a:effectLst/>
                          <a:latin typeface="+mn-lt"/>
                          <a:ea typeface="+mn-ea"/>
                          <a:cs typeface="+mn-cs"/>
                        </a:rPr>
                        <a:t> </a:t>
                      </a:r>
                      <a:r>
                        <a:rPr kumimoji="0" lang="en-IN" b="1" i="0" kern="1200" dirty="0" smtClean="0">
                          <a:solidFill>
                            <a:schemeClr val="tx1"/>
                          </a:solidFill>
                          <a:effectLst/>
                          <a:latin typeface="+mn-lt"/>
                          <a:ea typeface="+mn-ea"/>
                          <a:cs typeface="+mn-cs"/>
                        </a:rPr>
                        <a:t>void</a:t>
                      </a:r>
                      <a:r>
                        <a:rPr kumimoji="0" lang="en-IN" b="0" i="0" kern="1200" dirty="0" smtClean="0">
                          <a:solidFill>
                            <a:schemeClr val="tx1"/>
                          </a:solidFill>
                          <a:effectLst/>
                          <a:latin typeface="+mn-lt"/>
                          <a:ea typeface="+mn-ea"/>
                          <a:cs typeface="+mn-cs"/>
                        </a:rPr>
                        <a:t> </a:t>
                      </a:r>
                      <a:r>
                        <a:rPr kumimoji="0" lang="en-IN" b="0" i="0" kern="1200" dirty="0" err="1" smtClean="0">
                          <a:solidFill>
                            <a:schemeClr val="tx1"/>
                          </a:solidFill>
                          <a:effectLst/>
                          <a:latin typeface="+mn-lt"/>
                          <a:ea typeface="+mn-ea"/>
                          <a:cs typeface="+mn-cs"/>
                        </a:rPr>
                        <a:t>init</a:t>
                      </a:r>
                      <a:r>
                        <a:rPr kumimoji="0" lang="en-IN" b="0" i="0" kern="1200" dirty="0" smtClean="0">
                          <a:solidFill>
                            <a:schemeClr val="tx1"/>
                          </a:solidFill>
                          <a:effectLst/>
                          <a:latin typeface="+mn-lt"/>
                          <a:ea typeface="+mn-ea"/>
                          <a:cs typeface="+mn-cs"/>
                        </a:rPr>
                        <a:t>(</a:t>
                      </a:r>
                      <a:r>
                        <a:rPr kumimoji="0" lang="en-IN" b="0" i="0" kern="1200" dirty="0" err="1" smtClean="0">
                          <a:solidFill>
                            <a:schemeClr val="tx1"/>
                          </a:solidFill>
                          <a:effectLst/>
                          <a:latin typeface="+mn-lt"/>
                          <a:ea typeface="+mn-ea"/>
                          <a:cs typeface="+mn-cs"/>
                        </a:rPr>
                        <a:t>ServletConfig</a:t>
                      </a:r>
                      <a:r>
                        <a:rPr kumimoji="0" lang="en-IN" b="0" i="0" kern="1200" dirty="0" smtClean="0">
                          <a:solidFill>
                            <a:schemeClr val="tx1"/>
                          </a:solidFill>
                          <a:effectLst/>
                          <a:latin typeface="+mn-lt"/>
                          <a:ea typeface="+mn-ea"/>
                          <a:cs typeface="+mn-cs"/>
                        </a:rPr>
                        <a:t> </a:t>
                      </a:r>
                      <a:r>
                        <a:rPr kumimoji="0" lang="en-IN" b="0" i="0" kern="1200" dirty="0" err="1" smtClean="0">
                          <a:solidFill>
                            <a:schemeClr val="tx1"/>
                          </a:solidFill>
                          <a:effectLst/>
                          <a:latin typeface="+mn-lt"/>
                          <a:ea typeface="+mn-ea"/>
                          <a:cs typeface="+mn-cs"/>
                        </a:rPr>
                        <a:t>config</a:t>
                      </a:r>
                      <a:r>
                        <a:rPr kumimoji="0" lang="en-IN" b="0" i="0" kern="1200" dirty="0" smtClean="0">
                          <a:solidFill>
                            <a:schemeClr val="tx1"/>
                          </a:solidFill>
                          <a:effectLst/>
                          <a:latin typeface="+mn-lt"/>
                          <a:ea typeface="+mn-ea"/>
                          <a:cs typeface="+mn-cs"/>
                        </a:rPr>
                        <a:t>) </a:t>
                      </a:r>
                      <a:r>
                        <a:rPr kumimoji="0" lang="en-IN" b="1" i="0" kern="1200" dirty="0" smtClean="0">
                          <a:solidFill>
                            <a:schemeClr val="tx1"/>
                          </a:solidFill>
                          <a:effectLst/>
                          <a:latin typeface="+mn-lt"/>
                          <a:ea typeface="+mn-ea"/>
                          <a:cs typeface="+mn-cs"/>
                        </a:rPr>
                        <a:t>throws</a:t>
                      </a:r>
                      <a:r>
                        <a:rPr kumimoji="0" lang="en-IN" b="0" i="0" kern="1200" dirty="0" smtClean="0">
                          <a:solidFill>
                            <a:schemeClr val="tx1"/>
                          </a:solidFill>
                          <a:effectLst/>
                          <a:latin typeface="+mn-lt"/>
                          <a:ea typeface="+mn-ea"/>
                          <a:cs typeface="+mn-cs"/>
                        </a:rPr>
                        <a:t> </a:t>
                      </a:r>
                      <a:r>
                        <a:rPr kumimoji="0" lang="en-IN" b="0" i="0" kern="1200" dirty="0" err="1" smtClean="0">
                          <a:solidFill>
                            <a:schemeClr val="tx1"/>
                          </a:solidFill>
                          <a:effectLst/>
                          <a:latin typeface="+mn-lt"/>
                          <a:ea typeface="+mn-ea"/>
                          <a:cs typeface="+mn-cs"/>
                        </a:rPr>
                        <a:t>ServletException</a:t>
                      </a:r>
                      <a:r>
                        <a:rPr kumimoji="0" lang="en-IN" b="0" i="0" kern="1200" dirty="0" smtClean="0">
                          <a:solidFill>
                            <a:schemeClr val="tx1"/>
                          </a:solidFill>
                          <a:effectLst/>
                          <a:latin typeface="+mn-lt"/>
                          <a:ea typeface="+mn-ea"/>
                          <a:cs typeface="+mn-cs"/>
                        </a:rPr>
                        <a:t> </a:t>
                      </a:r>
                      <a:endParaRPr lang="en-IN" b="0" i="0"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tr>
            </a:tbl>
          </a:graphicData>
        </a:graphic>
      </p:graphicFrame>
      <p:sp>
        <p:nvSpPr>
          <p:cNvPr id="9" name="Rectangle 3"/>
          <p:cNvSpPr>
            <a:spLocks noChangeArrowheads="1"/>
          </p:cNvSpPr>
          <p:nvPr/>
        </p:nvSpPr>
        <p:spPr bwMode="auto">
          <a:xfrm>
            <a:off x="-16525" y="-1516380"/>
            <a:ext cx="9144000" cy="4572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610B4B"/>
                </a:solidFill>
                <a:effectLst/>
                <a:latin typeface="erdana"/>
              </a:rPr>
              <a:t>3) init method is invoked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46015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4) service method is </a:t>
            </a:r>
            <a:r>
              <a:rPr lang="en-IN" dirty="0" smtClean="0">
                <a:effectLst/>
              </a:rPr>
              <a:t>invoked</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web container calls the service method each time when request for the servlet is received. If servlet is not initialized, it follows the first three steps as described above then calls the service method. If servlet is initialized, it calls the service method. Notice that servlet is initialized only once. The syntax of the service method of the Servlet interface is given below</a:t>
            </a:r>
            <a:r>
              <a:rPr lang="en-IN" dirty="0" smtClean="0"/>
              <a:t>:</a:t>
            </a:r>
          </a:p>
          <a:p>
            <a:pPr marL="82296" indent="0">
              <a:buNone/>
            </a:pPr>
            <a:r>
              <a:rPr lang="en-IN" b="1" dirty="0"/>
              <a:t>public</a:t>
            </a:r>
            <a:r>
              <a:rPr lang="en-IN" dirty="0"/>
              <a:t> </a:t>
            </a:r>
            <a:r>
              <a:rPr lang="en-IN" b="1" dirty="0"/>
              <a:t>void</a:t>
            </a:r>
            <a:r>
              <a:rPr lang="en-IN" dirty="0"/>
              <a:t> service(</a:t>
            </a:r>
            <a:r>
              <a:rPr lang="en-IN" dirty="0" err="1"/>
              <a:t>ServletRequest</a:t>
            </a:r>
            <a:r>
              <a:rPr lang="en-IN" dirty="0"/>
              <a:t> request, </a:t>
            </a:r>
            <a:r>
              <a:rPr lang="en-IN" dirty="0" err="1"/>
              <a:t>ServletResponse</a:t>
            </a:r>
            <a:r>
              <a:rPr lang="en-IN" dirty="0"/>
              <a:t> response)   </a:t>
            </a:r>
          </a:p>
          <a:p>
            <a:pPr marL="82296" indent="0">
              <a:buNone/>
            </a:pPr>
            <a:r>
              <a:rPr lang="en-IN" dirty="0"/>
              <a:t>  </a:t>
            </a:r>
            <a:r>
              <a:rPr lang="en-IN" b="1" dirty="0"/>
              <a:t>throws</a:t>
            </a:r>
            <a:r>
              <a:rPr lang="en-IN" dirty="0"/>
              <a:t> </a:t>
            </a:r>
            <a:r>
              <a:rPr lang="en-IN" dirty="0" err="1"/>
              <a:t>ServletException</a:t>
            </a:r>
            <a:r>
              <a:rPr lang="en-IN" dirty="0"/>
              <a:t>, </a:t>
            </a:r>
            <a:r>
              <a:rPr lang="en-IN" dirty="0" err="1"/>
              <a:t>IOException</a:t>
            </a:r>
            <a:r>
              <a:rPr lang="en-IN" dirty="0"/>
              <a:t>  </a:t>
            </a:r>
          </a:p>
          <a:p>
            <a:pPr marL="82296" indent="0">
              <a:buNone/>
            </a:pPr>
            <a:endParaRPr lang="en-IN" dirty="0"/>
          </a:p>
        </p:txBody>
      </p:sp>
    </p:spTree>
    <p:extLst>
      <p:ext uri="{BB962C8B-B14F-4D97-AF65-F5344CB8AC3E}">
        <p14:creationId xmlns:p14="http://schemas.microsoft.com/office/powerpoint/2010/main" xmlns="" val="3955951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5) destroy method is </a:t>
            </a:r>
            <a:r>
              <a:rPr lang="en-IN" dirty="0" smtClean="0">
                <a:effectLst/>
              </a:rPr>
              <a:t>invoked</a:t>
            </a:r>
            <a:endParaRPr lang="en-IN" dirty="0"/>
          </a:p>
        </p:txBody>
      </p:sp>
      <p:sp>
        <p:nvSpPr>
          <p:cNvPr id="3" name="Content Placeholder 2"/>
          <p:cNvSpPr>
            <a:spLocks noGrp="1"/>
          </p:cNvSpPr>
          <p:nvPr>
            <p:ph idx="1"/>
          </p:nvPr>
        </p:nvSpPr>
        <p:spPr/>
        <p:txBody>
          <a:bodyPr/>
          <a:lstStyle/>
          <a:p>
            <a:r>
              <a:rPr lang="en-IN" dirty="0"/>
              <a:t>The web container calls the destroy method before removing the servlet instance from the service. It gives the servlet an opportunity to clean up any resource for example memory, thread etc. The syntax of the destroy method of the Servlet interface is given below</a:t>
            </a:r>
            <a:r>
              <a:rPr lang="en-IN" dirty="0" smtClean="0"/>
              <a:t>:</a:t>
            </a:r>
          </a:p>
          <a:p>
            <a:pPr marL="82296" indent="0">
              <a:buNone/>
            </a:pPr>
            <a:r>
              <a:rPr lang="en-IN" b="1" dirty="0" smtClean="0"/>
              <a:t>    public</a:t>
            </a:r>
            <a:r>
              <a:rPr lang="en-IN" dirty="0"/>
              <a:t> </a:t>
            </a:r>
            <a:r>
              <a:rPr lang="en-IN" b="1" dirty="0"/>
              <a:t>void</a:t>
            </a:r>
            <a:r>
              <a:rPr lang="en-IN" dirty="0"/>
              <a:t> destroy() </a:t>
            </a:r>
          </a:p>
        </p:txBody>
      </p:sp>
    </p:spTree>
    <p:extLst>
      <p:ext uri="{BB962C8B-B14F-4D97-AF65-F5344CB8AC3E}">
        <p14:creationId xmlns:p14="http://schemas.microsoft.com/office/powerpoint/2010/main" xmlns="" val="300899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Now how many files we required for Servlet Program	</a:t>
            </a:r>
            <a:endParaRPr lang="en-IN" dirty="0"/>
          </a:p>
        </p:txBody>
      </p:sp>
      <p:sp>
        <p:nvSpPr>
          <p:cNvPr id="3" name="Content Placeholder 2"/>
          <p:cNvSpPr>
            <a:spLocks noGrp="1"/>
          </p:cNvSpPr>
          <p:nvPr>
            <p:ph idx="1"/>
          </p:nvPr>
        </p:nvSpPr>
        <p:spPr/>
        <p:txBody>
          <a:bodyPr/>
          <a:lstStyle/>
          <a:p>
            <a:r>
              <a:rPr lang="en-IN" dirty="0" smtClean="0"/>
              <a:t>Basically 4 files</a:t>
            </a:r>
          </a:p>
          <a:p>
            <a:pPr marL="402336" lvl="1" indent="0">
              <a:buNone/>
            </a:pPr>
            <a:r>
              <a:rPr lang="en-IN" dirty="0" smtClean="0"/>
              <a:t>1)index.html</a:t>
            </a:r>
          </a:p>
          <a:p>
            <a:pPr marL="402336" lvl="1" indent="0">
              <a:buNone/>
            </a:pPr>
            <a:r>
              <a:rPr lang="en-IN" dirty="0" smtClean="0"/>
              <a:t>2)servlet.java afterword class file of servlet</a:t>
            </a:r>
          </a:p>
          <a:p>
            <a:pPr marL="402336" lvl="1" indent="0">
              <a:buNone/>
            </a:pPr>
            <a:r>
              <a:rPr lang="en-IN" dirty="0" smtClean="0"/>
              <a:t>3)</a:t>
            </a:r>
            <a:r>
              <a:rPr lang="en-IN" dirty="0" err="1" smtClean="0"/>
              <a:t>index.jsp</a:t>
            </a:r>
            <a:endParaRPr lang="en-IN" dirty="0" smtClean="0"/>
          </a:p>
          <a:p>
            <a:pPr marL="402336" lvl="1" indent="0">
              <a:buNone/>
            </a:pPr>
            <a:r>
              <a:rPr lang="en-IN" dirty="0" smtClean="0"/>
              <a:t>4)web.xml (deployment descriptor will instruct to webserver from where &amp; how which file should be execute …)</a:t>
            </a:r>
          </a:p>
          <a:p>
            <a:pPr marL="402336" lvl="1" indent="0">
              <a:buNone/>
            </a:pPr>
            <a:r>
              <a:rPr lang="en-IN" dirty="0" smtClean="0"/>
              <a:t>(check steps to create servlet program using </a:t>
            </a:r>
            <a:r>
              <a:rPr lang="en-IN" dirty="0" err="1" smtClean="0"/>
              <a:t>netbeans</a:t>
            </a:r>
            <a:r>
              <a:rPr lang="en-IN" dirty="0" smtClean="0"/>
              <a:t>)</a:t>
            </a:r>
          </a:p>
          <a:p>
            <a:pPr marL="402336" lvl="1" indent="0">
              <a:buNone/>
            </a:pPr>
            <a:endParaRPr lang="en-IN" dirty="0"/>
          </a:p>
        </p:txBody>
      </p:sp>
    </p:spTree>
    <p:extLst>
      <p:ext uri="{BB962C8B-B14F-4D97-AF65-F5344CB8AC3E}">
        <p14:creationId xmlns:p14="http://schemas.microsoft.com/office/powerpoint/2010/main" xmlns="" val="2425169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 used to create servlet	</a:t>
            </a:r>
            <a:endParaRPr lang="en-US" dirty="0"/>
          </a:p>
        </p:txBody>
      </p:sp>
      <p:sp>
        <p:nvSpPr>
          <p:cNvPr id="3" name="Content Placeholder 2"/>
          <p:cNvSpPr>
            <a:spLocks noGrp="1"/>
          </p:cNvSpPr>
          <p:nvPr>
            <p:ph idx="1"/>
          </p:nvPr>
        </p:nvSpPr>
        <p:spPr/>
        <p:txBody>
          <a:bodyPr/>
          <a:lstStyle/>
          <a:p>
            <a:r>
              <a:rPr lang="en-US" dirty="0" smtClean="0"/>
              <a:t>Mostly professional are using </a:t>
            </a:r>
          </a:p>
          <a:p>
            <a:pPr lvl="1"/>
            <a:r>
              <a:rPr lang="en-US" dirty="0" err="1" smtClean="0"/>
              <a:t>HttpServlet</a:t>
            </a:r>
            <a:r>
              <a:rPr lang="en-US" dirty="0" smtClean="0"/>
              <a:t> </a:t>
            </a:r>
            <a:r>
              <a:rPr lang="en-US" dirty="0" err="1" smtClean="0"/>
              <a:t>classs</a:t>
            </a:r>
            <a:r>
              <a:rPr lang="en-US" dirty="0" smtClean="0"/>
              <a:t> to create .java </a:t>
            </a:r>
            <a:r>
              <a:rPr lang="en-US" dirty="0" err="1" smtClean="0"/>
              <a:t>servlet</a:t>
            </a:r>
            <a:r>
              <a:rPr lang="en-US" dirty="0" smtClean="0"/>
              <a:t> file</a:t>
            </a:r>
          </a:p>
          <a:p>
            <a:pPr lvl="1"/>
            <a:r>
              <a:rPr lang="en-US" dirty="0" smtClean="0"/>
              <a:t>Again mostly </a:t>
            </a:r>
            <a:r>
              <a:rPr lang="en-US" dirty="0" err="1" smtClean="0"/>
              <a:t>HttpRequest</a:t>
            </a:r>
            <a:r>
              <a:rPr lang="en-US" dirty="0" smtClean="0"/>
              <a:t> &amp; </a:t>
            </a:r>
            <a:r>
              <a:rPr lang="en-US" dirty="0" err="1" smtClean="0"/>
              <a:t>HttpResponse</a:t>
            </a:r>
            <a:r>
              <a:rPr lang="en-US" dirty="0" smtClean="0"/>
              <a:t> Interfaces used to work with request &amp; response parameter with </a:t>
            </a:r>
            <a:r>
              <a:rPr lang="en-US" dirty="0" err="1" smtClean="0"/>
              <a:t>doGet</a:t>
            </a:r>
            <a:r>
              <a:rPr lang="en-US" dirty="0" smtClean="0"/>
              <a:t>() or </a:t>
            </a:r>
            <a:r>
              <a:rPr lang="en-US" dirty="0" err="1" smtClean="0"/>
              <a:t>doPost</a:t>
            </a:r>
            <a:r>
              <a:rPr lang="en-US" dirty="0" smtClean="0"/>
              <a:t> method of it </a:t>
            </a:r>
          </a:p>
          <a:p>
            <a:pPr lvl="1"/>
            <a:r>
              <a:rPr lang="en-US" dirty="0" smtClean="0"/>
              <a:t>Lets understand this two interfaces.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ServletRequest</a:t>
            </a:r>
            <a:r>
              <a:rPr lang="en-US" dirty="0" smtClean="0"/>
              <a:t> Interface</a:t>
            </a:r>
            <a:endParaRPr lang="en-US" dirty="0"/>
          </a:p>
        </p:txBody>
      </p:sp>
      <p:sp>
        <p:nvSpPr>
          <p:cNvPr id="3" name="Content Placeholder 2"/>
          <p:cNvSpPr>
            <a:spLocks noGrp="1"/>
          </p:cNvSpPr>
          <p:nvPr>
            <p:ph idx="1"/>
          </p:nvPr>
        </p:nvSpPr>
        <p:spPr/>
        <p:txBody>
          <a:bodyPr/>
          <a:lstStyle/>
          <a:p>
            <a:r>
              <a:rPr lang="en-US" dirty="0" smtClean="0"/>
              <a:t>An object of </a:t>
            </a:r>
            <a:r>
              <a:rPr lang="en-US" dirty="0" err="1" smtClean="0"/>
              <a:t>ServletRequest</a:t>
            </a:r>
            <a:r>
              <a:rPr lang="en-US" dirty="0" smtClean="0"/>
              <a:t> is used to provide the client request information to a </a:t>
            </a:r>
            <a:r>
              <a:rPr lang="en-US" dirty="0" err="1" smtClean="0"/>
              <a:t>servlet</a:t>
            </a:r>
            <a:r>
              <a:rPr lang="en-US" dirty="0" smtClean="0"/>
              <a:t> such as content type, content length, parameter names and values, header information's, attributes etc.</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Methods of </a:t>
            </a:r>
            <a:r>
              <a:rPr lang="en-US" b="1" dirty="0" err="1" smtClean="0"/>
              <a:t>ServletRequest</a:t>
            </a:r>
            <a:r>
              <a:rPr lang="en-US" b="1" dirty="0" smtClean="0"/>
              <a:t> interface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are many methods defined in the </a:t>
            </a:r>
            <a:r>
              <a:rPr lang="en-US" dirty="0" err="1" smtClean="0"/>
              <a:t>ServletRequest</a:t>
            </a:r>
            <a:r>
              <a:rPr lang="en-US" dirty="0" smtClean="0"/>
              <a:t> interface. Some of them are as follows:</a:t>
            </a:r>
          </a:p>
          <a:p>
            <a:r>
              <a:rPr lang="en-US" b="1" dirty="0" smtClean="0"/>
              <a:t>public String </a:t>
            </a:r>
            <a:r>
              <a:rPr lang="en-US" b="1" dirty="0" err="1" smtClean="0"/>
              <a:t>getParameter</a:t>
            </a:r>
            <a:r>
              <a:rPr lang="en-US" b="1" dirty="0" smtClean="0"/>
              <a:t>(String name)</a:t>
            </a:r>
            <a:r>
              <a:rPr lang="en-US" dirty="0" smtClean="0"/>
              <a:t>is used to obtain the value of a parameter by name.</a:t>
            </a:r>
          </a:p>
          <a:p>
            <a:r>
              <a:rPr lang="en-US" b="1" dirty="0" smtClean="0"/>
              <a:t>public String[] </a:t>
            </a:r>
            <a:r>
              <a:rPr lang="en-US" b="1" dirty="0" err="1" smtClean="0"/>
              <a:t>getParameterValues</a:t>
            </a:r>
            <a:r>
              <a:rPr lang="en-US" b="1" dirty="0" smtClean="0"/>
              <a:t>(String name)</a:t>
            </a:r>
            <a:r>
              <a:rPr lang="en-US" dirty="0" smtClean="0"/>
              <a:t>returns an array of String containing all values of given parameter name. It is mainly used to obtain values of a Multi select list box.</a:t>
            </a:r>
          </a:p>
          <a:p>
            <a:r>
              <a:rPr lang="en-US" b="1" dirty="0" err="1" smtClean="0"/>
              <a:t>java.util.Enumeration</a:t>
            </a:r>
            <a:r>
              <a:rPr lang="en-US" b="1" dirty="0" smtClean="0"/>
              <a:t> </a:t>
            </a:r>
            <a:r>
              <a:rPr lang="en-US" b="1" dirty="0" err="1" smtClean="0"/>
              <a:t>getParameterNames</a:t>
            </a:r>
            <a:r>
              <a:rPr lang="en-US" b="1" dirty="0" smtClean="0"/>
              <a:t>()</a:t>
            </a:r>
            <a:r>
              <a:rPr lang="en-US" dirty="0" smtClean="0"/>
              <a:t>returns an enumeration of all of the request parameter names.</a:t>
            </a:r>
          </a:p>
          <a:p>
            <a:r>
              <a:rPr lang="en-US" b="1" dirty="0" smtClean="0"/>
              <a:t>public </a:t>
            </a:r>
            <a:r>
              <a:rPr lang="en-US" b="1" dirty="0" err="1" smtClean="0"/>
              <a:t>int</a:t>
            </a:r>
            <a:r>
              <a:rPr lang="en-US" b="1" dirty="0" smtClean="0"/>
              <a:t> </a:t>
            </a:r>
            <a:r>
              <a:rPr lang="en-US" b="1" dirty="0" err="1" smtClean="0"/>
              <a:t>getContentLength</a:t>
            </a:r>
            <a:r>
              <a:rPr lang="en-US" b="1" dirty="0" smtClean="0"/>
              <a:t>()</a:t>
            </a:r>
            <a:r>
              <a:rPr lang="en-US" dirty="0" smtClean="0"/>
              <a:t>Returns the size of the request entity data, or -1 if not known.</a:t>
            </a:r>
          </a:p>
          <a:p>
            <a:r>
              <a:rPr lang="en-US" b="1" dirty="0" smtClean="0"/>
              <a:t>public String </a:t>
            </a:r>
            <a:r>
              <a:rPr lang="en-US" b="1" dirty="0" err="1" smtClean="0"/>
              <a:t>getCharacterEncoding</a:t>
            </a:r>
            <a:r>
              <a:rPr lang="en-US" b="1" dirty="0" smtClean="0"/>
              <a:t>()</a:t>
            </a:r>
            <a:r>
              <a:rPr lang="en-US" dirty="0" smtClean="0"/>
              <a:t>Returns the character set encoding for the input of this request.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Interfaces in </a:t>
            </a:r>
            <a:r>
              <a:rPr lang="en-US" dirty="0" err="1" smtClean="0"/>
              <a:t>javax.servlet</a:t>
            </a:r>
            <a:r>
              <a:rPr lang="en-US" dirty="0" smtClean="0"/>
              <a:t> package</a:t>
            </a:r>
            <a:endParaRPr lang="en-US" dirty="0"/>
          </a:p>
        </p:txBody>
      </p:sp>
      <p:sp>
        <p:nvSpPr>
          <p:cNvPr id="3" name="Content Placeholder 2"/>
          <p:cNvSpPr>
            <a:spLocks noGrp="1"/>
          </p:cNvSpPr>
          <p:nvPr>
            <p:ph idx="1"/>
          </p:nvPr>
        </p:nvSpPr>
        <p:spPr/>
        <p:txBody>
          <a:bodyPr>
            <a:normAutofit fontScale="62500" lnSpcReduction="20000"/>
          </a:bodyPr>
          <a:lstStyle/>
          <a:p>
            <a:pPr marL="596646" indent="-514350">
              <a:buFont typeface="+mj-lt"/>
              <a:buAutoNum type="arabicPeriod"/>
            </a:pPr>
            <a:r>
              <a:rPr lang="en-US" dirty="0" err="1" smtClean="0"/>
              <a:t>Servlet</a:t>
            </a:r>
            <a:endParaRPr lang="en-US" dirty="0" smtClean="0"/>
          </a:p>
          <a:p>
            <a:pPr marL="596646" indent="-514350">
              <a:buFont typeface="+mj-lt"/>
              <a:buAutoNum type="arabicPeriod"/>
            </a:pPr>
            <a:r>
              <a:rPr lang="en-US" dirty="0" err="1" smtClean="0"/>
              <a:t>ServletRequest</a:t>
            </a:r>
            <a:endParaRPr lang="en-US" dirty="0" smtClean="0"/>
          </a:p>
          <a:p>
            <a:pPr marL="596646" indent="-514350">
              <a:buFont typeface="+mj-lt"/>
              <a:buAutoNum type="arabicPeriod"/>
            </a:pPr>
            <a:r>
              <a:rPr lang="en-US" dirty="0" err="1" smtClean="0"/>
              <a:t>ServletResponse</a:t>
            </a:r>
            <a:endParaRPr lang="en-US" dirty="0" smtClean="0"/>
          </a:p>
          <a:p>
            <a:pPr marL="596646" indent="-514350">
              <a:buFont typeface="+mj-lt"/>
              <a:buAutoNum type="arabicPeriod"/>
            </a:pPr>
            <a:r>
              <a:rPr lang="en-US" dirty="0" err="1" smtClean="0"/>
              <a:t>RequestDispatcher</a:t>
            </a:r>
            <a:endParaRPr lang="en-US" dirty="0" smtClean="0"/>
          </a:p>
          <a:p>
            <a:pPr marL="596646" indent="-514350">
              <a:buFont typeface="+mj-lt"/>
              <a:buAutoNum type="arabicPeriod"/>
            </a:pPr>
            <a:r>
              <a:rPr lang="en-US" dirty="0" err="1" smtClean="0"/>
              <a:t>ServletConfig</a:t>
            </a:r>
            <a:endParaRPr lang="en-US" dirty="0" smtClean="0"/>
          </a:p>
          <a:p>
            <a:pPr marL="596646" indent="-514350">
              <a:buFont typeface="+mj-lt"/>
              <a:buAutoNum type="arabicPeriod"/>
            </a:pPr>
            <a:r>
              <a:rPr lang="en-US" dirty="0" err="1" smtClean="0"/>
              <a:t>ServletContext</a:t>
            </a:r>
            <a:endParaRPr lang="en-US" dirty="0" smtClean="0"/>
          </a:p>
          <a:p>
            <a:pPr marL="596646" indent="-514350">
              <a:buFont typeface="+mj-lt"/>
              <a:buAutoNum type="arabicPeriod"/>
            </a:pPr>
            <a:r>
              <a:rPr lang="en-US" dirty="0" err="1" smtClean="0"/>
              <a:t>SingleThreadModel</a:t>
            </a:r>
            <a:endParaRPr lang="en-US" dirty="0" smtClean="0"/>
          </a:p>
          <a:p>
            <a:pPr marL="596646" indent="-514350">
              <a:buFont typeface="+mj-lt"/>
              <a:buAutoNum type="arabicPeriod"/>
            </a:pPr>
            <a:r>
              <a:rPr lang="en-US" dirty="0" smtClean="0"/>
              <a:t>Filter</a:t>
            </a:r>
          </a:p>
          <a:p>
            <a:pPr marL="596646" indent="-514350">
              <a:buFont typeface="+mj-lt"/>
              <a:buAutoNum type="arabicPeriod"/>
            </a:pPr>
            <a:r>
              <a:rPr lang="en-US" dirty="0" err="1" smtClean="0"/>
              <a:t>FilterConfig</a:t>
            </a:r>
            <a:endParaRPr lang="en-US" dirty="0" smtClean="0"/>
          </a:p>
          <a:p>
            <a:pPr marL="596646" indent="-514350">
              <a:buFont typeface="+mj-lt"/>
              <a:buAutoNum type="arabicPeriod"/>
            </a:pPr>
            <a:r>
              <a:rPr lang="en-US" dirty="0" err="1" smtClean="0"/>
              <a:t>FilterChain</a:t>
            </a:r>
            <a:endParaRPr lang="en-US" dirty="0" smtClean="0"/>
          </a:p>
          <a:p>
            <a:pPr marL="596646" indent="-514350">
              <a:buFont typeface="+mj-lt"/>
              <a:buAutoNum type="arabicPeriod"/>
            </a:pPr>
            <a:r>
              <a:rPr lang="en-US" dirty="0" err="1" smtClean="0"/>
              <a:t>ServletRequestListener</a:t>
            </a:r>
            <a:endParaRPr lang="en-US" dirty="0" smtClean="0"/>
          </a:p>
          <a:p>
            <a:pPr marL="596646" indent="-514350">
              <a:buFont typeface="+mj-lt"/>
              <a:buAutoNum type="arabicPeriod"/>
            </a:pPr>
            <a:r>
              <a:rPr lang="en-US" dirty="0" err="1" smtClean="0"/>
              <a:t>ServletRequestAttributeListener</a:t>
            </a:r>
            <a:endParaRPr lang="en-US" dirty="0" smtClean="0"/>
          </a:p>
          <a:p>
            <a:pPr marL="596646" indent="-514350">
              <a:buFont typeface="+mj-lt"/>
              <a:buAutoNum type="arabicPeriod"/>
            </a:pPr>
            <a:r>
              <a:rPr lang="en-US" dirty="0" err="1" smtClean="0"/>
              <a:t>ServletContextListener</a:t>
            </a:r>
            <a:endParaRPr lang="en-US" dirty="0" smtClean="0"/>
          </a:p>
          <a:p>
            <a:pPr marL="596646" indent="-514350">
              <a:buFont typeface="+mj-lt"/>
              <a:buAutoNum type="arabicPeriod"/>
            </a:pPr>
            <a:r>
              <a:rPr lang="en-US" dirty="0" err="1" smtClean="0"/>
              <a:t>ServletContextAttributeListener</a:t>
            </a:r>
            <a:endParaRPr lang="en-US" dirty="0" smtClean="0"/>
          </a:p>
          <a:p>
            <a:pPr marL="596646"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public String </a:t>
            </a:r>
            <a:r>
              <a:rPr lang="en-US" b="1" dirty="0" err="1" smtClean="0"/>
              <a:t>getContentType</a:t>
            </a:r>
            <a:r>
              <a:rPr lang="en-US" b="1" dirty="0" smtClean="0"/>
              <a:t>()</a:t>
            </a:r>
            <a:r>
              <a:rPr lang="en-US" dirty="0" smtClean="0"/>
              <a:t>Returns the Internet Media Type of the request entity data, or null if not known.</a:t>
            </a:r>
          </a:p>
          <a:p>
            <a:r>
              <a:rPr lang="en-US" b="1" dirty="0" smtClean="0"/>
              <a:t>public </a:t>
            </a:r>
            <a:r>
              <a:rPr lang="en-US" b="1" dirty="0" err="1" smtClean="0"/>
              <a:t>ServletInputStream</a:t>
            </a:r>
            <a:r>
              <a:rPr lang="en-US" b="1" dirty="0" smtClean="0"/>
              <a:t> </a:t>
            </a:r>
            <a:r>
              <a:rPr lang="en-US" b="1" dirty="0" err="1" smtClean="0"/>
              <a:t>getInputStream</a:t>
            </a:r>
            <a:r>
              <a:rPr lang="en-US" b="1" dirty="0" smtClean="0"/>
              <a:t>() throws </a:t>
            </a:r>
            <a:r>
              <a:rPr lang="en-US" b="1" dirty="0" err="1" smtClean="0"/>
              <a:t>IOException</a:t>
            </a:r>
            <a:r>
              <a:rPr lang="en-US" dirty="0" err="1" smtClean="0"/>
              <a:t>Returns</a:t>
            </a:r>
            <a:r>
              <a:rPr lang="en-US" dirty="0" smtClean="0"/>
              <a:t> an input stream for reading binary data in the request body.</a:t>
            </a:r>
          </a:p>
          <a:p>
            <a:r>
              <a:rPr lang="en-US" b="1" dirty="0" smtClean="0"/>
              <a:t>public abstract String </a:t>
            </a:r>
            <a:r>
              <a:rPr lang="en-US" b="1" dirty="0" err="1" smtClean="0"/>
              <a:t>getServerName</a:t>
            </a:r>
            <a:r>
              <a:rPr lang="en-US" b="1" dirty="0" smtClean="0"/>
              <a:t>()</a:t>
            </a:r>
            <a:r>
              <a:rPr lang="en-US" dirty="0" smtClean="0"/>
              <a:t>Returns the host name of the server that received the request.</a:t>
            </a:r>
          </a:p>
          <a:p>
            <a:r>
              <a:rPr lang="en-US" b="1" dirty="0" smtClean="0"/>
              <a:t>public </a:t>
            </a:r>
            <a:r>
              <a:rPr lang="en-US" b="1" dirty="0" err="1" smtClean="0"/>
              <a:t>int</a:t>
            </a:r>
            <a:r>
              <a:rPr lang="en-US" b="1" dirty="0" smtClean="0"/>
              <a:t> </a:t>
            </a:r>
            <a:r>
              <a:rPr lang="en-US" b="1" dirty="0" err="1" smtClean="0"/>
              <a:t>getServerPort</a:t>
            </a:r>
            <a:r>
              <a:rPr lang="en-US" b="1" dirty="0" smtClean="0"/>
              <a:t>()</a:t>
            </a:r>
            <a:r>
              <a:rPr lang="en-US" dirty="0" smtClean="0"/>
              <a:t>Returns the port number on which this request was received.</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t>
            </a:r>
            <a:r>
              <a:rPr lang="en-US" dirty="0" err="1" smtClean="0"/>
              <a:t>ServletRequest</a:t>
            </a:r>
            <a:r>
              <a:rPr lang="en-US" dirty="0" smtClean="0"/>
              <a:t> to display the name of the user</a:t>
            </a:r>
          </a:p>
        </p:txBody>
      </p:sp>
      <p:sp>
        <p:nvSpPr>
          <p:cNvPr id="3" name="Content Placeholder 2"/>
          <p:cNvSpPr>
            <a:spLocks noGrp="1"/>
          </p:cNvSpPr>
          <p:nvPr>
            <p:ph idx="1"/>
          </p:nvPr>
        </p:nvSpPr>
        <p:spPr/>
        <p:txBody>
          <a:bodyPr>
            <a:normAutofit fontScale="85000" lnSpcReduction="10000"/>
          </a:bodyPr>
          <a:lstStyle/>
          <a:p>
            <a:r>
              <a:rPr lang="en-US" dirty="0" smtClean="0"/>
              <a:t>In this example, we are displaying the name of the user in the </a:t>
            </a:r>
            <a:r>
              <a:rPr lang="en-US" dirty="0" err="1" smtClean="0"/>
              <a:t>servlet</a:t>
            </a:r>
            <a:r>
              <a:rPr lang="en-US" dirty="0" smtClean="0"/>
              <a:t>. For this purpose, we have used the </a:t>
            </a:r>
            <a:r>
              <a:rPr lang="en-US" dirty="0" err="1" smtClean="0"/>
              <a:t>getParameter</a:t>
            </a:r>
            <a:r>
              <a:rPr lang="en-US" dirty="0" smtClean="0"/>
              <a:t> method that returns the value for the given request parameter name.</a:t>
            </a:r>
          </a:p>
          <a:p>
            <a:pPr marL="82296" indent="0">
              <a:buNone/>
            </a:pPr>
            <a:r>
              <a:rPr lang="en-US" smtClean="0"/>
              <a:t>Index.html</a:t>
            </a:r>
            <a:endParaRPr lang="en-US" dirty="0" smtClean="0"/>
          </a:p>
          <a:p>
            <a:pPr>
              <a:buNone/>
            </a:pPr>
            <a:r>
              <a:rPr lang="en-US" b="1" dirty="0" smtClean="0"/>
              <a:t>&lt;form action="welcome" method="get"&gt;  </a:t>
            </a:r>
          </a:p>
          <a:p>
            <a:pPr>
              <a:buNone/>
            </a:pPr>
            <a:r>
              <a:rPr lang="en-US" b="1" dirty="0" smtClean="0"/>
              <a:t>Enter your name&lt;input type="text" name="name"&gt;&lt;</a:t>
            </a:r>
            <a:r>
              <a:rPr lang="en-US" b="1" dirty="0" err="1" smtClean="0"/>
              <a:t>br</a:t>
            </a:r>
            <a:r>
              <a:rPr lang="en-US" b="1" dirty="0" smtClean="0"/>
              <a:t>&gt;  </a:t>
            </a:r>
          </a:p>
          <a:p>
            <a:pPr>
              <a:buNone/>
            </a:pPr>
            <a:r>
              <a:rPr lang="en-US" b="1" dirty="0" smtClean="0"/>
              <a:t>&lt;input type="submit" value="login"&gt;  </a:t>
            </a:r>
          </a:p>
          <a:p>
            <a:pPr>
              <a:buNone/>
            </a:pPr>
            <a:r>
              <a:rPr lang="en-US" b="1" dirty="0" smtClean="0"/>
              <a:t>&lt;/form&gt;  </a:t>
            </a:r>
          </a:p>
          <a:p>
            <a:pPr>
              <a:buNone/>
            </a:pP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file</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import</a:t>
            </a:r>
            <a:r>
              <a:rPr lang="en-US" dirty="0" smtClean="0"/>
              <a:t> </a:t>
            </a:r>
            <a:r>
              <a:rPr lang="en-US" dirty="0" err="1" smtClean="0"/>
              <a:t>javax.servlet.http</a:t>
            </a:r>
            <a:r>
              <a:rPr lang="en-US" dirty="0" smtClean="0"/>
              <a:t>.*;  </a:t>
            </a:r>
          </a:p>
          <a:p>
            <a:pPr>
              <a:buNone/>
            </a:pPr>
            <a:r>
              <a:rPr lang="en-US" b="1" dirty="0" smtClean="0"/>
              <a:t>import</a:t>
            </a:r>
            <a:r>
              <a:rPr lang="en-US" dirty="0" smtClean="0"/>
              <a:t> </a:t>
            </a:r>
            <a:r>
              <a:rPr lang="en-US" dirty="0" err="1" smtClean="0"/>
              <a:t>javax.servlet</a:t>
            </a:r>
            <a:r>
              <a:rPr lang="en-US" dirty="0" smtClean="0"/>
              <a:t>.*;  </a:t>
            </a:r>
          </a:p>
          <a:p>
            <a:pPr>
              <a:buNone/>
            </a:pPr>
            <a:r>
              <a:rPr lang="en-US" b="1" dirty="0" smtClean="0"/>
              <a:t>import</a:t>
            </a:r>
            <a:r>
              <a:rPr lang="en-US" dirty="0" smtClean="0"/>
              <a:t> java.io.*;  </a:t>
            </a:r>
          </a:p>
          <a:p>
            <a:pPr>
              <a:buNone/>
            </a:pPr>
            <a:r>
              <a:rPr lang="en-US" b="1" dirty="0" smtClean="0"/>
              <a:t>public</a:t>
            </a:r>
            <a:r>
              <a:rPr lang="en-US" dirty="0" smtClean="0"/>
              <a:t> </a:t>
            </a:r>
            <a:r>
              <a:rPr lang="en-US" b="1" dirty="0" smtClean="0"/>
              <a:t>class</a:t>
            </a:r>
            <a:r>
              <a:rPr lang="en-US" dirty="0" smtClean="0"/>
              <a:t> </a:t>
            </a:r>
            <a:r>
              <a:rPr lang="en-US" dirty="0" err="1" smtClean="0"/>
              <a:t>DemoServ</a:t>
            </a:r>
            <a:r>
              <a:rPr lang="en-US" dirty="0" smtClean="0"/>
              <a:t> </a:t>
            </a:r>
            <a:r>
              <a:rPr lang="en-US" b="1" dirty="0" smtClean="0"/>
              <a:t>extends</a:t>
            </a:r>
            <a:r>
              <a:rPr lang="en-US" dirty="0" smtClean="0"/>
              <a:t> </a:t>
            </a:r>
            <a:r>
              <a:rPr lang="en-US" dirty="0" err="1" smtClean="0"/>
              <a:t>HttpServlet</a:t>
            </a: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a:t>
            </a:r>
            <a:r>
              <a:rPr lang="en-US" dirty="0" err="1" smtClean="0"/>
              <a:t>req,HttpServletResponse</a:t>
            </a:r>
            <a:r>
              <a:rPr lang="en-US" dirty="0" smtClean="0"/>
              <a:t> res)  </a:t>
            </a:r>
          </a:p>
          <a:p>
            <a:pPr>
              <a:buNone/>
            </a:pPr>
            <a:r>
              <a:rPr lang="en-US" b="1" dirty="0" smtClean="0"/>
              <a:t>throws</a:t>
            </a:r>
            <a:r>
              <a:rPr lang="en-US" dirty="0" smtClean="0"/>
              <a:t> </a:t>
            </a:r>
            <a:r>
              <a:rPr lang="en-US" dirty="0" err="1" smtClean="0"/>
              <a:t>ServletException,IOException</a:t>
            </a:r>
            <a:r>
              <a:rPr lang="en-US" dirty="0" smtClean="0"/>
              <a:t>  </a:t>
            </a:r>
          </a:p>
          <a:p>
            <a:pPr>
              <a:buNone/>
            </a:pPr>
            <a:r>
              <a:rPr lang="en-US" dirty="0" smtClean="0"/>
              <a:t>{  </a:t>
            </a:r>
          </a:p>
          <a:p>
            <a:pPr>
              <a:buNone/>
            </a:pPr>
            <a:r>
              <a:rPr lang="en-US" dirty="0" err="1" smtClean="0"/>
              <a:t>res.setContentType</a:t>
            </a:r>
            <a:r>
              <a:rPr lang="en-US" dirty="0" smtClean="0"/>
              <a:t>("text/html");  </a:t>
            </a:r>
          </a:p>
          <a:p>
            <a:pPr>
              <a:buNone/>
            </a:pPr>
            <a:r>
              <a:rPr lang="en-US" dirty="0" err="1" smtClean="0"/>
              <a:t>PrintWriter</a:t>
            </a:r>
            <a:r>
              <a:rPr lang="en-US" dirty="0" smtClean="0"/>
              <a:t> pw=</a:t>
            </a:r>
            <a:r>
              <a:rPr lang="en-US" dirty="0" err="1" smtClean="0"/>
              <a:t>res.getWriter</a:t>
            </a:r>
            <a:r>
              <a:rPr lang="en-US" dirty="0" smtClean="0"/>
              <a:t>();  </a:t>
            </a:r>
          </a:p>
          <a:p>
            <a:pPr>
              <a:buNone/>
            </a:pPr>
            <a:r>
              <a:rPr lang="en-US" dirty="0" smtClean="0"/>
              <a:t>  </a:t>
            </a:r>
          </a:p>
          <a:p>
            <a:pPr>
              <a:buNone/>
            </a:pPr>
            <a:r>
              <a:rPr lang="en-US" dirty="0" smtClean="0"/>
              <a:t>String name=</a:t>
            </a:r>
            <a:r>
              <a:rPr lang="en-US" dirty="0" err="1" smtClean="0"/>
              <a:t>req.getParameter</a:t>
            </a:r>
            <a:r>
              <a:rPr lang="en-US" dirty="0" smtClean="0"/>
              <a:t>("name");//will return value  </a:t>
            </a:r>
          </a:p>
          <a:p>
            <a:pPr>
              <a:buNone/>
            </a:pPr>
            <a:r>
              <a:rPr lang="en-US" dirty="0" err="1" smtClean="0"/>
              <a:t>pw.println</a:t>
            </a:r>
            <a:r>
              <a:rPr lang="en-US" dirty="0" smtClean="0"/>
              <a:t>("Welcome "+name);  </a:t>
            </a:r>
          </a:p>
          <a:p>
            <a:pPr>
              <a:buNone/>
            </a:pPr>
            <a:r>
              <a:rPr lang="en-US" dirty="0" smtClean="0"/>
              <a:t>  </a:t>
            </a:r>
          </a:p>
          <a:p>
            <a:pPr>
              <a:buNone/>
            </a:pPr>
            <a:r>
              <a:rPr lang="en-US" dirty="0" err="1" smtClean="0"/>
              <a:t>pw.close</a:t>
            </a: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Web.xml</a:t>
            </a:r>
            <a:endParaRPr lang="en-US" dirty="0"/>
          </a:p>
        </p:txBody>
      </p:sp>
      <p:sp>
        <p:nvSpPr>
          <p:cNvPr id="3" name="Content Placeholder 2"/>
          <p:cNvSpPr>
            <a:spLocks noGrp="1"/>
          </p:cNvSpPr>
          <p:nvPr>
            <p:ph idx="1"/>
          </p:nvPr>
        </p:nvSpPr>
        <p:spPr/>
        <p:txBody>
          <a:bodyPr/>
          <a:lstStyle/>
          <a:p>
            <a:r>
              <a:rPr lang="en-US" dirty="0" smtClean="0"/>
              <a:t>Will generate automatically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rvletcommun.PNG"/>
          <p:cNvPicPr>
            <a:picLocks noGrp="1" noChangeAspect="1"/>
          </p:cNvPicPr>
          <p:nvPr>
            <p:ph idx="1"/>
          </p:nvPr>
        </p:nvPicPr>
        <p:blipFill>
          <a:blip r:embed="rId3" cstate="print"/>
          <a:stretch>
            <a:fillRect/>
          </a:stretch>
        </p:blipFill>
        <p:spPr>
          <a:xfrm>
            <a:off x="2056493" y="1497126"/>
            <a:ext cx="6256563" cy="4701948"/>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Displaying all the header information in the </a:t>
            </a:r>
            <a:r>
              <a:rPr lang="en-US" dirty="0" err="1" smtClean="0"/>
              <a:t>servlet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getHeaderNames</a:t>
            </a:r>
            <a:r>
              <a:rPr lang="en-US" dirty="0" smtClean="0"/>
              <a:t>() of </a:t>
            </a:r>
            <a:r>
              <a:rPr lang="en-US" dirty="0" err="1" smtClean="0"/>
              <a:t>ServletRequest</a:t>
            </a:r>
            <a:r>
              <a:rPr lang="en-US" dirty="0" smtClean="0"/>
              <a:t> interface returns an Enumeration object, containing all the header names. </a:t>
            </a:r>
          </a:p>
          <a:p>
            <a:r>
              <a:rPr lang="en-US" dirty="0" smtClean="0"/>
              <a:t>The </a:t>
            </a:r>
            <a:r>
              <a:rPr lang="en-US" dirty="0" err="1" smtClean="0"/>
              <a:t>getHeader</a:t>
            </a:r>
            <a:r>
              <a:rPr lang="en-US" dirty="0" smtClean="0"/>
              <a:t>() method of </a:t>
            </a:r>
            <a:r>
              <a:rPr lang="en-US" dirty="0" err="1" smtClean="0"/>
              <a:t>ServletRequest</a:t>
            </a:r>
            <a:r>
              <a:rPr lang="en-US" dirty="0" smtClean="0"/>
              <a:t> interface returns the header value for the given header name. In this example, we are displaying all the header information of a request in the </a:t>
            </a:r>
            <a:r>
              <a:rPr lang="en-US" dirty="0" err="1" smtClean="0"/>
              <a:t>servlet</a:t>
            </a:r>
            <a:r>
              <a:rPr lang="en-US" dirty="0" smtClean="0"/>
              <a:t> page.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u="sng" dirty="0" smtClean="0"/>
              <a:t>Syntax of </a:t>
            </a:r>
            <a:r>
              <a:rPr lang="en-US" b="1" u="sng" dirty="0" err="1" smtClean="0"/>
              <a:t>getHeaderNames</a:t>
            </a:r>
            <a:r>
              <a:rPr lang="en-US" b="1" u="sng" dirty="0" smtClean="0"/>
              <a:t>() method</a:t>
            </a:r>
          </a:p>
          <a:p>
            <a:pPr>
              <a:buNone/>
            </a:pPr>
            <a:r>
              <a:rPr lang="en-US" sz="2800" b="1" dirty="0" smtClean="0"/>
              <a:t>public</a:t>
            </a:r>
            <a:r>
              <a:rPr lang="en-US" sz="2800" dirty="0" smtClean="0"/>
              <a:t> Enumeration </a:t>
            </a:r>
            <a:r>
              <a:rPr lang="en-US" sz="2800" dirty="0" err="1" smtClean="0"/>
              <a:t>getHeaderNames</a:t>
            </a:r>
            <a:r>
              <a:rPr lang="en-US" sz="2800" dirty="0" smtClean="0"/>
              <a:t>() </a:t>
            </a:r>
          </a:p>
          <a:p>
            <a:r>
              <a:rPr lang="en-US" sz="2800" b="1" dirty="0" smtClean="0"/>
              <a:t>Syntax of </a:t>
            </a:r>
            <a:r>
              <a:rPr lang="en-US" sz="2800" b="1" dirty="0" err="1" smtClean="0"/>
              <a:t>getHeader</a:t>
            </a:r>
            <a:r>
              <a:rPr lang="en-US" sz="2800" b="1" dirty="0" smtClean="0"/>
              <a:t>() method</a:t>
            </a:r>
          </a:p>
          <a:p>
            <a:pPr>
              <a:buNone/>
            </a:pPr>
            <a:r>
              <a:rPr lang="en-US" sz="2800" b="1" dirty="0" smtClean="0"/>
              <a:t>   public</a:t>
            </a:r>
            <a:r>
              <a:rPr lang="en-US" sz="2800" dirty="0" smtClean="0"/>
              <a:t> String </a:t>
            </a:r>
            <a:r>
              <a:rPr lang="en-US" sz="2800" dirty="0" err="1" smtClean="0"/>
              <a:t>getHeader</a:t>
            </a:r>
            <a:r>
              <a:rPr lang="en-US" sz="2800" dirty="0" smtClean="0"/>
              <a:t>(String </a:t>
            </a:r>
            <a:r>
              <a:rPr lang="en-US" sz="2800" dirty="0" err="1" smtClean="0"/>
              <a:t>headerName</a:t>
            </a:r>
            <a:r>
              <a:rPr lang="en-US" sz="2800" dirty="0" smtClean="0"/>
              <a:t>)  </a:t>
            </a:r>
          </a:p>
          <a:p>
            <a:pPr>
              <a:buNone/>
            </a:pPr>
            <a:endParaRPr lang="en-US" sz="2800" b="1" dirty="0" smtClean="0"/>
          </a:p>
          <a:p>
            <a:pPr>
              <a:buNone/>
            </a:pPr>
            <a:endParaRPr lang="en-US" sz="2800" dirty="0" smtClean="0"/>
          </a:p>
          <a:p>
            <a:pPr>
              <a:buNone/>
            </a:pP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displaying all the header information in the </a:t>
            </a:r>
            <a:r>
              <a:rPr lang="en-US" dirty="0" err="1" smtClean="0"/>
              <a:t>servlet</a:t>
            </a:r>
            <a:endParaRPr lang="en-US" dirty="0"/>
          </a:p>
        </p:txBody>
      </p:sp>
      <p:sp>
        <p:nvSpPr>
          <p:cNvPr id="3" name="Content Placeholder 2"/>
          <p:cNvSpPr>
            <a:spLocks noGrp="1"/>
          </p:cNvSpPr>
          <p:nvPr>
            <p:ph idx="1"/>
          </p:nvPr>
        </p:nvSpPr>
        <p:spPr/>
        <p:txBody>
          <a:bodyPr/>
          <a:lstStyle/>
          <a:p>
            <a:r>
              <a:rPr lang="en-US" dirty="0" smtClean="0"/>
              <a:t>In this example, we are calling the </a:t>
            </a:r>
            <a:r>
              <a:rPr lang="en-US" dirty="0" err="1" smtClean="0"/>
              <a:t>getHeaderNames</a:t>
            </a:r>
            <a:r>
              <a:rPr lang="en-US" dirty="0" smtClean="0"/>
              <a:t>() method of the </a:t>
            </a:r>
            <a:r>
              <a:rPr lang="en-US" dirty="0" err="1" smtClean="0"/>
              <a:t>ServletRequest</a:t>
            </a:r>
            <a:r>
              <a:rPr lang="en-US" dirty="0" smtClean="0"/>
              <a:t> interface, which returns the Enumeration object containing all the header names. </a:t>
            </a:r>
          </a:p>
          <a:p>
            <a:r>
              <a:rPr lang="en-US" dirty="0" smtClean="0"/>
              <a:t>By calling the </a:t>
            </a:r>
            <a:r>
              <a:rPr lang="en-US" dirty="0" err="1" smtClean="0"/>
              <a:t>getHeader</a:t>
            </a:r>
            <a:r>
              <a:rPr lang="en-US" dirty="0" smtClean="0"/>
              <a:t>() method, we are displaying all the header values.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smtClean="0"/>
              <a:t>&lt;a </a:t>
            </a:r>
            <a:r>
              <a:rPr lang="en-US" dirty="0" err="1" smtClean="0"/>
              <a:t>href</a:t>
            </a:r>
            <a:r>
              <a:rPr lang="en-US" dirty="0" smtClean="0"/>
              <a:t>="run"&gt; click Here &lt;/a&gt;</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ShowHeaders.java</a:t>
            </a:r>
            <a:endParaRPr lang="en-US" dirty="0"/>
          </a:p>
        </p:txBody>
      </p:sp>
      <p:sp>
        <p:nvSpPr>
          <p:cNvPr id="3" name="Content Placeholder 2"/>
          <p:cNvSpPr>
            <a:spLocks noGrp="1"/>
          </p:cNvSpPr>
          <p:nvPr>
            <p:ph idx="1"/>
          </p:nvPr>
        </p:nvSpPr>
        <p:spPr/>
        <p:txBody>
          <a:bodyPr>
            <a:noAutofit/>
          </a:bodyPr>
          <a:lstStyle/>
          <a:p>
            <a:pPr>
              <a:buNone/>
            </a:pPr>
            <a:r>
              <a:rPr lang="en-US" sz="1800" b="1" dirty="0" smtClean="0"/>
              <a:t>import</a:t>
            </a:r>
            <a:r>
              <a:rPr lang="en-US" sz="1800" dirty="0" smtClean="0"/>
              <a:t> java.io.*;  </a:t>
            </a:r>
          </a:p>
          <a:p>
            <a:pPr>
              <a:buNone/>
            </a:pPr>
            <a:r>
              <a:rPr lang="en-US" sz="1800" b="1" dirty="0" smtClean="0"/>
              <a:t>import</a:t>
            </a:r>
            <a:r>
              <a:rPr lang="en-US" sz="1800" dirty="0" smtClean="0"/>
              <a:t> </a:t>
            </a:r>
            <a:r>
              <a:rPr lang="en-US" sz="1800" dirty="0" err="1" smtClean="0"/>
              <a:t>javax.servlet</a:t>
            </a:r>
            <a:r>
              <a:rPr lang="en-US" sz="1800" dirty="0" smtClean="0"/>
              <a:t>.*;  </a:t>
            </a:r>
          </a:p>
          <a:p>
            <a:pPr>
              <a:buNone/>
            </a:pPr>
            <a:r>
              <a:rPr lang="en-US" sz="1800" b="1" dirty="0" smtClean="0"/>
              <a:t>import</a:t>
            </a:r>
            <a:r>
              <a:rPr lang="en-US" sz="1800" dirty="0" smtClean="0"/>
              <a:t> </a:t>
            </a:r>
            <a:r>
              <a:rPr lang="en-US" sz="1800" dirty="0" err="1" smtClean="0"/>
              <a:t>javax.servlet.http</a:t>
            </a:r>
            <a:r>
              <a:rPr lang="en-US" sz="1800" dirty="0" smtClean="0"/>
              <a:t>.*;  </a:t>
            </a:r>
          </a:p>
          <a:p>
            <a:pPr>
              <a:buNone/>
            </a:pPr>
            <a:r>
              <a:rPr lang="en-US" sz="1800" b="1" dirty="0" smtClean="0"/>
              <a:t>import</a:t>
            </a:r>
            <a:r>
              <a:rPr lang="en-US" sz="1800" dirty="0" smtClean="0"/>
              <a:t> </a:t>
            </a:r>
            <a:r>
              <a:rPr lang="en-US" sz="1800" dirty="0" err="1" smtClean="0"/>
              <a:t>java.util</a:t>
            </a:r>
            <a:r>
              <a:rPr lang="en-US" sz="1800" dirty="0" smtClean="0"/>
              <a:t>.*;  </a:t>
            </a:r>
          </a:p>
          <a:p>
            <a:pPr>
              <a:buNone/>
            </a:pPr>
            <a:r>
              <a:rPr lang="en-US" sz="1800" dirty="0" smtClean="0"/>
              <a:t>  </a:t>
            </a:r>
          </a:p>
          <a:p>
            <a:pPr>
              <a:buNone/>
            </a:pPr>
            <a:r>
              <a:rPr lang="en-US" sz="1800" b="1" dirty="0" smtClean="0"/>
              <a:t>public</a:t>
            </a:r>
            <a:r>
              <a:rPr lang="en-US" sz="1800" dirty="0" smtClean="0"/>
              <a:t> </a:t>
            </a:r>
            <a:r>
              <a:rPr lang="en-US" sz="1800" b="1" dirty="0" smtClean="0"/>
              <a:t>class</a:t>
            </a:r>
            <a:r>
              <a:rPr lang="en-US" sz="1800" dirty="0" smtClean="0"/>
              <a:t> </a:t>
            </a:r>
            <a:r>
              <a:rPr lang="en-US" sz="1800" dirty="0" err="1" smtClean="0"/>
              <a:t>ShowHeaders</a:t>
            </a:r>
            <a:r>
              <a:rPr lang="en-US" sz="1800" dirty="0" smtClean="0"/>
              <a:t> </a:t>
            </a:r>
            <a:r>
              <a:rPr lang="en-US" sz="1800" b="1" dirty="0" smtClean="0"/>
              <a:t>extends</a:t>
            </a:r>
            <a:r>
              <a:rPr lang="en-US" sz="1800" dirty="0" smtClean="0"/>
              <a:t> </a:t>
            </a:r>
            <a:r>
              <a:rPr lang="en-US" sz="1800" dirty="0" err="1" smtClean="0"/>
              <a:t>HttpServlet</a:t>
            </a:r>
            <a:r>
              <a:rPr lang="en-US" sz="1800" dirty="0" smtClean="0"/>
              <a:t> {  </a:t>
            </a:r>
          </a:p>
          <a:p>
            <a:pPr>
              <a:buNone/>
            </a:pPr>
            <a:r>
              <a:rPr lang="en-US" sz="1800" dirty="0" smtClean="0"/>
              <a:t>  </a:t>
            </a:r>
          </a:p>
          <a:p>
            <a:pPr>
              <a:buNone/>
            </a:pPr>
            <a:r>
              <a:rPr lang="en-US" sz="1800" dirty="0" smtClean="0"/>
              <a:t>  </a:t>
            </a:r>
            <a:r>
              <a:rPr lang="en-US" sz="1800" b="1" dirty="0" smtClean="0"/>
              <a:t>public</a:t>
            </a:r>
            <a:r>
              <a:rPr lang="en-US" sz="1800" dirty="0" smtClean="0"/>
              <a:t> </a:t>
            </a:r>
            <a:r>
              <a:rPr lang="en-US" sz="1800" b="1" dirty="0" smtClean="0"/>
              <a:t>void</a:t>
            </a:r>
            <a:r>
              <a:rPr lang="en-US" sz="1800" dirty="0" smtClean="0"/>
              <a:t> </a:t>
            </a:r>
            <a:r>
              <a:rPr lang="en-US" sz="1800" dirty="0" err="1" smtClean="0"/>
              <a:t>doGet</a:t>
            </a:r>
            <a:r>
              <a:rPr lang="en-US" sz="1800" dirty="0" smtClean="0"/>
              <a:t>(</a:t>
            </a:r>
            <a:r>
              <a:rPr lang="en-US" sz="1800" dirty="0" err="1" smtClean="0"/>
              <a:t>HttpServletRequest</a:t>
            </a:r>
            <a:r>
              <a:rPr lang="en-US" sz="1800" dirty="0" smtClean="0"/>
              <a:t> request,  </a:t>
            </a:r>
          </a:p>
          <a:p>
            <a:pPr>
              <a:buNone/>
            </a:pPr>
            <a:r>
              <a:rPr lang="en-US" sz="1800" dirty="0" smtClean="0"/>
              <a:t>                    </a:t>
            </a:r>
            <a:r>
              <a:rPr lang="en-US" sz="1800" dirty="0" err="1" smtClean="0"/>
              <a:t>HttpServletResponse</a:t>
            </a:r>
            <a:r>
              <a:rPr lang="en-US" sz="1800" dirty="0" smtClean="0"/>
              <a:t> response)  </a:t>
            </a:r>
          </a:p>
          <a:p>
            <a:pPr>
              <a:buNone/>
            </a:pPr>
            <a:r>
              <a:rPr lang="en-US" sz="1800" dirty="0" smtClean="0"/>
              <a:t>    </a:t>
            </a:r>
            <a:r>
              <a:rPr lang="en-US" sz="1800" b="1" dirty="0" smtClean="0"/>
              <a:t>throws</a:t>
            </a:r>
            <a:r>
              <a:rPr lang="en-US" sz="1800" dirty="0" smtClean="0"/>
              <a:t> </a:t>
            </a:r>
            <a:r>
              <a:rPr lang="en-US" sz="1800" dirty="0" err="1" smtClean="0"/>
              <a:t>IOException</a:t>
            </a:r>
            <a:r>
              <a:rPr lang="en-US" sz="1800" dirty="0" smtClean="0"/>
              <a:t>, </a:t>
            </a:r>
            <a:r>
              <a:rPr lang="en-US" sz="1800" dirty="0" err="1" smtClean="0"/>
              <a:t>ServletException</a:t>
            </a:r>
            <a:r>
              <a:rPr lang="en-US" sz="1800" dirty="0" smtClean="0"/>
              <a:t> {  </a:t>
            </a:r>
          </a:p>
          <a:p>
            <a:pPr>
              <a:buNone/>
            </a:pPr>
            <a:r>
              <a:rPr lang="en-US" sz="1800" dirty="0" smtClean="0"/>
              <a:t>      </a:t>
            </a:r>
            <a:r>
              <a:rPr lang="en-US" sz="1800" dirty="0" err="1" smtClean="0"/>
              <a:t>response.setContentType</a:t>
            </a:r>
            <a:r>
              <a:rPr lang="en-US" sz="1800" dirty="0" smtClean="0"/>
              <a:t>("text/html");  </a:t>
            </a:r>
          </a:p>
          <a:p>
            <a:pPr>
              <a:buNone/>
            </a:pPr>
            <a:r>
              <a:rPr lang="en-US" sz="1800" dirty="0" smtClean="0"/>
              <a:t>      </a:t>
            </a:r>
            <a:r>
              <a:rPr lang="en-US" sz="1800" dirty="0" err="1" smtClean="0"/>
              <a:t>PrintWriter</a:t>
            </a:r>
            <a:r>
              <a:rPr lang="en-US" sz="1800" dirty="0" smtClean="0"/>
              <a:t> out = </a:t>
            </a:r>
            <a:r>
              <a:rPr lang="en-US" sz="1800" dirty="0" err="1" smtClean="0"/>
              <a:t>response.getWriter</a:t>
            </a:r>
            <a:r>
              <a:rPr lang="en-US" sz="1800" dirty="0" smtClean="0"/>
              <a:t>();  </a:t>
            </a:r>
          </a:p>
          <a:p>
            <a:pPr>
              <a:buNone/>
            </a:pPr>
            <a:r>
              <a:rPr lang="en-US" sz="1800" dirty="0" smtClean="0"/>
              <a:t>        </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 in </a:t>
            </a:r>
            <a:r>
              <a:rPr lang="en-US" dirty="0" err="1" smtClean="0"/>
              <a:t>javax.servlet</a:t>
            </a:r>
            <a:r>
              <a:rPr lang="en-US" dirty="0" smtClean="0"/>
              <a:t> package</a:t>
            </a:r>
            <a:endParaRPr lang="en-US" dirty="0"/>
          </a:p>
        </p:txBody>
      </p:sp>
      <p:sp>
        <p:nvSpPr>
          <p:cNvPr id="3" name="Content Placeholder 2"/>
          <p:cNvSpPr>
            <a:spLocks noGrp="1"/>
          </p:cNvSpPr>
          <p:nvPr>
            <p:ph idx="1"/>
          </p:nvPr>
        </p:nvSpPr>
        <p:spPr/>
        <p:txBody>
          <a:bodyPr>
            <a:normAutofit fontScale="85000" lnSpcReduction="20000"/>
          </a:bodyPr>
          <a:lstStyle/>
          <a:p>
            <a:pPr marL="596646" indent="-514350">
              <a:buFont typeface="+mj-lt"/>
              <a:buAutoNum type="arabicPeriod"/>
            </a:pPr>
            <a:r>
              <a:rPr lang="en-US" dirty="0" err="1" smtClean="0"/>
              <a:t>GenericServlet</a:t>
            </a:r>
            <a:endParaRPr lang="en-US" dirty="0" smtClean="0"/>
          </a:p>
          <a:p>
            <a:pPr marL="596646" indent="-514350">
              <a:buFont typeface="+mj-lt"/>
              <a:buAutoNum type="arabicPeriod"/>
            </a:pPr>
            <a:r>
              <a:rPr lang="en-US" dirty="0" err="1" smtClean="0"/>
              <a:t>ServletInputStream</a:t>
            </a:r>
            <a:endParaRPr lang="en-US" dirty="0" smtClean="0"/>
          </a:p>
          <a:p>
            <a:pPr marL="596646" indent="-514350">
              <a:buFont typeface="+mj-lt"/>
              <a:buAutoNum type="arabicPeriod"/>
            </a:pPr>
            <a:r>
              <a:rPr lang="en-US" dirty="0" err="1" smtClean="0"/>
              <a:t>ServletOutputStream</a:t>
            </a:r>
            <a:endParaRPr lang="en-US" dirty="0" smtClean="0"/>
          </a:p>
          <a:p>
            <a:pPr marL="596646" indent="-514350">
              <a:buFont typeface="+mj-lt"/>
              <a:buAutoNum type="arabicPeriod"/>
            </a:pPr>
            <a:r>
              <a:rPr lang="en-US" dirty="0" err="1" smtClean="0"/>
              <a:t>ServletRequestWrapper</a:t>
            </a:r>
            <a:endParaRPr lang="en-US" dirty="0" smtClean="0"/>
          </a:p>
          <a:p>
            <a:pPr marL="596646" indent="-514350">
              <a:buFont typeface="+mj-lt"/>
              <a:buAutoNum type="arabicPeriod"/>
            </a:pPr>
            <a:r>
              <a:rPr lang="en-US" dirty="0" err="1" smtClean="0"/>
              <a:t>ServletResponseWrapper</a:t>
            </a:r>
            <a:endParaRPr lang="en-US" dirty="0" smtClean="0"/>
          </a:p>
          <a:p>
            <a:pPr marL="596646" indent="-514350">
              <a:buFont typeface="+mj-lt"/>
              <a:buAutoNum type="arabicPeriod"/>
            </a:pPr>
            <a:r>
              <a:rPr lang="en-US" dirty="0" err="1" smtClean="0"/>
              <a:t>ServletRequestEvent</a:t>
            </a:r>
            <a:endParaRPr lang="en-US" dirty="0" smtClean="0"/>
          </a:p>
          <a:p>
            <a:pPr marL="596646" indent="-514350">
              <a:buFont typeface="+mj-lt"/>
              <a:buAutoNum type="arabicPeriod"/>
            </a:pPr>
            <a:r>
              <a:rPr lang="en-US" dirty="0" err="1" smtClean="0"/>
              <a:t>ServletContextEvent</a:t>
            </a:r>
            <a:endParaRPr lang="en-US" dirty="0" smtClean="0"/>
          </a:p>
          <a:p>
            <a:pPr marL="596646" indent="-514350">
              <a:buFont typeface="+mj-lt"/>
              <a:buAutoNum type="arabicPeriod"/>
            </a:pPr>
            <a:r>
              <a:rPr lang="en-US" dirty="0" err="1" smtClean="0"/>
              <a:t>ServletRequestAttributeEvent</a:t>
            </a:r>
            <a:endParaRPr lang="en-US" dirty="0" smtClean="0"/>
          </a:p>
          <a:p>
            <a:pPr marL="596646" indent="-514350">
              <a:buFont typeface="+mj-lt"/>
              <a:buAutoNum type="arabicPeriod"/>
            </a:pPr>
            <a:r>
              <a:rPr lang="en-US" dirty="0" err="1" smtClean="0"/>
              <a:t>ServletContextAttributeEvent</a:t>
            </a:r>
            <a:endParaRPr lang="en-US" dirty="0" smtClean="0"/>
          </a:p>
          <a:p>
            <a:pPr marL="596646" indent="-514350">
              <a:buFont typeface="+mj-lt"/>
              <a:buAutoNum type="arabicPeriod"/>
            </a:pPr>
            <a:r>
              <a:rPr lang="en-US" dirty="0" err="1" smtClean="0"/>
              <a:t>ServletException</a:t>
            </a:r>
            <a:endParaRPr lang="en-US" dirty="0" smtClean="0"/>
          </a:p>
          <a:p>
            <a:pPr marL="596646" indent="-514350">
              <a:buFont typeface="+mj-lt"/>
              <a:buAutoNum type="arabicPeriod"/>
            </a:pPr>
            <a:r>
              <a:rPr lang="en-US" dirty="0" err="1" smtClean="0"/>
              <a:t>UnavailableException</a:t>
            </a:r>
            <a:endParaRPr lang="en-US" dirty="0" smtClean="0"/>
          </a:p>
          <a:p>
            <a:pPr marL="596646"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err="1" smtClean="0"/>
              <a:t>out.println</a:t>
            </a:r>
            <a:r>
              <a:rPr lang="en-US" dirty="0" smtClean="0"/>
              <a:t>("HTTP headers sent by your client:&lt;</a:t>
            </a:r>
            <a:r>
              <a:rPr lang="en-US" dirty="0" err="1" smtClean="0"/>
              <a:t>br</a:t>
            </a:r>
            <a:r>
              <a:rPr lang="en-US" dirty="0" smtClean="0"/>
              <a:t>&gt;");  </a:t>
            </a:r>
          </a:p>
          <a:p>
            <a:r>
              <a:rPr lang="en-US" dirty="0" smtClean="0"/>
              <a:t>        </a:t>
            </a:r>
          </a:p>
          <a:p>
            <a:r>
              <a:rPr lang="en-US" dirty="0" smtClean="0"/>
              <a:t>    Enumeration </a:t>
            </a:r>
            <a:r>
              <a:rPr lang="en-US" b="1" dirty="0" err="1" smtClean="0"/>
              <a:t>enum</a:t>
            </a:r>
            <a:r>
              <a:rPr lang="en-US" dirty="0" smtClean="0"/>
              <a:t> = </a:t>
            </a:r>
            <a:r>
              <a:rPr lang="en-US" dirty="0" err="1" smtClean="0"/>
              <a:t>request.getHeaderNames</a:t>
            </a:r>
            <a:r>
              <a:rPr lang="en-US" dirty="0" smtClean="0"/>
              <a:t>();  </a:t>
            </a:r>
          </a:p>
          <a:p>
            <a:r>
              <a:rPr lang="en-US" dirty="0" smtClean="0"/>
              <a:t>        </a:t>
            </a:r>
            <a:r>
              <a:rPr lang="en-US" b="1" dirty="0" smtClean="0"/>
              <a:t>while</a:t>
            </a:r>
            <a:r>
              <a:rPr lang="en-US" dirty="0" smtClean="0"/>
              <a:t> (</a:t>
            </a:r>
            <a:r>
              <a:rPr lang="en-US" b="1" dirty="0" err="1" smtClean="0"/>
              <a:t>enum</a:t>
            </a:r>
            <a:r>
              <a:rPr lang="en-US" dirty="0" err="1" smtClean="0"/>
              <a:t>.hasMoreElements</a:t>
            </a:r>
            <a:r>
              <a:rPr lang="en-US" dirty="0" smtClean="0"/>
              <a:t>()) {  </a:t>
            </a:r>
          </a:p>
          <a:p>
            <a:r>
              <a:rPr lang="en-US" dirty="0" smtClean="0"/>
              <a:t>        String </a:t>
            </a:r>
            <a:r>
              <a:rPr lang="en-US" dirty="0" err="1" smtClean="0"/>
              <a:t>headerName</a:t>
            </a:r>
            <a:r>
              <a:rPr lang="en-US" dirty="0" smtClean="0"/>
              <a:t> = (String) </a:t>
            </a:r>
            <a:r>
              <a:rPr lang="en-US" b="1" dirty="0" err="1" smtClean="0"/>
              <a:t>enum</a:t>
            </a:r>
            <a:r>
              <a:rPr lang="en-US" dirty="0" err="1" smtClean="0"/>
              <a:t>.nextElement</a:t>
            </a:r>
            <a:r>
              <a:rPr lang="en-US" dirty="0" smtClean="0"/>
              <a:t>();  </a:t>
            </a:r>
          </a:p>
          <a:p>
            <a:r>
              <a:rPr lang="en-US" dirty="0" smtClean="0"/>
              <a:t>        String </a:t>
            </a:r>
            <a:r>
              <a:rPr lang="en-US" dirty="0" err="1" smtClean="0"/>
              <a:t>headerValue</a:t>
            </a:r>
            <a:r>
              <a:rPr lang="en-US" dirty="0" smtClean="0"/>
              <a:t> = </a:t>
            </a:r>
            <a:r>
              <a:rPr lang="en-US" dirty="0" err="1" smtClean="0"/>
              <a:t>request.getHeader</a:t>
            </a:r>
            <a:r>
              <a:rPr lang="en-US" dirty="0" smtClean="0"/>
              <a:t>(</a:t>
            </a:r>
            <a:r>
              <a:rPr lang="en-US" dirty="0" err="1" smtClean="0"/>
              <a:t>headerName</a:t>
            </a:r>
            <a:r>
              <a:rPr lang="en-US" dirty="0" smtClean="0"/>
              <a:t>);  </a:t>
            </a:r>
          </a:p>
          <a:p>
            <a:r>
              <a:rPr lang="en-US" dirty="0" smtClean="0"/>
              <a:t>        </a:t>
            </a:r>
            <a:r>
              <a:rPr lang="en-US" dirty="0" err="1" smtClean="0"/>
              <a:t>out.print</a:t>
            </a:r>
            <a:r>
              <a:rPr lang="en-US" dirty="0" smtClean="0"/>
              <a:t>("&lt;b&gt;"+</a:t>
            </a:r>
            <a:r>
              <a:rPr lang="en-US" dirty="0" err="1" smtClean="0"/>
              <a:t>headerName</a:t>
            </a:r>
            <a:r>
              <a:rPr lang="en-US" dirty="0" smtClean="0"/>
              <a:t> + "&lt;/b&gt;: ");  </a:t>
            </a:r>
          </a:p>
          <a:p>
            <a:r>
              <a:rPr lang="en-US" dirty="0" smtClean="0"/>
              <a:t>        </a:t>
            </a:r>
            <a:r>
              <a:rPr lang="en-US" dirty="0" err="1" smtClean="0"/>
              <a:t>out.println</a:t>
            </a:r>
            <a:r>
              <a:rPr lang="en-US" dirty="0" smtClean="0"/>
              <a:t>(</a:t>
            </a:r>
            <a:r>
              <a:rPr lang="en-US" dirty="0" err="1" smtClean="0"/>
              <a:t>headerValue</a:t>
            </a:r>
            <a:r>
              <a:rPr lang="en-US" dirty="0" smtClean="0"/>
              <a:t> + "&lt;</a:t>
            </a:r>
            <a:r>
              <a:rPr lang="en-US" dirty="0" err="1" smtClean="0"/>
              <a:t>br</a:t>
            </a:r>
            <a:r>
              <a:rPr lang="en-US" dirty="0" smtClean="0"/>
              <a:t>&gt;");  </a:t>
            </a:r>
          </a:p>
          <a:p>
            <a:r>
              <a:rPr lang="en-US" dirty="0" smtClean="0"/>
              <a:t>      }  </a:t>
            </a:r>
          </a:p>
          <a:p>
            <a:r>
              <a:rPr lang="en-US" dirty="0" smtClean="0"/>
              <a:t>        </a:t>
            </a:r>
          </a:p>
          <a:p>
            <a:r>
              <a:rPr lang="en-US" dirty="0" smtClean="0"/>
              <a:t>  }  </a:t>
            </a:r>
          </a:p>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Web.xml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&lt;web-app&gt;</a:t>
            </a:r>
          </a:p>
          <a:p>
            <a:r>
              <a:rPr lang="en-US" dirty="0" smtClean="0"/>
              <a:t>&lt;</a:t>
            </a:r>
            <a:r>
              <a:rPr lang="en-US" dirty="0" err="1" smtClean="0"/>
              <a:t>servlet</a:t>
            </a:r>
            <a:r>
              <a:rPr lang="en-US" dirty="0" smtClean="0"/>
              <a:t>&gt;</a:t>
            </a:r>
          </a:p>
          <a:p>
            <a:pPr lvl="1"/>
            <a:r>
              <a:rPr lang="en-US" dirty="0" smtClean="0"/>
              <a:t>&lt;</a:t>
            </a:r>
            <a:r>
              <a:rPr lang="en-US" dirty="0" err="1" smtClean="0"/>
              <a:t>servlet</a:t>
            </a:r>
            <a:r>
              <a:rPr lang="en-US" dirty="0" smtClean="0"/>
              <a:t>-name&gt;</a:t>
            </a:r>
            <a:r>
              <a:rPr lang="en-US" dirty="0" err="1" smtClean="0"/>
              <a:t>headerservlet</a:t>
            </a:r>
            <a:r>
              <a:rPr lang="en-US" dirty="0" smtClean="0"/>
              <a:t>&lt;/</a:t>
            </a:r>
            <a:r>
              <a:rPr lang="en-US" dirty="0" err="1" smtClean="0"/>
              <a:t>servlet</a:t>
            </a:r>
            <a:r>
              <a:rPr lang="en-US" dirty="0" smtClean="0"/>
              <a:t>-name&gt;</a:t>
            </a:r>
          </a:p>
          <a:p>
            <a:pPr lvl="1"/>
            <a:r>
              <a:rPr lang="en-US" dirty="0" smtClean="0"/>
              <a:t>&lt;</a:t>
            </a:r>
            <a:r>
              <a:rPr lang="en-US" dirty="0" err="1" smtClean="0"/>
              <a:t>servlet</a:t>
            </a:r>
            <a:r>
              <a:rPr lang="en-US" dirty="0" smtClean="0"/>
              <a:t>-class&gt;</a:t>
            </a:r>
            <a:r>
              <a:rPr lang="en-US" dirty="0" err="1" smtClean="0"/>
              <a:t>ShowHeaders</a:t>
            </a:r>
            <a:r>
              <a:rPr lang="en-US" dirty="0" smtClean="0"/>
              <a:t>&lt;/</a:t>
            </a:r>
            <a:r>
              <a:rPr lang="en-US" dirty="0" err="1" smtClean="0"/>
              <a:t>servlet</a:t>
            </a:r>
            <a:r>
              <a:rPr lang="en-US" dirty="0" smtClean="0"/>
              <a:t>-class&gt;</a:t>
            </a:r>
          </a:p>
          <a:p>
            <a:r>
              <a:rPr lang="en-US" dirty="0" smtClean="0"/>
              <a:t>&lt;/</a:t>
            </a:r>
            <a:r>
              <a:rPr lang="en-US" dirty="0" err="1" smtClean="0"/>
              <a:t>servlet</a:t>
            </a:r>
            <a:r>
              <a:rPr lang="en-US" dirty="0" smtClean="0"/>
              <a:t>&gt;</a:t>
            </a:r>
          </a:p>
          <a:p>
            <a:r>
              <a:rPr lang="en-US" dirty="0" smtClean="0"/>
              <a:t>&lt;</a:t>
            </a:r>
            <a:r>
              <a:rPr lang="en-US" dirty="0" err="1" smtClean="0"/>
              <a:t>servlet</a:t>
            </a:r>
            <a:r>
              <a:rPr lang="en-US" dirty="0" smtClean="0"/>
              <a:t>-mapping&gt;</a:t>
            </a:r>
          </a:p>
          <a:p>
            <a:pPr lvl="1"/>
            <a:r>
              <a:rPr lang="en-US" dirty="0" smtClean="0"/>
              <a:t>&lt;</a:t>
            </a:r>
            <a:r>
              <a:rPr lang="en-US" dirty="0" err="1" smtClean="0"/>
              <a:t>servlet</a:t>
            </a:r>
            <a:r>
              <a:rPr lang="en-US" dirty="0" smtClean="0"/>
              <a:t>-name&gt;</a:t>
            </a:r>
            <a:r>
              <a:rPr lang="en-US" dirty="0" err="1" smtClean="0"/>
              <a:t>headerservlet</a:t>
            </a:r>
            <a:r>
              <a:rPr lang="en-US" dirty="0" smtClean="0"/>
              <a:t>&lt;/</a:t>
            </a:r>
            <a:r>
              <a:rPr lang="en-US" dirty="0" err="1" smtClean="0"/>
              <a:t>servlet</a:t>
            </a:r>
            <a:r>
              <a:rPr lang="en-US" dirty="0" smtClean="0"/>
              <a:t>-name&gt;</a:t>
            </a:r>
          </a:p>
          <a:p>
            <a:pPr lvl="1"/>
            <a:r>
              <a:rPr lang="en-US" dirty="0" smtClean="0"/>
              <a:t>&lt;</a:t>
            </a:r>
            <a:r>
              <a:rPr lang="en-US" dirty="0" err="1" smtClean="0"/>
              <a:t>url</a:t>
            </a:r>
            <a:r>
              <a:rPr lang="en-US" dirty="0" smtClean="0"/>
              <a:t>-pattern&gt;/run&lt;/</a:t>
            </a:r>
            <a:r>
              <a:rPr lang="en-US" dirty="0" err="1" smtClean="0"/>
              <a:t>url</a:t>
            </a:r>
            <a:r>
              <a:rPr lang="en-US" dirty="0" smtClean="0"/>
              <a:t>-pattern&gt;</a:t>
            </a:r>
          </a:p>
          <a:p>
            <a:r>
              <a:rPr lang="en-US" dirty="0" smtClean="0"/>
              <a:t>&lt;/</a:t>
            </a:r>
            <a:r>
              <a:rPr lang="en-US" dirty="0" err="1" smtClean="0"/>
              <a:t>servlet</a:t>
            </a:r>
            <a:r>
              <a:rPr lang="en-US" dirty="0" smtClean="0"/>
              <a:t>-mapping&gt;</a:t>
            </a:r>
          </a:p>
          <a:p>
            <a:r>
              <a:rPr lang="en-US" dirty="0" smtClean="0"/>
              <a:t>&lt;/web-app&gt;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effectLst/>
              </a:rPr>
              <a:t>RequestDispatcher</a:t>
            </a:r>
            <a:r>
              <a:rPr lang="en-IN" dirty="0">
                <a:effectLst/>
              </a:rPr>
              <a:t> in Servlet</a:t>
            </a:r>
          </a:p>
        </p:txBody>
      </p:sp>
      <p:sp>
        <p:nvSpPr>
          <p:cNvPr id="3" name="Content Placeholder 2"/>
          <p:cNvSpPr>
            <a:spLocks noGrp="1"/>
          </p:cNvSpPr>
          <p:nvPr>
            <p:ph idx="1"/>
          </p:nvPr>
        </p:nvSpPr>
        <p:spPr/>
        <p:txBody>
          <a:bodyPr/>
          <a:lstStyle/>
          <a:p>
            <a:r>
              <a:rPr lang="en-IN" dirty="0"/>
              <a:t>The </a:t>
            </a:r>
            <a:r>
              <a:rPr lang="en-IN" dirty="0" err="1"/>
              <a:t>RequestDispatcher</a:t>
            </a:r>
            <a:r>
              <a:rPr lang="en-IN" dirty="0"/>
              <a:t> interface provides the facility of dispatching the request to another resource it may be html, servlet or </a:t>
            </a:r>
            <a:r>
              <a:rPr lang="en-IN" dirty="0" err="1"/>
              <a:t>jsp</a:t>
            </a:r>
            <a:r>
              <a:rPr lang="en-IN" dirty="0"/>
              <a:t>. </a:t>
            </a:r>
            <a:endParaRPr lang="en-IN" dirty="0" smtClean="0"/>
          </a:p>
          <a:p>
            <a:r>
              <a:rPr lang="en-IN" dirty="0" smtClean="0"/>
              <a:t>This </a:t>
            </a:r>
            <a:r>
              <a:rPr lang="en-IN" dirty="0"/>
              <a:t>interface can also be used to include the content of another resource also. It is one of the way of servlet collaboration.</a:t>
            </a:r>
          </a:p>
          <a:p>
            <a:r>
              <a:rPr lang="en-IN" dirty="0"/>
              <a:t>There are two methods defined in the </a:t>
            </a:r>
            <a:r>
              <a:rPr lang="en-IN" dirty="0" err="1"/>
              <a:t>RequestDispatcher</a:t>
            </a:r>
            <a:r>
              <a:rPr lang="en-IN" dirty="0"/>
              <a:t> interface.</a:t>
            </a:r>
          </a:p>
          <a:p>
            <a:endParaRPr lang="en-IN" dirty="0"/>
          </a:p>
        </p:txBody>
      </p:sp>
    </p:spTree>
    <p:extLst>
      <p:ext uri="{BB962C8B-B14F-4D97-AF65-F5344CB8AC3E}">
        <p14:creationId xmlns:p14="http://schemas.microsoft.com/office/powerpoint/2010/main" xmlns="" val="12166384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Methods of </a:t>
            </a:r>
            <a:r>
              <a:rPr lang="en-IN" dirty="0" err="1"/>
              <a:t>RequestDispatcher</a:t>
            </a:r>
            <a:r>
              <a:rPr lang="en-IN" dirty="0"/>
              <a:t> </a:t>
            </a:r>
            <a:r>
              <a:rPr lang="en-IN" dirty="0" smtClean="0"/>
              <a:t>interface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 </a:t>
            </a:r>
            <a:r>
              <a:rPr lang="en-IN" dirty="0" err="1"/>
              <a:t>RequestDispatcher</a:t>
            </a:r>
            <a:r>
              <a:rPr lang="en-IN" dirty="0"/>
              <a:t> interface provides two methods. They are:</a:t>
            </a:r>
          </a:p>
          <a:p>
            <a:pPr marL="596646" indent="-514350">
              <a:buFont typeface="+mj-lt"/>
              <a:buAutoNum type="arabicPeriod"/>
            </a:pPr>
            <a:r>
              <a:rPr lang="en-IN" b="1" dirty="0"/>
              <a:t>public void forward(</a:t>
            </a:r>
            <a:r>
              <a:rPr lang="en-IN" b="1" dirty="0" err="1"/>
              <a:t>ServletRequest</a:t>
            </a:r>
            <a:r>
              <a:rPr lang="en-IN" b="1" dirty="0"/>
              <a:t> </a:t>
            </a:r>
            <a:r>
              <a:rPr lang="en-IN" b="1" dirty="0" err="1"/>
              <a:t>request,ServletResponse</a:t>
            </a:r>
            <a:r>
              <a:rPr lang="en-IN" b="1" dirty="0"/>
              <a:t> response)throws </a:t>
            </a:r>
            <a:r>
              <a:rPr lang="en-IN" b="1" dirty="0" err="1"/>
              <a:t>ServletException,java.io.IOException:</a:t>
            </a:r>
            <a:r>
              <a:rPr lang="en-IN" dirty="0" err="1"/>
              <a:t>Forwards</a:t>
            </a:r>
            <a:r>
              <a:rPr lang="en-IN" dirty="0"/>
              <a:t> a request from a servlet to another resource (servlet, JSP file, or HTML file) on the server.</a:t>
            </a:r>
          </a:p>
          <a:p>
            <a:pPr marL="596646" indent="-514350">
              <a:buFont typeface="+mj-lt"/>
              <a:buAutoNum type="arabicPeriod"/>
            </a:pPr>
            <a:r>
              <a:rPr lang="en-IN" b="1" dirty="0"/>
              <a:t>public void include(</a:t>
            </a:r>
            <a:r>
              <a:rPr lang="en-IN" b="1" dirty="0" err="1"/>
              <a:t>ServletRequest</a:t>
            </a:r>
            <a:r>
              <a:rPr lang="en-IN" b="1" dirty="0"/>
              <a:t> </a:t>
            </a:r>
            <a:r>
              <a:rPr lang="en-IN" b="1" dirty="0" err="1"/>
              <a:t>request,ServletResponse</a:t>
            </a:r>
            <a:r>
              <a:rPr lang="en-IN" b="1" dirty="0"/>
              <a:t> response)throws </a:t>
            </a:r>
            <a:r>
              <a:rPr lang="en-IN" b="1" dirty="0" err="1"/>
              <a:t>ServletException,java.io.IOException:</a:t>
            </a:r>
            <a:r>
              <a:rPr lang="en-IN" dirty="0" err="1"/>
              <a:t>Includes</a:t>
            </a:r>
            <a:r>
              <a:rPr lang="en-IN" dirty="0"/>
              <a:t> the content of a resource (servlet, JSP page, or HTML file) in the response.</a:t>
            </a:r>
          </a:p>
          <a:p>
            <a:pPr marL="596646" indent="-514350">
              <a:buFont typeface="+mj-lt"/>
              <a:buAutoNum type="arabicPeriod"/>
            </a:pPr>
            <a:endParaRPr lang="en-IN" dirty="0"/>
          </a:p>
        </p:txBody>
      </p:sp>
    </p:spTree>
    <p:extLst>
      <p:ext uri="{BB962C8B-B14F-4D97-AF65-F5344CB8AC3E}">
        <p14:creationId xmlns:p14="http://schemas.microsoft.com/office/powerpoint/2010/main" xmlns="" val="12834020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Forword</a:t>
            </a:r>
            <a:r>
              <a:rPr lang="en-IN" dirty="0" smtClean="0"/>
              <a:t>() method</a:t>
            </a:r>
            <a:endParaRPr lang="en-IN" dirty="0"/>
          </a:p>
        </p:txBody>
      </p:sp>
      <p:pic>
        <p:nvPicPr>
          <p:cNvPr id="1026" name="Picture 2" descr="forward() method of RequestDispatcher interface"/>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70087" y="2019300"/>
            <a:ext cx="6429375" cy="36576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676400" y="5410200"/>
            <a:ext cx="4572000" cy="1200329"/>
          </a:xfrm>
          <a:prstGeom prst="rect">
            <a:avLst/>
          </a:prstGeom>
        </p:spPr>
        <p:txBody>
          <a:bodyPr>
            <a:spAutoFit/>
          </a:bodyPr>
          <a:lstStyle/>
          <a:p>
            <a:r>
              <a:rPr lang="en-IN" dirty="0"/>
              <a:t>As you see in the above figure, response of second servlet is sent to the client. Response of the first servlet is not displayed to the user.</a:t>
            </a:r>
          </a:p>
          <a:p>
            <a:endParaRPr lang="en-IN" dirty="0"/>
          </a:p>
        </p:txBody>
      </p:sp>
    </p:spTree>
    <p:extLst>
      <p:ext uri="{BB962C8B-B14F-4D97-AF65-F5344CB8AC3E}">
        <p14:creationId xmlns:p14="http://schemas.microsoft.com/office/powerpoint/2010/main" xmlns="" val="17026096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Include method()</a:t>
            </a:r>
            <a:endParaRPr lang="en-IN" dirty="0"/>
          </a:p>
        </p:txBody>
      </p:sp>
      <p:pic>
        <p:nvPicPr>
          <p:cNvPr id="2050" name="Picture 2" descr="include() method of RequestDispatcher interface"/>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70075" y="2019300"/>
            <a:ext cx="6629400" cy="365760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xmlns="" val="1585555788"/>
              </p:ext>
            </p:extLst>
          </p:nvPr>
        </p:nvGraphicFramePr>
        <p:xfrm>
          <a:off x="1000125" y="5334000"/>
          <a:ext cx="7499350" cy="914400"/>
        </p:xfrm>
        <a:graphic>
          <a:graphicData uri="http://schemas.openxmlformats.org/drawingml/2006/table">
            <a:tbl>
              <a:tblPr/>
              <a:tblGrid>
                <a:gridCol w="7499350"/>
              </a:tblGrid>
              <a:tr h="0">
                <a:tc>
                  <a:txBody>
                    <a:bodyPr/>
                    <a:lstStyle/>
                    <a:p>
                      <a:pPr algn="just"/>
                      <a:r>
                        <a:rPr lang="en-IN" b="0" i="0" dirty="0">
                          <a:solidFill>
                            <a:srgbClr val="000000"/>
                          </a:solidFill>
                          <a:effectLst/>
                          <a:latin typeface="verdana" panose="020B0604030504040204" pitchFamily="34" charset="0"/>
                        </a:rPr>
                        <a:t>As you can see in the above figure, response of second servlet is included in the response of the first servlet that is being sent to the client.</a:t>
                      </a:r>
                    </a:p>
                  </a:txBody>
                  <a:tcPr anchor="ctr">
                    <a:lnL>
                      <a:noFill/>
                    </a:lnL>
                    <a:lnR>
                      <a:noFill/>
                    </a:lnR>
                    <a:lnT>
                      <a:noFill/>
                    </a:lnT>
                    <a:lnB>
                      <a:noFill/>
                    </a:lnB>
                    <a:solidFill>
                      <a:srgbClr val="FFFFFF"/>
                    </a:solidFill>
                  </a:tcPr>
                </a:tc>
              </a:tr>
            </a:tbl>
          </a:graphicData>
        </a:graphic>
      </p:graphicFrame>
      <p:sp>
        <p:nvSpPr>
          <p:cNvPr id="5" name="Rectangle 3"/>
          <p:cNvSpPr>
            <a:spLocks noChangeArrowheads="1"/>
          </p:cNvSpPr>
          <p:nvPr/>
        </p:nvSpPr>
        <p:spPr bwMode="auto">
          <a:xfrm>
            <a:off x="1000125" y="53340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8139472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How to get the object of </a:t>
            </a:r>
            <a:r>
              <a:rPr lang="en-IN" dirty="0" err="1" smtClean="0">
                <a:effectLst/>
              </a:rPr>
              <a:t>RequestDispatcher</a:t>
            </a:r>
            <a:endParaRPr lang="en-IN" dirty="0"/>
          </a:p>
        </p:txBody>
      </p:sp>
      <p:sp>
        <p:nvSpPr>
          <p:cNvPr id="3" name="Content Placeholder 2"/>
          <p:cNvSpPr>
            <a:spLocks noGrp="1"/>
          </p:cNvSpPr>
          <p:nvPr>
            <p:ph idx="1"/>
          </p:nvPr>
        </p:nvSpPr>
        <p:spPr/>
        <p:txBody>
          <a:bodyPr/>
          <a:lstStyle/>
          <a:p>
            <a:r>
              <a:rPr lang="en-IN" dirty="0"/>
              <a:t>The </a:t>
            </a:r>
            <a:r>
              <a:rPr lang="en-IN" dirty="0" err="1"/>
              <a:t>getRequestDispatcher</a:t>
            </a:r>
            <a:r>
              <a:rPr lang="en-IN" dirty="0"/>
              <a:t>() </a:t>
            </a:r>
            <a:endParaRPr lang="en-IN" dirty="0" smtClean="0"/>
          </a:p>
          <a:p>
            <a:r>
              <a:rPr lang="en-IN" dirty="0" smtClean="0"/>
              <a:t>method </a:t>
            </a:r>
            <a:r>
              <a:rPr lang="en-IN" dirty="0"/>
              <a:t>of </a:t>
            </a:r>
            <a:r>
              <a:rPr lang="en-IN" dirty="0" err="1"/>
              <a:t>ServletRequest</a:t>
            </a:r>
            <a:r>
              <a:rPr lang="en-IN" dirty="0"/>
              <a:t> interface returns the object of </a:t>
            </a:r>
            <a:r>
              <a:rPr lang="en-IN" dirty="0" err="1"/>
              <a:t>RequestDispatcher</a:t>
            </a:r>
            <a:r>
              <a:rPr lang="en-IN" dirty="0"/>
              <a:t>. Syntax</a:t>
            </a:r>
            <a:r>
              <a:rPr lang="en-IN" dirty="0" smtClean="0"/>
              <a:t>:</a:t>
            </a:r>
          </a:p>
          <a:p>
            <a:pPr marL="82296" indent="0">
              <a:buNone/>
            </a:pPr>
            <a:r>
              <a:rPr lang="en-IN" dirty="0" smtClean="0"/>
              <a:t>   </a:t>
            </a:r>
            <a:r>
              <a:rPr lang="en-IN" b="1" dirty="0"/>
              <a:t>public</a:t>
            </a:r>
            <a:r>
              <a:rPr lang="en-IN" dirty="0"/>
              <a:t> </a:t>
            </a:r>
            <a:r>
              <a:rPr lang="en-IN" dirty="0" err="1"/>
              <a:t>RequestDispatcher</a:t>
            </a:r>
            <a:r>
              <a:rPr lang="en-IN" dirty="0"/>
              <a:t> </a:t>
            </a:r>
            <a:r>
              <a:rPr lang="en-IN" dirty="0" err="1"/>
              <a:t>getRequestDispatcher</a:t>
            </a:r>
            <a:r>
              <a:rPr lang="en-IN" dirty="0"/>
              <a:t>(String resource);  </a:t>
            </a:r>
          </a:p>
          <a:p>
            <a:pPr marL="82296" indent="0">
              <a:buNone/>
            </a:pPr>
            <a:endParaRPr lang="en-IN" dirty="0"/>
          </a:p>
        </p:txBody>
      </p:sp>
    </p:spTree>
    <p:extLst>
      <p:ext uri="{BB962C8B-B14F-4D97-AF65-F5344CB8AC3E}">
        <p14:creationId xmlns:p14="http://schemas.microsoft.com/office/powerpoint/2010/main" xmlns="" val="853644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 of using </a:t>
            </a:r>
            <a:r>
              <a:rPr lang="en-IN" dirty="0" err="1"/>
              <a:t>getRequestDispatcher</a:t>
            </a:r>
            <a:r>
              <a:rPr lang="en-IN" dirty="0"/>
              <a:t> method</a:t>
            </a:r>
          </a:p>
          <a:p>
            <a:pPr marL="596646" indent="-514350">
              <a:buFont typeface="+mj-lt"/>
              <a:buAutoNum type="arabicPeriod"/>
            </a:pPr>
            <a:r>
              <a:rPr lang="en-IN" dirty="0" err="1"/>
              <a:t>RequestDispatcher</a:t>
            </a:r>
            <a:r>
              <a:rPr lang="en-IN" dirty="0"/>
              <a:t> </a:t>
            </a:r>
            <a:r>
              <a:rPr lang="en-IN" dirty="0" err="1"/>
              <a:t>rd</a:t>
            </a:r>
            <a:r>
              <a:rPr lang="en-IN" dirty="0"/>
              <a:t>=</a:t>
            </a:r>
            <a:r>
              <a:rPr lang="en-IN" dirty="0" err="1"/>
              <a:t>request.getRequestDispatcher</a:t>
            </a:r>
            <a:r>
              <a:rPr lang="en-IN" dirty="0"/>
              <a:t>("servlet2");  </a:t>
            </a:r>
          </a:p>
          <a:p>
            <a:pPr marL="596646" indent="-514350">
              <a:buFont typeface="+mj-lt"/>
              <a:buAutoNum type="arabicPeriod"/>
            </a:pPr>
            <a:r>
              <a:rPr lang="en-IN" dirty="0"/>
              <a:t>//servlet2 is the </a:t>
            </a:r>
            <a:r>
              <a:rPr lang="en-IN" dirty="0" err="1"/>
              <a:t>url</a:t>
            </a:r>
            <a:r>
              <a:rPr lang="en-IN" dirty="0"/>
              <a:t>-pattern of the second servlet  </a:t>
            </a:r>
          </a:p>
          <a:p>
            <a:pPr marL="596646" indent="-514350">
              <a:buFont typeface="+mj-lt"/>
              <a:buAutoNum type="arabicPeriod"/>
            </a:pPr>
            <a:r>
              <a:rPr lang="en-IN" dirty="0"/>
              <a:t>  </a:t>
            </a:r>
          </a:p>
          <a:p>
            <a:pPr marL="596646" indent="-514350">
              <a:buFont typeface="+mj-lt"/>
              <a:buAutoNum type="arabicPeriod"/>
            </a:pPr>
            <a:r>
              <a:rPr lang="en-IN" dirty="0" err="1"/>
              <a:t>rd.forward</a:t>
            </a:r>
            <a:r>
              <a:rPr lang="en-IN" dirty="0"/>
              <a:t>(request, response);//method may be include or forward  </a:t>
            </a:r>
          </a:p>
          <a:p>
            <a:pPr marL="596646" indent="-514350">
              <a:buFont typeface="+mj-lt"/>
              <a:buAutoNum type="arabicPeriod"/>
            </a:pPr>
            <a:endParaRPr lang="en-IN" dirty="0"/>
          </a:p>
        </p:txBody>
      </p:sp>
    </p:spTree>
    <p:extLst>
      <p:ext uri="{BB962C8B-B14F-4D97-AF65-F5344CB8AC3E}">
        <p14:creationId xmlns:p14="http://schemas.microsoft.com/office/powerpoint/2010/main" xmlns="" val="24548801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Example of </a:t>
            </a:r>
            <a:r>
              <a:rPr lang="en-IN" dirty="0" err="1">
                <a:effectLst/>
              </a:rPr>
              <a:t>RequestDispatcher</a:t>
            </a:r>
            <a:r>
              <a:rPr lang="en-IN" dirty="0">
                <a:effectLst/>
              </a:rPr>
              <a:t> </a:t>
            </a:r>
            <a:r>
              <a:rPr lang="en-IN" dirty="0" smtClean="0">
                <a:effectLst/>
              </a:rPr>
              <a:t>interface</a:t>
            </a:r>
            <a:endParaRPr lang="en-IN" dirty="0"/>
          </a:p>
        </p:txBody>
      </p:sp>
      <p:sp>
        <p:nvSpPr>
          <p:cNvPr id="3" name="Content Placeholder 2"/>
          <p:cNvSpPr>
            <a:spLocks noGrp="1"/>
          </p:cNvSpPr>
          <p:nvPr>
            <p:ph idx="1"/>
          </p:nvPr>
        </p:nvSpPr>
        <p:spPr/>
        <p:txBody>
          <a:bodyPr>
            <a:normAutofit fontScale="70000" lnSpcReduction="20000"/>
          </a:bodyPr>
          <a:lstStyle/>
          <a:p>
            <a:r>
              <a:rPr lang="en-IN" dirty="0"/>
              <a:t>In this example, we are validating the password entered by the user. If password is servlet, it will forward the request to the </a:t>
            </a:r>
            <a:r>
              <a:rPr lang="en-IN" dirty="0" err="1"/>
              <a:t>WelcomeServlet</a:t>
            </a:r>
            <a:r>
              <a:rPr lang="en-IN" dirty="0"/>
              <a:t>, otherwise will show an error message: sorry username or password error!. In this program, we are </a:t>
            </a:r>
            <a:r>
              <a:rPr lang="en-IN" dirty="0" err="1"/>
              <a:t>cheking</a:t>
            </a:r>
            <a:r>
              <a:rPr lang="en-IN" dirty="0"/>
              <a:t> for hardcoded information. But you can check it to the database also that we will see in the development chapter. In this example, we have created following files:</a:t>
            </a:r>
          </a:p>
          <a:p>
            <a:pPr marL="596646" indent="-514350">
              <a:buFont typeface="+mj-lt"/>
              <a:buAutoNum type="arabicPeriod"/>
            </a:pPr>
            <a:r>
              <a:rPr lang="en-IN" b="1" dirty="0"/>
              <a:t>index.html file:</a:t>
            </a:r>
            <a:r>
              <a:rPr lang="en-IN" dirty="0"/>
              <a:t> for getting input from the user.</a:t>
            </a:r>
          </a:p>
          <a:p>
            <a:pPr marL="596646" indent="-514350">
              <a:buFont typeface="+mj-lt"/>
              <a:buAutoNum type="arabicPeriod"/>
            </a:pPr>
            <a:r>
              <a:rPr lang="en-IN" b="1" dirty="0"/>
              <a:t>Login.java file:</a:t>
            </a:r>
            <a:r>
              <a:rPr lang="en-IN" dirty="0"/>
              <a:t> a servlet class for processing the response. If password is </a:t>
            </a:r>
            <a:r>
              <a:rPr lang="en-IN" dirty="0" err="1"/>
              <a:t>servet</a:t>
            </a:r>
            <a:r>
              <a:rPr lang="en-IN" dirty="0"/>
              <a:t>, it will forward the request to the welcome servlet.</a:t>
            </a:r>
          </a:p>
          <a:p>
            <a:pPr marL="596646" indent="-514350">
              <a:buFont typeface="+mj-lt"/>
              <a:buAutoNum type="arabicPeriod"/>
            </a:pPr>
            <a:r>
              <a:rPr lang="en-IN" b="1" dirty="0"/>
              <a:t>WelcomeServlet.java file:</a:t>
            </a:r>
            <a:r>
              <a:rPr lang="en-IN" dirty="0"/>
              <a:t> a servlet class for displaying the welcome message.</a:t>
            </a:r>
          </a:p>
          <a:p>
            <a:pPr marL="596646" indent="-514350">
              <a:buFont typeface="+mj-lt"/>
              <a:buAutoNum type="arabicPeriod"/>
            </a:pPr>
            <a:r>
              <a:rPr lang="en-IN" b="1" dirty="0"/>
              <a:t>web.xml file:</a:t>
            </a:r>
            <a:r>
              <a:rPr lang="en-IN" dirty="0"/>
              <a:t> a deployment descriptor file that contains the information about the servlet.</a:t>
            </a:r>
          </a:p>
        </p:txBody>
      </p:sp>
    </p:spTree>
    <p:extLst>
      <p:ext uri="{BB962C8B-B14F-4D97-AF65-F5344CB8AC3E}">
        <p14:creationId xmlns:p14="http://schemas.microsoft.com/office/powerpoint/2010/main" xmlns="" val="3373605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it </a:t>
            </a:r>
            <a:r>
              <a:rPr lang="en-IN" dirty="0" err="1" smtClean="0"/>
              <a:t>workd</a:t>
            </a:r>
            <a:r>
              <a:rPr lang="en-IN" dirty="0" smtClean="0"/>
              <a:t> ?</a:t>
            </a:r>
            <a:endParaRPr lang="en-IN" dirty="0"/>
          </a:p>
        </p:txBody>
      </p:sp>
      <p:pic>
        <p:nvPicPr>
          <p:cNvPr id="3074" name="Picture 2" descr="RequestDispatcher interface"/>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27200" y="1966912"/>
            <a:ext cx="6915150" cy="37623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61853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Interfaces in </a:t>
            </a:r>
            <a:r>
              <a:rPr lang="en-US" dirty="0" err="1" smtClean="0"/>
              <a:t>javax.servlet.http</a:t>
            </a:r>
            <a:r>
              <a:rPr lang="en-US" dirty="0" smtClean="0"/>
              <a:t> package</a:t>
            </a:r>
            <a:br>
              <a:rPr lang="en-US" dirty="0" smtClean="0"/>
            </a:b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err="1" smtClean="0"/>
              <a:t>HttpServletRequest</a:t>
            </a:r>
            <a:endParaRPr lang="en-US" dirty="0" smtClean="0"/>
          </a:p>
          <a:p>
            <a:pPr marL="596646" indent="-514350">
              <a:buFont typeface="+mj-lt"/>
              <a:buAutoNum type="arabicPeriod"/>
            </a:pPr>
            <a:r>
              <a:rPr lang="en-US" dirty="0" err="1" smtClean="0"/>
              <a:t>HttpServletResponse</a:t>
            </a:r>
            <a:endParaRPr lang="en-US" dirty="0" smtClean="0"/>
          </a:p>
          <a:p>
            <a:pPr marL="596646" indent="-514350">
              <a:buFont typeface="+mj-lt"/>
              <a:buAutoNum type="arabicPeriod"/>
            </a:pPr>
            <a:r>
              <a:rPr lang="en-US" dirty="0" err="1" smtClean="0"/>
              <a:t>HttpSession</a:t>
            </a:r>
            <a:endParaRPr lang="en-US" dirty="0" smtClean="0"/>
          </a:p>
          <a:p>
            <a:pPr marL="596646" indent="-514350">
              <a:buFont typeface="+mj-lt"/>
              <a:buAutoNum type="arabicPeriod"/>
            </a:pPr>
            <a:r>
              <a:rPr lang="en-US" dirty="0" err="1" smtClean="0"/>
              <a:t>HttpSessionListener</a:t>
            </a:r>
            <a:endParaRPr lang="en-US" dirty="0" smtClean="0"/>
          </a:p>
          <a:p>
            <a:pPr marL="596646" indent="-514350">
              <a:buFont typeface="+mj-lt"/>
              <a:buAutoNum type="arabicPeriod"/>
            </a:pPr>
            <a:r>
              <a:rPr lang="en-US" dirty="0" err="1" smtClean="0"/>
              <a:t>HttpSessionAttributeListener</a:t>
            </a:r>
            <a:endParaRPr lang="en-US" dirty="0" smtClean="0"/>
          </a:p>
          <a:p>
            <a:pPr marL="596646" indent="-514350">
              <a:buFont typeface="+mj-lt"/>
              <a:buAutoNum type="arabicPeriod"/>
            </a:pPr>
            <a:r>
              <a:rPr lang="en-US" dirty="0" err="1" smtClean="0"/>
              <a:t>HttpSessionBindingListener</a:t>
            </a:r>
            <a:endParaRPr lang="en-US" dirty="0" smtClean="0"/>
          </a:p>
          <a:p>
            <a:pPr marL="596646" indent="-514350">
              <a:buFont typeface="+mj-lt"/>
              <a:buAutoNum type="arabicPeriod"/>
            </a:pPr>
            <a:r>
              <a:rPr lang="en-US" dirty="0" err="1" smtClean="0"/>
              <a:t>HttpSessionActivationListener</a:t>
            </a:r>
            <a:endParaRPr lang="en-US" dirty="0" smtClean="0"/>
          </a:p>
          <a:p>
            <a:pPr marL="596646" indent="-514350">
              <a:buFont typeface="+mj-lt"/>
              <a:buAutoNum type="arabicPeriod"/>
            </a:pPr>
            <a:r>
              <a:rPr lang="en-US" dirty="0" err="1" smtClean="0"/>
              <a:t>HttpSessionContext</a:t>
            </a:r>
            <a:r>
              <a:rPr lang="en-US" dirty="0" smtClean="0"/>
              <a:t> (deprecated now)</a:t>
            </a:r>
          </a:p>
          <a:p>
            <a:pPr marL="596646"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index.html</a:t>
            </a:r>
            <a:endParaRPr lang="en-IN" dirty="0"/>
          </a:p>
        </p:txBody>
      </p:sp>
      <p:sp>
        <p:nvSpPr>
          <p:cNvPr id="3" name="Content Placeholder 2"/>
          <p:cNvSpPr>
            <a:spLocks noGrp="1"/>
          </p:cNvSpPr>
          <p:nvPr>
            <p:ph idx="1"/>
          </p:nvPr>
        </p:nvSpPr>
        <p:spPr/>
        <p:txBody>
          <a:bodyPr/>
          <a:lstStyle/>
          <a:p>
            <a:pPr marL="82296" indent="0">
              <a:buNone/>
            </a:pPr>
            <a:r>
              <a:rPr lang="en-IN" dirty="0"/>
              <a:t>&lt;form action="servlet1" method="post"&gt;  </a:t>
            </a:r>
          </a:p>
          <a:p>
            <a:pPr marL="82296" indent="0">
              <a:buNone/>
            </a:pPr>
            <a:r>
              <a:rPr lang="en-IN" dirty="0"/>
              <a:t>Name:&lt;input type="text" name="</a:t>
            </a:r>
            <a:r>
              <a:rPr lang="en-IN" dirty="0" err="1"/>
              <a:t>userName</a:t>
            </a:r>
            <a:r>
              <a:rPr lang="en-IN" dirty="0"/>
              <a:t>"/&gt;&lt;</a:t>
            </a:r>
            <a:r>
              <a:rPr lang="en-IN" dirty="0" err="1"/>
              <a:t>br</a:t>
            </a:r>
            <a:r>
              <a:rPr lang="en-IN" dirty="0"/>
              <a:t>/&gt;  </a:t>
            </a:r>
          </a:p>
          <a:p>
            <a:pPr marL="82296" indent="0">
              <a:buNone/>
            </a:pPr>
            <a:r>
              <a:rPr lang="en-IN" dirty="0"/>
              <a:t>Password:&lt;input type="password" name="</a:t>
            </a:r>
            <a:r>
              <a:rPr lang="en-IN" dirty="0" err="1"/>
              <a:t>userPass</a:t>
            </a:r>
            <a:r>
              <a:rPr lang="en-IN" dirty="0"/>
              <a:t>"/&gt;&lt;</a:t>
            </a:r>
            <a:r>
              <a:rPr lang="en-IN" dirty="0" err="1"/>
              <a:t>br</a:t>
            </a:r>
            <a:r>
              <a:rPr lang="en-IN" dirty="0"/>
              <a:t>/&gt;  </a:t>
            </a:r>
          </a:p>
          <a:p>
            <a:pPr marL="82296" indent="0">
              <a:buNone/>
            </a:pPr>
            <a:r>
              <a:rPr lang="en-IN" dirty="0"/>
              <a:t>&lt;input type="submit" value="login"/&gt;  </a:t>
            </a:r>
          </a:p>
          <a:p>
            <a:pPr marL="82296" indent="0">
              <a:buNone/>
            </a:pPr>
            <a:r>
              <a:rPr lang="en-IN" dirty="0"/>
              <a:t>&lt;/form&gt;  </a:t>
            </a:r>
          </a:p>
          <a:p>
            <a:pPr marL="82296" indent="0">
              <a:buNone/>
            </a:pPr>
            <a:endParaRPr lang="en-IN" dirty="0"/>
          </a:p>
        </p:txBody>
      </p:sp>
    </p:spTree>
    <p:extLst>
      <p:ext uri="{BB962C8B-B14F-4D97-AF65-F5344CB8AC3E}">
        <p14:creationId xmlns:p14="http://schemas.microsoft.com/office/powerpoint/2010/main" xmlns="" val="26635649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Login.java</a:t>
            </a:r>
            <a:endParaRPr lang="en-IN" dirty="0"/>
          </a:p>
        </p:txBody>
      </p:sp>
      <p:sp>
        <p:nvSpPr>
          <p:cNvPr id="3" name="Content Placeholder 2"/>
          <p:cNvSpPr>
            <a:spLocks noGrp="1"/>
          </p:cNvSpPr>
          <p:nvPr>
            <p:ph idx="1"/>
          </p:nvPr>
        </p:nvSpPr>
        <p:spPr/>
        <p:txBody>
          <a:bodyPr>
            <a:normAutofit fontScale="62500" lnSpcReduction="20000"/>
          </a:bodyPr>
          <a:lstStyle/>
          <a:p>
            <a:pPr marL="82296" indent="0">
              <a:buNone/>
            </a:pPr>
            <a:r>
              <a:rPr lang="en-IN" b="1" dirty="0"/>
              <a:t>import</a:t>
            </a:r>
            <a:r>
              <a:rPr lang="en-IN" dirty="0"/>
              <a:t> java.io.*;  </a:t>
            </a:r>
          </a:p>
          <a:p>
            <a:pPr marL="82296" indent="0">
              <a:buNone/>
            </a:pPr>
            <a:r>
              <a:rPr lang="en-IN" b="1" dirty="0"/>
              <a:t>import</a:t>
            </a:r>
            <a:r>
              <a:rPr lang="en-IN" dirty="0"/>
              <a:t> </a:t>
            </a:r>
            <a:r>
              <a:rPr lang="en-IN" dirty="0" err="1"/>
              <a:t>javax.servlet</a:t>
            </a:r>
            <a:r>
              <a:rPr lang="en-IN" dirty="0"/>
              <a:t>.*;  </a:t>
            </a:r>
          </a:p>
          <a:p>
            <a:pPr marL="82296" indent="0">
              <a:buNone/>
            </a:pPr>
            <a:r>
              <a:rPr lang="en-IN" b="1" dirty="0"/>
              <a:t>import</a:t>
            </a:r>
            <a:r>
              <a:rPr lang="en-IN" dirty="0"/>
              <a:t> </a:t>
            </a:r>
            <a:r>
              <a:rPr lang="en-IN" dirty="0" err="1"/>
              <a:t>javax.servlet.http</a:t>
            </a:r>
            <a:r>
              <a:rPr lang="en-IN" dirty="0"/>
              <a:t>.*;  </a:t>
            </a:r>
          </a:p>
          <a:p>
            <a:pPr marL="82296" indent="0">
              <a:buNone/>
            </a:pPr>
            <a:r>
              <a:rPr lang="en-IN" dirty="0"/>
              <a:t>  </a:t>
            </a:r>
          </a:p>
          <a:p>
            <a:pPr marL="82296" indent="0">
              <a:buNone/>
            </a:pPr>
            <a:r>
              <a:rPr lang="en-IN" dirty="0"/>
              <a:t>  </a:t>
            </a:r>
          </a:p>
          <a:p>
            <a:pPr marL="82296" indent="0">
              <a:buNone/>
            </a:pPr>
            <a:r>
              <a:rPr lang="en-IN" b="1" dirty="0"/>
              <a:t>public</a:t>
            </a:r>
            <a:r>
              <a:rPr lang="en-IN" dirty="0"/>
              <a:t> </a:t>
            </a:r>
            <a:r>
              <a:rPr lang="en-IN" b="1" dirty="0"/>
              <a:t>class</a:t>
            </a:r>
            <a:r>
              <a:rPr lang="en-IN" dirty="0"/>
              <a:t> Login </a:t>
            </a:r>
            <a:r>
              <a:rPr lang="en-IN" b="1" dirty="0"/>
              <a:t>extends</a:t>
            </a:r>
            <a:r>
              <a:rPr lang="en-IN" dirty="0"/>
              <a:t> </a:t>
            </a:r>
            <a:r>
              <a:rPr lang="en-IN" dirty="0" err="1"/>
              <a:t>HttpServlet</a:t>
            </a:r>
            <a:r>
              <a:rPr lang="en-IN" dirty="0"/>
              <a:t> {  </a:t>
            </a:r>
          </a:p>
          <a:p>
            <a:pPr marL="82296" indent="0">
              <a:buNone/>
            </a:pPr>
            <a:r>
              <a:rPr lang="en-IN" dirty="0"/>
              <a:t>  </a:t>
            </a:r>
          </a:p>
          <a:p>
            <a:pPr marL="82296" indent="0">
              <a:buNone/>
            </a:pPr>
            <a:r>
              <a:rPr lang="en-IN" b="1" dirty="0"/>
              <a:t>public</a:t>
            </a:r>
            <a:r>
              <a:rPr lang="en-IN" dirty="0"/>
              <a:t> </a:t>
            </a:r>
            <a:r>
              <a:rPr lang="en-IN" b="1" dirty="0"/>
              <a:t>void</a:t>
            </a:r>
            <a:r>
              <a:rPr lang="en-IN" dirty="0"/>
              <a:t> </a:t>
            </a:r>
            <a:r>
              <a:rPr lang="en-IN" dirty="0" err="1"/>
              <a:t>doPost</a:t>
            </a:r>
            <a:r>
              <a:rPr lang="en-IN" dirty="0"/>
              <a:t>(</a:t>
            </a:r>
            <a:r>
              <a:rPr lang="en-IN" dirty="0" err="1"/>
              <a:t>HttpServletRequest</a:t>
            </a:r>
            <a:r>
              <a:rPr lang="en-IN" dirty="0"/>
              <a:t> request, </a:t>
            </a:r>
            <a:r>
              <a:rPr lang="en-IN" dirty="0" err="1"/>
              <a:t>HttpServletResponse</a:t>
            </a:r>
            <a:r>
              <a:rPr lang="en-IN" dirty="0"/>
              <a:t> response)  </a:t>
            </a:r>
          </a:p>
          <a:p>
            <a:pPr marL="82296" indent="0">
              <a:buNone/>
            </a:pPr>
            <a:r>
              <a:rPr lang="en-IN" dirty="0"/>
              <a:t>        </a:t>
            </a:r>
            <a:r>
              <a:rPr lang="en-IN" b="1" dirty="0"/>
              <a:t>throws</a:t>
            </a:r>
            <a:r>
              <a:rPr lang="en-IN" dirty="0"/>
              <a:t> </a:t>
            </a:r>
            <a:r>
              <a:rPr lang="en-IN" dirty="0" err="1"/>
              <a:t>ServletException</a:t>
            </a:r>
            <a:r>
              <a:rPr lang="en-IN" dirty="0"/>
              <a:t>, </a:t>
            </a:r>
            <a:r>
              <a:rPr lang="en-IN" dirty="0" err="1"/>
              <a:t>IOException</a:t>
            </a:r>
            <a:r>
              <a:rPr lang="en-IN" dirty="0"/>
              <a:t> {  </a:t>
            </a:r>
          </a:p>
          <a:p>
            <a:pPr marL="82296" indent="0">
              <a:buNone/>
            </a:pPr>
            <a:r>
              <a:rPr lang="en-IN" dirty="0"/>
              <a:t>  </a:t>
            </a:r>
          </a:p>
          <a:p>
            <a:pPr marL="82296" indent="0">
              <a:buNone/>
            </a:pPr>
            <a:r>
              <a:rPr lang="en-IN" dirty="0"/>
              <a:t>    </a:t>
            </a:r>
            <a:r>
              <a:rPr lang="en-IN" dirty="0" err="1"/>
              <a:t>response.setContentType</a:t>
            </a:r>
            <a:r>
              <a:rPr lang="en-IN" dirty="0"/>
              <a:t>("text/html");  </a:t>
            </a:r>
          </a:p>
          <a:p>
            <a:pPr marL="82296" indent="0">
              <a:buNone/>
            </a:pPr>
            <a:r>
              <a:rPr lang="en-IN" dirty="0"/>
              <a:t>    </a:t>
            </a:r>
            <a:r>
              <a:rPr lang="en-IN" dirty="0" err="1"/>
              <a:t>PrintWriter</a:t>
            </a:r>
            <a:r>
              <a:rPr lang="en-IN" dirty="0"/>
              <a:t> out = </a:t>
            </a:r>
            <a:r>
              <a:rPr lang="en-IN" dirty="0" err="1"/>
              <a:t>response.getWriter</a:t>
            </a:r>
            <a:r>
              <a:rPr lang="en-IN" dirty="0"/>
              <a:t>();  </a:t>
            </a:r>
          </a:p>
          <a:p>
            <a:pPr marL="82296" indent="0">
              <a:buNone/>
            </a:pPr>
            <a:r>
              <a:rPr lang="en-IN" dirty="0"/>
              <a:t>          </a:t>
            </a:r>
          </a:p>
          <a:p>
            <a:pPr marL="82296" indent="0">
              <a:buNone/>
            </a:pPr>
            <a:r>
              <a:rPr lang="en-IN" dirty="0"/>
              <a:t>   </a:t>
            </a:r>
          </a:p>
        </p:txBody>
      </p:sp>
    </p:spTree>
    <p:extLst>
      <p:ext uri="{BB962C8B-B14F-4D97-AF65-F5344CB8AC3E}">
        <p14:creationId xmlns:p14="http://schemas.microsoft.com/office/powerpoint/2010/main" xmlns="" val="17894181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marL="82296" indent="0">
              <a:buNone/>
            </a:pPr>
            <a:r>
              <a:rPr lang="en-IN" dirty="0"/>
              <a:t> String n=</a:t>
            </a:r>
            <a:r>
              <a:rPr lang="en-IN" dirty="0" err="1"/>
              <a:t>request.getParameter</a:t>
            </a:r>
            <a:r>
              <a:rPr lang="en-IN" dirty="0"/>
              <a:t>("</a:t>
            </a:r>
            <a:r>
              <a:rPr lang="en-IN" dirty="0" err="1"/>
              <a:t>userName</a:t>
            </a:r>
            <a:r>
              <a:rPr lang="en-IN" dirty="0"/>
              <a:t>");  </a:t>
            </a:r>
          </a:p>
          <a:p>
            <a:pPr marL="82296" indent="0">
              <a:buNone/>
            </a:pPr>
            <a:r>
              <a:rPr lang="en-IN" dirty="0"/>
              <a:t>    String p=</a:t>
            </a:r>
            <a:r>
              <a:rPr lang="en-IN" dirty="0" err="1"/>
              <a:t>request.getParameter</a:t>
            </a:r>
            <a:r>
              <a:rPr lang="en-IN" dirty="0"/>
              <a:t>("</a:t>
            </a:r>
            <a:r>
              <a:rPr lang="en-IN" dirty="0" err="1"/>
              <a:t>userPass</a:t>
            </a:r>
            <a:r>
              <a:rPr lang="en-IN" dirty="0"/>
              <a:t>");  </a:t>
            </a:r>
          </a:p>
          <a:p>
            <a:pPr marL="82296" indent="0">
              <a:buNone/>
            </a:pPr>
            <a:r>
              <a:rPr lang="en-IN" dirty="0"/>
              <a:t>          </a:t>
            </a:r>
          </a:p>
          <a:p>
            <a:pPr marL="82296" indent="0">
              <a:buNone/>
            </a:pPr>
            <a:r>
              <a:rPr lang="en-IN" dirty="0"/>
              <a:t>    </a:t>
            </a:r>
            <a:r>
              <a:rPr lang="en-IN" b="1" dirty="0"/>
              <a:t>if</a:t>
            </a:r>
            <a:r>
              <a:rPr lang="en-IN" dirty="0"/>
              <a:t>(</a:t>
            </a:r>
            <a:r>
              <a:rPr lang="en-IN" dirty="0" err="1"/>
              <a:t>p.equals</a:t>
            </a:r>
            <a:r>
              <a:rPr lang="en-IN" dirty="0"/>
              <a:t>("</a:t>
            </a:r>
            <a:r>
              <a:rPr lang="en-IN" dirty="0" err="1"/>
              <a:t>servlet</a:t>
            </a:r>
            <a:r>
              <a:rPr lang="en-IN" dirty="0" smtClean="0"/>
              <a:t>"))</a:t>
            </a:r>
          </a:p>
          <a:p>
            <a:pPr marL="82296" indent="0">
              <a:buNone/>
            </a:pPr>
            <a:r>
              <a:rPr lang="en-IN" dirty="0" smtClean="0"/>
              <a:t>{</a:t>
            </a:r>
            <a:r>
              <a:rPr lang="en-IN" dirty="0"/>
              <a:t>  </a:t>
            </a:r>
          </a:p>
          <a:p>
            <a:pPr marL="82296" indent="0">
              <a:buNone/>
            </a:pPr>
            <a:r>
              <a:rPr lang="en-IN" dirty="0"/>
              <a:t>        </a:t>
            </a:r>
            <a:r>
              <a:rPr lang="en-IN" dirty="0" err="1"/>
              <a:t>RequestDispatcher</a:t>
            </a:r>
            <a:r>
              <a:rPr lang="en-IN" dirty="0"/>
              <a:t> </a:t>
            </a:r>
            <a:r>
              <a:rPr lang="en-IN" dirty="0" err="1"/>
              <a:t>rd</a:t>
            </a:r>
            <a:r>
              <a:rPr lang="en-IN" dirty="0"/>
              <a:t>=</a:t>
            </a:r>
            <a:r>
              <a:rPr lang="en-IN" dirty="0" err="1"/>
              <a:t>request.getRequestDispatcher</a:t>
            </a:r>
            <a:r>
              <a:rPr lang="en-IN" dirty="0"/>
              <a:t>("servlet2");  </a:t>
            </a:r>
          </a:p>
          <a:p>
            <a:pPr marL="82296" indent="0">
              <a:buNone/>
            </a:pPr>
            <a:r>
              <a:rPr lang="en-IN" dirty="0"/>
              <a:t>        </a:t>
            </a:r>
            <a:r>
              <a:rPr lang="en-IN" dirty="0" err="1"/>
              <a:t>rd.forward</a:t>
            </a:r>
            <a:r>
              <a:rPr lang="en-IN" dirty="0"/>
              <a:t>(request, response);  </a:t>
            </a:r>
          </a:p>
          <a:p>
            <a:pPr marL="82296" indent="0">
              <a:buNone/>
            </a:pPr>
            <a:r>
              <a:rPr lang="en-IN" dirty="0"/>
              <a:t>    }  </a:t>
            </a:r>
          </a:p>
          <a:p>
            <a:pPr marL="82296" indent="0">
              <a:buNone/>
            </a:pPr>
            <a:r>
              <a:rPr lang="en-IN" dirty="0"/>
              <a:t>    </a:t>
            </a:r>
            <a:r>
              <a:rPr lang="en-IN" b="1" dirty="0"/>
              <a:t>else</a:t>
            </a:r>
            <a:r>
              <a:rPr lang="en-IN" dirty="0"/>
              <a:t>{  </a:t>
            </a:r>
          </a:p>
          <a:p>
            <a:pPr marL="82296" indent="0">
              <a:buNone/>
            </a:pPr>
            <a:r>
              <a:rPr lang="en-IN" dirty="0"/>
              <a:t>        </a:t>
            </a:r>
            <a:r>
              <a:rPr lang="en-IN" dirty="0" err="1"/>
              <a:t>out.print</a:t>
            </a:r>
            <a:r>
              <a:rPr lang="en-IN" dirty="0"/>
              <a:t>("Sorry </a:t>
            </a:r>
            <a:r>
              <a:rPr lang="en-IN" dirty="0" err="1"/>
              <a:t>UserName</a:t>
            </a:r>
            <a:r>
              <a:rPr lang="en-IN" dirty="0"/>
              <a:t> or Password Error!");  </a:t>
            </a:r>
          </a:p>
          <a:p>
            <a:pPr marL="82296" indent="0">
              <a:buNone/>
            </a:pPr>
            <a:r>
              <a:rPr lang="en-IN" dirty="0"/>
              <a:t>        </a:t>
            </a:r>
            <a:r>
              <a:rPr lang="en-IN" dirty="0" err="1"/>
              <a:t>RequestDispatcher</a:t>
            </a:r>
            <a:r>
              <a:rPr lang="en-IN" dirty="0"/>
              <a:t> </a:t>
            </a:r>
            <a:r>
              <a:rPr lang="en-IN" dirty="0" err="1"/>
              <a:t>rd</a:t>
            </a:r>
            <a:r>
              <a:rPr lang="en-IN" dirty="0"/>
              <a:t>=</a:t>
            </a:r>
            <a:r>
              <a:rPr lang="en-IN" dirty="0" err="1"/>
              <a:t>request.getRequestDispatcher</a:t>
            </a:r>
            <a:r>
              <a:rPr lang="en-IN" dirty="0"/>
              <a:t>("/index.html");  </a:t>
            </a:r>
          </a:p>
          <a:p>
            <a:pPr marL="82296" indent="0">
              <a:buNone/>
            </a:pPr>
            <a:r>
              <a:rPr lang="en-IN" dirty="0"/>
              <a:t>        </a:t>
            </a:r>
            <a:r>
              <a:rPr lang="en-IN" dirty="0" err="1"/>
              <a:t>rd.include</a:t>
            </a:r>
            <a:r>
              <a:rPr lang="en-IN" dirty="0"/>
              <a:t>(request, response);  </a:t>
            </a:r>
          </a:p>
          <a:p>
            <a:pPr marL="82296" indent="0">
              <a:buNone/>
            </a:pPr>
            <a:r>
              <a:rPr lang="en-IN" dirty="0"/>
              <a:t>                      </a:t>
            </a:r>
          </a:p>
          <a:p>
            <a:pPr marL="82296" indent="0">
              <a:buNone/>
            </a:pPr>
            <a:r>
              <a:rPr lang="en-IN" dirty="0"/>
              <a:t>        }  </a:t>
            </a:r>
          </a:p>
          <a:p>
            <a:pPr marL="82296" indent="0">
              <a:buNone/>
            </a:pPr>
            <a:r>
              <a:rPr lang="en-IN" dirty="0"/>
              <a:t>    }  </a:t>
            </a:r>
          </a:p>
          <a:p>
            <a:pPr marL="82296" indent="0">
              <a:buNone/>
            </a:pPr>
            <a:r>
              <a:rPr lang="en-IN" dirty="0"/>
              <a:t>  </a:t>
            </a:r>
          </a:p>
          <a:p>
            <a:pPr marL="82296" indent="0">
              <a:buNone/>
            </a:pPr>
            <a:r>
              <a:rPr lang="en-IN" dirty="0"/>
              <a:t>}  </a:t>
            </a:r>
          </a:p>
          <a:p>
            <a:endParaRPr lang="en-IN" dirty="0"/>
          </a:p>
          <a:p>
            <a:endParaRPr lang="en-IN" dirty="0"/>
          </a:p>
        </p:txBody>
      </p:sp>
    </p:spTree>
    <p:extLst>
      <p:ext uri="{BB962C8B-B14F-4D97-AF65-F5344CB8AC3E}">
        <p14:creationId xmlns:p14="http://schemas.microsoft.com/office/powerpoint/2010/main" xmlns="" val="28735786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WelcomeServlet.java</a:t>
            </a:r>
            <a:r>
              <a:rPr lang="en-IN" dirty="0"/>
              <a:t/>
            </a:r>
            <a:br>
              <a:rPr lang="en-IN" dirty="0"/>
            </a:br>
            <a:endParaRPr lang="en-IN" dirty="0"/>
          </a:p>
        </p:txBody>
      </p:sp>
      <p:sp>
        <p:nvSpPr>
          <p:cNvPr id="3" name="Content Placeholder 2"/>
          <p:cNvSpPr>
            <a:spLocks noGrp="1"/>
          </p:cNvSpPr>
          <p:nvPr>
            <p:ph idx="1"/>
          </p:nvPr>
        </p:nvSpPr>
        <p:spPr/>
        <p:txBody>
          <a:bodyPr>
            <a:normAutofit fontScale="47500" lnSpcReduction="20000"/>
          </a:bodyPr>
          <a:lstStyle/>
          <a:p>
            <a:pPr marL="82296" indent="0">
              <a:buNone/>
            </a:pPr>
            <a:r>
              <a:rPr lang="en-IN" b="1" dirty="0"/>
              <a:t>import</a:t>
            </a:r>
            <a:r>
              <a:rPr lang="en-IN" dirty="0"/>
              <a:t> java.io.*;  </a:t>
            </a:r>
          </a:p>
          <a:p>
            <a:pPr marL="82296" indent="0">
              <a:buNone/>
            </a:pPr>
            <a:r>
              <a:rPr lang="en-IN" b="1" dirty="0"/>
              <a:t>import</a:t>
            </a:r>
            <a:r>
              <a:rPr lang="en-IN" dirty="0"/>
              <a:t> </a:t>
            </a:r>
            <a:r>
              <a:rPr lang="en-IN" dirty="0" err="1"/>
              <a:t>javax.servlet</a:t>
            </a:r>
            <a:r>
              <a:rPr lang="en-IN" dirty="0"/>
              <a:t>.*;  </a:t>
            </a:r>
          </a:p>
          <a:p>
            <a:pPr marL="82296" indent="0">
              <a:buNone/>
            </a:pPr>
            <a:r>
              <a:rPr lang="en-IN" b="1" dirty="0"/>
              <a:t>import</a:t>
            </a:r>
            <a:r>
              <a:rPr lang="en-IN" dirty="0"/>
              <a:t> </a:t>
            </a:r>
            <a:r>
              <a:rPr lang="en-IN" dirty="0" err="1"/>
              <a:t>javax.servlet.http</a:t>
            </a:r>
            <a:r>
              <a:rPr lang="en-IN" dirty="0"/>
              <a:t>.*;  </a:t>
            </a:r>
          </a:p>
          <a:p>
            <a:pPr marL="82296" indent="0">
              <a:buNone/>
            </a:pPr>
            <a:r>
              <a:rPr lang="en-IN" dirty="0"/>
              <a:t>  </a:t>
            </a:r>
          </a:p>
          <a:p>
            <a:pPr marL="82296" indent="0">
              <a:buNone/>
            </a:pPr>
            <a:r>
              <a:rPr lang="en-IN" b="1" dirty="0"/>
              <a:t>public</a:t>
            </a:r>
            <a:r>
              <a:rPr lang="en-IN" dirty="0"/>
              <a:t> </a:t>
            </a:r>
            <a:r>
              <a:rPr lang="en-IN" b="1" dirty="0"/>
              <a:t>class</a:t>
            </a:r>
            <a:r>
              <a:rPr lang="en-IN" dirty="0"/>
              <a:t> </a:t>
            </a:r>
            <a:r>
              <a:rPr lang="en-IN" dirty="0" err="1"/>
              <a:t>WelcomeServlet</a:t>
            </a:r>
            <a:r>
              <a:rPr lang="en-IN" dirty="0"/>
              <a:t> </a:t>
            </a:r>
            <a:r>
              <a:rPr lang="en-IN" b="1" dirty="0"/>
              <a:t>extends</a:t>
            </a:r>
            <a:r>
              <a:rPr lang="en-IN" dirty="0"/>
              <a:t> </a:t>
            </a:r>
            <a:r>
              <a:rPr lang="en-IN" dirty="0" err="1"/>
              <a:t>HttpServlet</a:t>
            </a:r>
            <a:r>
              <a:rPr lang="en-IN" dirty="0"/>
              <a:t> {  </a:t>
            </a:r>
          </a:p>
          <a:p>
            <a:pPr marL="82296" indent="0">
              <a:buNone/>
            </a:pPr>
            <a:r>
              <a:rPr lang="en-IN" dirty="0"/>
              <a:t>  </a:t>
            </a:r>
          </a:p>
          <a:p>
            <a:pPr marL="82296" indent="0">
              <a:buNone/>
            </a:pPr>
            <a:r>
              <a:rPr lang="en-IN" dirty="0"/>
              <a:t>    </a:t>
            </a:r>
            <a:r>
              <a:rPr lang="en-IN" b="1" dirty="0"/>
              <a:t>public</a:t>
            </a:r>
            <a:r>
              <a:rPr lang="en-IN" dirty="0"/>
              <a:t> </a:t>
            </a:r>
            <a:r>
              <a:rPr lang="en-IN" b="1" dirty="0"/>
              <a:t>void</a:t>
            </a:r>
            <a:r>
              <a:rPr lang="en-IN" dirty="0"/>
              <a:t> </a:t>
            </a:r>
            <a:r>
              <a:rPr lang="en-IN" dirty="0" err="1"/>
              <a:t>doPost</a:t>
            </a:r>
            <a:r>
              <a:rPr lang="en-IN" dirty="0"/>
              <a:t>(</a:t>
            </a:r>
            <a:r>
              <a:rPr lang="en-IN" dirty="0" err="1"/>
              <a:t>HttpServletRequest</a:t>
            </a:r>
            <a:r>
              <a:rPr lang="en-IN" dirty="0"/>
              <a:t> request, </a:t>
            </a:r>
            <a:r>
              <a:rPr lang="en-IN" dirty="0" err="1"/>
              <a:t>HttpServletResponse</a:t>
            </a:r>
            <a:r>
              <a:rPr lang="en-IN" dirty="0"/>
              <a:t> response)  </a:t>
            </a:r>
          </a:p>
          <a:p>
            <a:pPr marL="82296" indent="0">
              <a:buNone/>
            </a:pPr>
            <a:r>
              <a:rPr lang="en-IN" dirty="0"/>
              <a:t>        </a:t>
            </a:r>
            <a:r>
              <a:rPr lang="en-IN" b="1" dirty="0"/>
              <a:t>throws</a:t>
            </a:r>
            <a:r>
              <a:rPr lang="en-IN" dirty="0"/>
              <a:t> </a:t>
            </a:r>
            <a:r>
              <a:rPr lang="en-IN" dirty="0" err="1"/>
              <a:t>ServletException</a:t>
            </a:r>
            <a:r>
              <a:rPr lang="en-IN" dirty="0"/>
              <a:t>, </a:t>
            </a:r>
            <a:r>
              <a:rPr lang="en-IN" dirty="0" err="1"/>
              <a:t>IOException</a:t>
            </a:r>
            <a:r>
              <a:rPr lang="en-IN" dirty="0"/>
              <a:t> {  </a:t>
            </a:r>
          </a:p>
          <a:p>
            <a:pPr marL="82296" indent="0">
              <a:buNone/>
            </a:pPr>
            <a:r>
              <a:rPr lang="en-IN" dirty="0"/>
              <a:t>  </a:t>
            </a:r>
          </a:p>
          <a:p>
            <a:pPr marL="82296" indent="0">
              <a:buNone/>
            </a:pPr>
            <a:r>
              <a:rPr lang="en-IN" dirty="0"/>
              <a:t>    </a:t>
            </a:r>
            <a:r>
              <a:rPr lang="en-IN" dirty="0" err="1"/>
              <a:t>response.setContentType</a:t>
            </a:r>
            <a:r>
              <a:rPr lang="en-IN" dirty="0"/>
              <a:t>("text/html");  </a:t>
            </a:r>
          </a:p>
          <a:p>
            <a:pPr marL="82296" indent="0">
              <a:buNone/>
            </a:pPr>
            <a:r>
              <a:rPr lang="en-IN" dirty="0"/>
              <a:t>    </a:t>
            </a:r>
            <a:r>
              <a:rPr lang="en-IN" dirty="0" err="1"/>
              <a:t>PrintWriter</a:t>
            </a:r>
            <a:r>
              <a:rPr lang="en-IN" dirty="0"/>
              <a:t> out = </a:t>
            </a:r>
            <a:r>
              <a:rPr lang="en-IN" dirty="0" err="1"/>
              <a:t>response.getWriter</a:t>
            </a:r>
            <a:r>
              <a:rPr lang="en-IN" dirty="0"/>
              <a:t>();  </a:t>
            </a:r>
          </a:p>
          <a:p>
            <a:pPr marL="82296" indent="0">
              <a:buNone/>
            </a:pPr>
            <a:r>
              <a:rPr lang="en-IN" dirty="0"/>
              <a:t>          </a:t>
            </a:r>
          </a:p>
          <a:p>
            <a:pPr marL="82296" indent="0">
              <a:buNone/>
            </a:pPr>
            <a:r>
              <a:rPr lang="en-IN" dirty="0"/>
              <a:t>    String n=</a:t>
            </a:r>
            <a:r>
              <a:rPr lang="en-IN" dirty="0" err="1"/>
              <a:t>request.getParameter</a:t>
            </a:r>
            <a:r>
              <a:rPr lang="en-IN" dirty="0"/>
              <a:t>("</a:t>
            </a:r>
            <a:r>
              <a:rPr lang="en-IN" dirty="0" err="1"/>
              <a:t>userName</a:t>
            </a:r>
            <a:r>
              <a:rPr lang="en-IN" dirty="0"/>
              <a:t>");  </a:t>
            </a:r>
          </a:p>
          <a:p>
            <a:pPr marL="82296" indent="0">
              <a:buNone/>
            </a:pPr>
            <a:r>
              <a:rPr lang="en-IN" dirty="0"/>
              <a:t>    </a:t>
            </a:r>
            <a:r>
              <a:rPr lang="en-IN" dirty="0" err="1"/>
              <a:t>out.print</a:t>
            </a:r>
            <a:r>
              <a:rPr lang="en-IN" dirty="0"/>
              <a:t>("Welcome "+n);  </a:t>
            </a:r>
          </a:p>
          <a:p>
            <a:pPr marL="82296" indent="0">
              <a:buNone/>
            </a:pPr>
            <a:r>
              <a:rPr lang="en-IN" dirty="0"/>
              <a:t>    }  </a:t>
            </a:r>
          </a:p>
          <a:p>
            <a:pPr marL="82296" indent="0">
              <a:buNone/>
            </a:pPr>
            <a:r>
              <a:rPr lang="en-IN" dirty="0"/>
              <a:t>  </a:t>
            </a:r>
          </a:p>
          <a:p>
            <a:pPr marL="82296" indent="0">
              <a:buNone/>
            </a:pPr>
            <a:r>
              <a:rPr lang="en-IN" dirty="0"/>
              <a:t>}  </a:t>
            </a:r>
          </a:p>
          <a:p>
            <a:endParaRPr lang="en-IN" dirty="0"/>
          </a:p>
        </p:txBody>
      </p:sp>
    </p:spTree>
    <p:extLst>
      <p:ext uri="{BB962C8B-B14F-4D97-AF65-F5344CB8AC3E}">
        <p14:creationId xmlns:p14="http://schemas.microsoft.com/office/powerpoint/2010/main" xmlns="" val="681878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web.xml</a:t>
            </a:r>
            <a:endParaRPr lang="en-IN" dirty="0"/>
          </a:p>
        </p:txBody>
      </p:sp>
      <p:sp>
        <p:nvSpPr>
          <p:cNvPr id="3" name="Content Placeholder 2"/>
          <p:cNvSpPr>
            <a:spLocks noGrp="1"/>
          </p:cNvSpPr>
          <p:nvPr>
            <p:ph idx="1"/>
          </p:nvPr>
        </p:nvSpPr>
        <p:spPr/>
        <p:txBody>
          <a:bodyPr>
            <a:normAutofit fontScale="92500" lnSpcReduction="20000"/>
          </a:bodyPr>
          <a:lstStyle/>
          <a:p>
            <a:pPr marL="82296" indent="0">
              <a:buNone/>
            </a:pPr>
            <a:r>
              <a:rPr lang="en-IN" dirty="0"/>
              <a:t>&lt;web-app&gt;  </a:t>
            </a:r>
          </a:p>
          <a:p>
            <a:pPr marL="82296" indent="0">
              <a:buNone/>
            </a:pPr>
            <a:r>
              <a:rPr lang="en-IN" dirty="0"/>
              <a:t> &lt;servlet&gt;  </a:t>
            </a:r>
          </a:p>
          <a:p>
            <a:pPr marL="82296" indent="0">
              <a:buNone/>
            </a:pPr>
            <a:r>
              <a:rPr lang="en-IN" dirty="0"/>
              <a:t>    &lt;servlet-name&gt;Login&lt;/servlet-name&gt;  </a:t>
            </a:r>
          </a:p>
          <a:p>
            <a:pPr marL="82296" indent="0">
              <a:buNone/>
            </a:pPr>
            <a:r>
              <a:rPr lang="en-IN" dirty="0"/>
              <a:t>    &lt;servlet-</a:t>
            </a:r>
            <a:r>
              <a:rPr lang="en-IN" b="1" dirty="0"/>
              <a:t>class</a:t>
            </a:r>
            <a:r>
              <a:rPr lang="en-IN" dirty="0"/>
              <a:t>&gt;Login&lt;/servlet-</a:t>
            </a:r>
            <a:r>
              <a:rPr lang="en-IN" b="1" dirty="0"/>
              <a:t>class</a:t>
            </a:r>
            <a:r>
              <a:rPr lang="en-IN" dirty="0"/>
              <a:t>&gt;  </a:t>
            </a:r>
          </a:p>
          <a:p>
            <a:pPr marL="82296" indent="0">
              <a:buNone/>
            </a:pPr>
            <a:r>
              <a:rPr lang="en-IN" dirty="0"/>
              <a:t>  &lt;/servlet&gt;  </a:t>
            </a:r>
          </a:p>
          <a:p>
            <a:pPr marL="82296" indent="0">
              <a:buNone/>
            </a:pPr>
            <a:r>
              <a:rPr lang="en-IN" dirty="0"/>
              <a:t>  &lt;servlet&gt;  </a:t>
            </a:r>
          </a:p>
          <a:p>
            <a:pPr marL="82296" indent="0">
              <a:buNone/>
            </a:pPr>
            <a:r>
              <a:rPr lang="en-IN" dirty="0"/>
              <a:t>    &lt;servlet-name&gt;</a:t>
            </a:r>
            <a:r>
              <a:rPr lang="en-IN" dirty="0" err="1"/>
              <a:t>WelcomeServlet</a:t>
            </a:r>
            <a:r>
              <a:rPr lang="en-IN" dirty="0"/>
              <a:t>&lt;/servlet-name&gt;  </a:t>
            </a:r>
          </a:p>
          <a:p>
            <a:pPr marL="82296" indent="0">
              <a:buNone/>
            </a:pPr>
            <a:r>
              <a:rPr lang="en-IN" dirty="0"/>
              <a:t>    &lt;</a:t>
            </a:r>
            <a:r>
              <a:rPr lang="en-IN" dirty="0" smtClean="0"/>
              <a:t>servlet-</a:t>
            </a:r>
            <a:r>
              <a:rPr lang="en-IN" b="1" dirty="0" smtClean="0"/>
              <a:t>class</a:t>
            </a:r>
            <a:r>
              <a:rPr lang="en-IN" dirty="0" smtClean="0"/>
              <a:t>&gt;</a:t>
            </a:r>
            <a:r>
              <a:rPr lang="en-IN" dirty="0" err="1" smtClean="0"/>
              <a:t>WelcomeServlet</a:t>
            </a:r>
            <a:endParaRPr lang="en-IN" dirty="0" smtClean="0"/>
          </a:p>
          <a:p>
            <a:pPr marL="82296" indent="0">
              <a:buNone/>
            </a:pPr>
            <a:r>
              <a:rPr lang="en-IN" dirty="0" smtClean="0"/>
              <a:t>&lt;/</a:t>
            </a:r>
            <a:r>
              <a:rPr lang="en-IN" dirty="0"/>
              <a:t>servlet-</a:t>
            </a:r>
            <a:r>
              <a:rPr lang="en-IN" b="1" dirty="0"/>
              <a:t>class</a:t>
            </a:r>
            <a:r>
              <a:rPr lang="en-IN" dirty="0"/>
              <a:t>&gt;  </a:t>
            </a:r>
          </a:p>
          <a:p>
            <a:pPr marL="82296" indent="0">
              <a:buNone/>
            </a:pPr>
            <a:r>
              <a:rPr lang="en-IN" dirty="0"/>
              <a:t>  &lt;/servlet&gt;  </a:t>
            </a:r>
          </a:p>
        </p:txBody>
      </p:sp>
    </p:spTree>
    <p:extLst>
      <p:ext uri="{BB962C8B-B14F-4D97-AF65-F5344CB8AC3E}">
        <p14:creationId xmlns:p14="http://schemas.microsoft.com/office/powerpoint/2010/main" xmlns="" val="20158186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70000" lnSpcReduction="20000"/>
          </a:bodyPr>
          <a:lstStyle/>
          <a:p>
            <a:pPr marL="82296" indent="0">
              <a:buNone/>
            </a:pPr>
            <a:r>
              <a:rPr lang="en-IN" dirty="0"/>
              <a:t> &lt;servlet-mapping&gt;  </a:t>
            </a:r>
          </a:p>
          <a:p>
            <a:pPr marL="82296" indent="0">
              <a:buNone/>
            </a:pPr>
            <a:r>
              <a:rPr lang="en-IN" dirty="0"/>
              <a:t>    &lt;servlet-name&gt;Login&lt;/servlet-name&gt;  </a:t>
            </a:r>
          </a:p>
          <a:p>
            <a:pPr marL="82296" indent="0">
              <a:buNone/>
            </a:pPr>
            <a:r>
              <a:rPr lang="en-IN" dirty="0"/>
              <a:t>    &lt;</a:t>
            </a:r>
            <a:r>
              <a:rPr lang="en-IN" dirty="0" err="1"/>
              <a:t>url</a:t>
            </a:r>
            <a:r>
              <a:rPr lang="en-IN" dirty="0"/>
              <a:t>-pattern&gt;/servlet1&lt;/</a:t>
            </a:r>
            <a:r>
              <a:rPr lang="en-IN" dirty="0" err="1"/>
              <a:t>url</a:t>
            </a:r>
            <a:r>
              <a:rPr lang="en-IN" dirty="0"/>
              <a:t>-pattern&gt;  </a:t>
            </a:r>
          </a:p>
          <a:p>
            <a:pPr marL="82296" indent="0">
              <a:buNone/>
            </a:pPr>
            <a:r>
              <a:rPr lang="en-IN" dirty="0"/>
              <a:t>  &lt;/servlet-mapping&gt;  </a:t>
            </a:r>
          </a:p>
          <a:p>
            <a:pPr marL="82296" indent="0">
              <a:buNone/>
            </a:pPr>
            <a:r>
              <a:rPr lang="en-IN" dirty="0"/>
              <a:t>  &lt;servlet-mapping&gt;  </a:t>
            </a:r>
          </a:p>
          <a:p>
            <a:pPr marL="82296" indent="0">
              <a:buNone/>
            </a:pPr>
            <a:r>
              <a:rPr lang="en-IN" dirty="0"/>
              <a:t>    &lt;servlet-name&gt;</a:t>
            </a:r>
            <a:r>
              <a:rPr lang="en-IN" dirty="0" err="1"/>
              <a:t>WelcomeServlet</a:t>
            </a:r>
            <a:r>
              <a:rPr lang="en-IN" dirty="0"/>
              <a:t>&lt;/servlet-name&gt;  </a:t>
            </a:r>
          </a:p>
          <a:p>
            <a:pPr marL="82296" indent="0">
              <a:buNone/>
            </a:pPr>
            <a:r>
              <a:rPr lang="en-IN" dirty="0"/>
              <a:t>    &lt;</a:t>
            </a:r>
            <a:r>
              <a:rPr lang="en-IN" dirty="0" err="1"/>
              <a:t>url</a:t>
            </a:r>
            <a:r>
              <a:rPr lang="en-IN" dirty="0"/>
              <a:t>-pattern&gt;/servlet2&lt;/</a:t>
            </a:r>
            <a:r>
              <a:rPr lang="en-IN" dirty="0" err="1"/>
              <a:t>url</a:t>
            </a:r>
            <a:r>
              <a:rPr lang="en-IN" dirty="0"/>
              <a:t>-pattern&gt;  </a:t>
            </a:r>
          </a:p>
          <a:p>
            <a:pPr marL="82296" indent="0">
              <a:buNone/>
            </a:pPr>
            <a:r>
              <a:rPr lang="en-IN" dirty="0"/>
              <a:t>  &lt;/servlet-mapping&gt;  </a:t>
            </a:r>
          </a:p>
          <a:p>
            <a:pPr marL="82296" indent="0">
              <a:buNone/>
            </a:pPr>
            <a:r>
              <a:rPr lang="en-IN" dirty="0"/>
              <a:t>  </a:t>
            </a:r>
          </a:p>
          <a:p>
            <a:pPr marL="82296" indent="0">
              <a:buNone/>
            </a:pPr>
            <a:r>
              <a:rPr lang="en-IN" dirty="0"/>
              <a:t>  &lt;welcome-file-list&gt;  </a:t>
            </a:r>
          </a:p>
          <a:p>
            <a:pPr marL="82296" indent="0">
              <a:buNone/>
            </a:pPr>
            <a:r>
              <a:rPr lang="en-IN" dirty="0"/>
              <a:t>   &lt;welcome-file&gt;index.html&lt;/welcome-file&gt;  </a:t>
            </a:r>
          </a:p>
          <a:p>
            <a:pPr marL="82296" indent="0">
              <a:buNone/>
            </a:pPr>
            <a:r>
              <a:rPr lang="en-IN" dirty="0"/>
              <a:t>  &lt;/welcome-file-list&gt;  </a:t>
            </a:r>
          </a:p>
          <a:p>
            <a:pPr marL="82296" indent="0">
              <a:buNone/>
            </a:pPr>
            <a:r>
              <a:rPr lang="en-IN" dirty="0"/>
              <a:t>&lt;/web-app&gt;  </a:t>
            </a:r>
          </a:p>
          <a:p>
            <a:endParaRPr lang="en-IN" dirty="0"/>
          </a:p>
        </p:txBody>
      </p:sp>
    </p:spTree>
    <p:extLst>
      <p:ext uri="{BB962C8B-B14F-4D97-AF65-F5344CB8AC3E}">
        <p14:creationId xmlns:p14="http://schemas.microsoft.com/office/powerpoint/2010/main" xmlns="" val="10423286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SendRedirect</a:t>
            </a:r>
            <a:r>
              <a:rPr lang="en-US" dirty="0" smtClean="0"/>
              <a:t> in </a:t>
            </a:r>
            <a:r>
              <a:rPr lang="en-US" dirty="0" err="1" smtClean="0"/>
              <a:t>servlet</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b="1" dirty="0" err="1" smtClean="0"/>
              <a:t>sendRedirect</a:t>
            </a:r>
            <a:r>
              <a:rPr lang="en-US" b="1" dirty="0" smtClean="0"/>
              <a:t>()</a:t>
            </a:r>
            <a:r>
              <a:rPr lang="en-US" dirty="0" smtClean="0"/>
              <a:t> method of </a:t>
            </a:r>
            <a:r>
              <a:rPr lang="en-US" b="1" dirty="0" err="1" smtClean="0"/>
              <a:t>HttpServletResponse</a:t>
            </a:r>
            <a:r>
              <a:rPr lang="en-US" dirty="0" smtClean="0"/>
              <a:t> interface can be used to redirect response to another resource, it may be </a:t>
            </a:r>
            <a:r>
              <a:rPr lang="en-US" dirty="0" err="1" smtClean="0"/>
              <a:t>servlet</a:t>
            </a:r>
            <a:r>
              <a:rPr lang="en-US" dirty="0" smtClean="0"/>
              <a:t>, </a:t>
            </a:r>
            <a:r>
              <a:rPr lang="en-US" dirty="0" err="1" smtClean="0"/>
              <a:t>jsp</a:t>
            </a:r>
            <a:r>
              <a:rPr lang="en-US" dirty="0" smtClean="0"/>
              <a:t> or html file.</a:t>
            </a:r>
          </a:p>
          <a:p>
            <a:r>
              <a:rPr lang="en-US" dirty="0" smtClean="0"/>
              <a:t>It accepts relative as well as absolute URL.</a:t>
            </a:r>
          </a:p>
          <a:p>
            <a:r>
              <a:rPr lang="en-US" dirty="0" smtClean="0"/>
              <a:t>It works at client side because it uses the </a:t>
            </a:r>
            <a:r>
              <a:rPr lang="en-US" dirty="0" err="1" smtClean="0"/>
              <a:t>url</a:t>
            </a:r>
            <a:r>
              <a:rPr lang="en-US" dirty="0" smtClean="0"/>
              <a:t> bar of the browser to make another request. So, it can work inside and outside the server.</a:t>
            </a:r>
          </a:p>
          <a:p>
            <a:pPr>
              <a:buNone/>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forward() and </a:t>
            </a:r>
            <a:r>
              <a:rPr lang="en-US" dirty="0" err="1" smtClean="0"/>
              <a:t>sendRedirect</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There are many differences between the forward() method of </a:t>
            </a:r>
            <a:r>
              <a:rPr lang="en-US" dirty="0" err="1" smtClean="0"/>
              <a:t>RequestDispatcher</a:t>
            </a:r>
            <a:r>
              <a:rPr lang="en-US" dirty="0" smtClean="0"/>
              <a:t> and </a:t>
            </a:r>
            <a:r>
              <a:rPr lang="en-US" dirty="0" err="1" smtClean="0"/>
              <a:t>sendRedirect</a:t>
            </a:r>
            <a:r>
              <a:rPr lang="en-US" dirty="0" smtClean="0"/>
              <a:t>() method of </a:t>
            </a:r>
            <a:r>
              <a:rPr lang="en-US" dirty="0" err="1" smtClean="0"/>
              <a:t>HttpServletResponse</a:t>
            </a:r>
            <a:r>
              <a:rPr lang="en-US" dirty="0" smtClean="0"/>
              <a:t> interface. They are given below:</a:t>
            </a:r>
          </a:p>
          <a:p>
            <a:pPr>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graphicFrame>
        <p:nvGraphicFramePr>
          <p:cNvPr id="4" name="Content Placeholder 3"/>
          <p:cNvGraphicFramePr>
            <a:graphicFrameLocks noGrp="1"/>
          </p:cNvGraphicFramePr>
          <p:nvPr>
            <p:ph idx="1"/>
          </p:nvPr>
        </p:nvGraphicFramePr>
        <p:xfrm>
          <a:off x="1435100" y="1447800"/>
          <a:ext cx="7499350" cy="3205480"/>
        </p:xfrm>
        <a:graphic>
          <a:graphicData uri="http://schemas.openxmlformats.org/drawingml/2006/table">
            <a:tbl>
              <a:tblPr firstRow="1" bandRow="1">
                <a:tableStyleId>{5C22544A-7EE6-4342-B048-85BDC9FD1C3A}</a:tableStyleId>
              </a:tblPr>
              <a:tblGrid>
                <a:gridCol w="3749675"/>
                <a:gridCol w="3749675"/>
              </a:tblGrid>
              <a:tr h="370840">
                <a:tc>
                  <a:txBody>
                    <a:bodyPr/>
                    <a:lstStyle/>
                    <a:p>
                      <a:r>
                        <a:rPr kumimoji="0" lang="en-US" b="1" i="0" kern="1200" dirty="0" smtClean="0">
                          <a:solidFill>
                            <a:schemeClr val="lt1"/>
                          </a:solidFill>
                          <a:latin typeface="+mn-lt"/>
                          <a:ea typeface="+mn-ea"/>
                          <a:cs typeface="+mn-cs"/>
                        </a:rPr>
                        <a:t>forward() method</a:t>
                      </a:r>
                      <a:endParaRPr lang="en-US" dirty="0"/>
                    </a:p>
                  </a:txBody>
                  <a:tcPr/>
                </a:tc>
                <a:tc>
                  <a:txBody>
                    <a:bodyPr/>
                    <a:lstStyle/>
                    <a:p>
                      <a:r>
                        <a:rPr kumimoji="0" lang="en-US" b="1" i="0" kern="1200" dirty="0" err="1" smtClean="0">
                          <a:solidFill>
                            <a:schemeClr val="lt1"/>
                          </a:solidFill>
                          <a:latin typeface="+mn-lt"/>
                          <a:ea typeface="+mn-ea"/>
                          <a:cs typeface="+mn-cs"/>
                        </a:rPr>
                        <a:t>sendRedirect</a:t>
                      </a:r>
                      <a:r>
                        <a:rPr kumimoji="0" lang="en-US" b="1" i="0" kern="1200" dirty="0" smtClean="0">
                          <a:solidFill>
                            <a:schemeClr val="lt1"/>
                          </a:solidFill>
                          <a:latin typeface="+mn-lt"/>
                          <a:ea typeface="+mn-ea"/>
                          <a:cs typeface="+mn-cs"/>
                        </a:rPr>
                        <a:t>() method</a:t>
                      </a:r>
                      <a:endParaRPr lang="en-US" dirty="0"/>
                    </a:p>
                  </a:txBody>
                  <a:tcPr/>
                </a:tc>
              </a:tr>
              <a:tr h="370840">
                <a:tc>
                  <a:txBody>
                    <a:bodyPr/>
                    <a:lstStyle/>
                    <a:p>
                      <a:r>
                        <a:rPr kumimoji="0" lang="en-US" b="0" i="0" kern="1200" dirty="0" smtClean="0">
                          <a:solidFill>
                            <a:schemeClr val="dk1"/>
                          </a:solidFill>
                          <a:latin typeface="+mn-lt"/>
                          <a:ea typeface="+mn-ea"/>
                          <a:cs typeface="+mn-cs"/>
                        </a:rPr>
                        <a:t>The forward() method works at server side.</a:t>
                      </a:r>
                      <a:endParaRPr lang="en-US" dirty="0"/>
                    </a:p>
                  </a:txBody>
                  <a:tcPr/>
                </a:tc>
                <a:tc>
                  <a:txBody>
                    <a:bodyPr/>
                    <a:lstStyle/>
                    <a:p>
                      <a:r>
                        <a:rPr kumimoji="0" lang="en-US" b="0" i="0" kern="1200" dirty="0" smtClean="0">
                          <a:solidFill>
                            <a:schemeClr val="dk1"/>
                          </a:solidFill>
                          <a:latin typeface="+mn-lt"/>
                          <a:ea typeface="+mn-ea"/>
                          <a:cs typeface="+mn-cs"/>
                        </a:rPr>
                        <a:t>The </a:t>
                      </a:r>
                      <a:r>
                        <a:rPr kumimoji="0" lang="en-US" b="0" i="0" kern="1200" dirty="0" err="1" smtClean="0">
                          <a:solidFill>
                            <a:schemeClr val="dk1"/>
                          </a:solidFill>
                          <a:latin typeface="+mn-lt"/>
                          <a:ea typeface="+mn-ea"/>
                          <a:cs typeface="+mn-cs"/>
                        </a:rPr>
                        <a:t>sendRedirect</a:t>
                      </a:r>
                      <a:r>
                        <a:rPr kumimoji="0" lang="en-US" b="0" i="0" kern="1200" dirty="0" smtClean="0">
                          <a:solidFill>
                            <a:schemeClr val="dk1"/>
                          </a:solidFill>
                          <a:latin typeface="+mn-lt"/>
                          <a:ea typeface="+mn-ea"/>
                          <a:cs typeface="+mn-cs"/>
                        </a:rPr>
                        <a:t>() method works at client side.</a:t>
                      </a:r>
                      <a:endParaRPr lang="en-US" dirty="0"/>
                    </a:p>
                  </a:txBody>
                  <a:tcPr/>
                </a:tc>
              </a:tr>
              <a:tr h="370840">
                <a:tc>
                  <a:txBody>
                    <a:bodyPr/>
                    <a:lstStyle/>
                    <a:p>
                      <a:r>
                        <a:rPr kumimoji="0" lang="en-US" b="0" i="0" kern="1200" dirty="0" smtClean="0">
                          <a:solidFill>
                            <a:schemeClr val="dk1"/>
                          </a:solidFill>
                          <a:latin typeface="+mn-lt"/>
                          <a:ea typeface="+mn-ea"/>
                          <a:cs typeface="+mn-cs"/>
                        </a:rPr>
                        <a:t>It sends the same request and response objects to another </a:t>
                      </a:r>
                      <a:r>
                        <a:rPr kumimoji="0" lang="en-US" b="0" i="0" kern="1200" dirty="0" err="1" smtClean="0">
                          <a:solidFill>
                            <a:schemeClr val="dk1"/>
                          </a:solidFill>
                          <a:latin typeface="+mn-lt"/>
                          <a:ea typeface="+mn-ea"/>
                          <a:cs typeface="+mn-cs"/>
                        </a:rPr>
                        <a:t>servlet</a:t>
                      </a:r>
                      <a:r>
                        <a:rPr kumimoji="0" lang="en-US" b="0" i="0" kern="1200" dirty="0" smtClean="0">
                          <a:solidFill>
                            <a:schemeClr val="dk1"/>
                          </a:solidFill>
                          <a:latin typeface="+mn-lt"/>
                          <a:ea typeface="+mn-ea"/>
                          <a:cs typeface="+mn-cs"/>
                        </a:rPr>
                        <a:t>.</a:t>
                      </a:r>
                      <a:endParaRPr lang="en-US" dirty="0"/>
                    </a:p>
                  </a:txBody>
                  <a:tcPr/>
                </a:tc>
                <a:tc>
                  <a:txBody>
                    <a:bodyPr/>
                    <a:lstStyle/>
                    <a:p>
                      <a:r>
                        <a:rPr kumimoji="0" lang="en-US" b="0" i="0" kern="1200" dirty="0" smtClean="0">
                          <a:solidFill>
                            <a:schemeClr val="dk1"/>
                          </a:solidFill>
                          <a:latin typeface="+mn-lt"/>
                          <a:ea typeface="+mn-ea"/>
                          <a:cs typeface="+mn-cs"/>
                        </a:rPr>
                        <a:t>It always sends a new request.</a:t>
                      </a:r>
                      <a:endParaRPr lang="en-US" dirty="0"/>
                    </a:p>
                  </a:txBody>
                  <a:tcPr/>
                </a:tc>
              </a:tr>
              <a:tr h="370840">
                <a:tc>
                  <a:txBody>
                    <a:bodyPr/>
                    <a:lstStyle/>
                    <a:p>
                      <a:r>
                        <a:rPr kumimoji="0" lang="en-US" b="0" i="0" kern="1200" dirty="0" smtClean="0">
                          <a:solidFill>
                            <a:schemeClr val="dk1"/>
                          </a:solidFill>
                          <a:latin typeface="+mn-lt"/>
                          <a:ea typeface="+mn-ea"/>
                          <a:cs typeface="+mn-cs"/>
                        </a:rPr>
                        <a:t>It can work within the server only.</a:t>
                      </a:r>
                      <a:endParaRPr lang="en-US" dirty="0"/>
                    </a:p>
                  </a:txBody>
                  <a:tcPr/>
                </a:tc>
                <a:tc>
                  <a:txBody>
                    <a:bodyPr/>
                    <a:lstStyle/>
                    <a:p>
                      <a:r>
                        <a:rPr kumimoji="0" lang="en-US" b="0" i="0" kern="1200" dirty="0" smtClean="0">
                          <a:solidFill>
                            <a:schemeClr val="dk1"/>
                          </a:solidFill>
                          <a:latin typeface="+mn-lt"/>
                          <a:ea typeface="+mn-ea"/>
                          <a:cs typeface="+mn-cs"/>
                        </a:rPr>
                        <a:t>It can be used within and outside the server.</a:t>
                      </a:r>
                      <a:endParaRPr lang="en-US" dirty="0"/>
                    </a:p>
                  </a:txBody>
                  <a:tcPr/>
                </a:tc>
              </a:tr>
              <a:tr h="370840">
                <a:tc>
                  <a:txBody>
                    <a:bodyPr/>
                    <a:lstStyle/>
                    <a:p>
                      <a:r>
                        <a:rPr kumimoji="0" lang="en-US" b="0" i="0" kern="1200" dirty="0" smtClean="0">
                          <a:solidFill>
                            <a:schemeClr val="dk1"/>
                          </a:solidFill>
                          <a:latin typeface="+mn-lt"/>
                          <a:ea typeface="+mn-ea"/>
                          <a:cs typeface="+mn-cs"/>
                        </a:rPr>
                        <a:t>Example: </a:t>
                      </a:r>
                      <a:r>
                        <a:rPr kumimoji="0" lang="en-US" b="0" i="0" kern="1200" dirty="0" err="1" smtClean="0">
                          <a:solidFill>
                            <a:schemeClr val="dk1"/>
                          </a:solidFill>
                          <a:latin typeface="+mn-lt"/>
                          <a:ea typeface="+mn-ea"/>
                          <a:cs typeface="+mn-cs"/>
                        </a:rPr>
                        <a:t>request.getRequestDispacher</a:t>
                      </a:r>
                      <a:r>
                        <a:rPr kumimoji="0" lang="en-US" b="0" i="0" kern="1200" dirty="0" smtClean="0">
                          <a:solidFill>
                            <a:schemeClr val="dk1"/>
                          </a:solidFill>
                          <a:latin typeface="+mn-lt"/>
                          <a:ea typeface="+mn-ea"/>
                          <a:cs typeface="+mn-cs"/>
                        </a:rPr>
                        <a:t>("servlet2").forward(</a:t>
                      </a:r>
                      <a:r>
                        <a:rPr kumimoji="0" lang="en-US" b="0" i="0" kern="1200" dirty="0" err="1" smtClean="0">
                          <a:solidFill>
                            <a:schemeClr val="dk1"/>
                          </a:solidFill>
                          <a:latin typeface="+mn-lt"/>
                          <a:ea typeface="+mn-ea"/>
                          <a:cs typeface="+mn-cs"/>
                        </a:rPr>
                        <a:t>request,response</a:t>
                      </a:r>
                      <a:r>
                        <a:rPr kumimoji="0" lang="en-US" b="0" i="0" kern="1200" dirty="0" smtClean="0">
                          <a:solidFill>
                            <a:schemeClr val="dk1"/>
                          </a:solidFill>
                          <a:latin typeface="+mn-lt"/>
                          <a:ea typeface="+mn-ea"/>
                          <a:cs typeface="+mn-cs"/>
                        </a:rPr>
                        <a:t>);</a:t>
                      </a:r>
                      <a:endParaRPr lang="en-US" dirty="0"/>
                    </a:p>
                  </a:txBody>
                  <a:tcPr/>
                </a:tc>
                <a:tc>
                  <a:txBody>
                    <a:bodyPr/>
                    <a:lstStyle/>
                    <a:p>
                      <a:r>
                        <a:rPr kumimoji="0" lang="en-US" b="0" i="0" kern="1200" dirty="0" smtClean="0">
                          <a:solidFill>
                            <a:schemeClr val="dk1"/>
                          </a:solidFill>
                          <a:latin typeface="+mn-lt"/>
                          <a:ea typeface="+mn-ea"/>
                          <a:cs typeface="+mn-cs"/>
                        </a:rPr>
                        <a:t>Example: </a:t>
                      </a:r>
                      <a:r>
                        <a:rPr kumimoji="0" lang="en-US" b="0" i="0" kern="1200" dirty="0" err="1" smtClean="0">
                          <a:solidFill>
                            <a:schemeClr val="dk1"/>
                          </a:solidFill>
                          <a:latin typeface="+mn-lt"/>
                          <a:ea typeface="+mn-ea"/>
                          <a:cs typeface="+mn-cs"/>
                        </a:rPr>
                        <a:t>response.sendRedirect</a:t>
                      </a:r>
                      <a:r>
                        <a:rPr kumimoji="0" lang="en-US" b="0" i="0" kern="1200" dirty="0" smtClean="0">
                          <a:solidFill>
                            <a:schemeClr val="dk1"/>
                          </a:solidFill>
                          <a:latin typeface="+mn-lt"/>
                          <a:ea typeface="+mn-ea"/>
                          <a:cs typeface="+mn-cs"/>
                        </a:rPr>
                        <a:t>("servlet2");</a:t>
                      </a:r>
                      <a:endParaRPr lang="en-US" dirty="0"/>
                    </a:p>
                  </a:txBody>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Syntax of </a:t>
            </a:r>
            <a:r>
              <a:rPr lang="en-US" dirty="0" err="1" smtClean="0"/>
              <a:t>sendRedirect</a:t>
            </a:r>
            <a:r>
              <a:rPr lang="en-US" dirty="0" smtClean="0"/>
              <a:t>() method</a:t>
            </a:r>
            <a:endParaRPr lang="en-US" dirty="0"/>
          </a:p>
        </p:txBody>
      </p:sp>
      <p:sp>
        <p:nvSpPr>
          <p:cNvPr id="3" name="Content Placeholder 2"/>
          <p:cNvSpPr>
            <a:spLocks noGrp="1"/>
          </p:cNvSpPr>
          <p:nvPr>
            <p:ph idx="1"/>
          </p:nvPr>
        </p:nvSpPr>
        <p:spPr/>
        <p:txBody>
          <a:bodyPr/>
          <a:lstStyle/>
          <a:p>
            <a:r>
              <a:rPr lang="en-US" b="1" dirty="0" smtClean="0"/>
              <a:t>public</a:t>
            </a:r>
            <a:r>
              <a:rPr lang="en-US" dirty="0" smtClean="0"/>
              <a:t> </a:t>
            </a:r>
            <a:r>
              <a:rPr lang="en-US" b="1" dirty="0" smtClean="0"/>
              <a:t>void</a:t>
            </a:r>
            <a:r>
              <a:rPr lang="en-US" dirty="0" smtClean="0"/>
              <a:t> </a:t>
            </a:r>
            <a:r>
              <a:rPr lang="en-US" dirty="0" err="1" smtClean="0"/>
              <a:t>sendRedirect</a:t>
            </a:r>
            <a:r>
              <a:rPr lang="en-US" dirty="0" smtClean="0"/>
              <a:t>(String URL)</a:t>
            </a:r>
            <a:r>
              <a:rPr lang="en-US" b="1" dirty="0" smtClean="0"/>
              <a:t>throws</a:t>
            </a:r>
            <a:r>
              <a:rPr lang="en-US" dirty="0" smtClean="0"/>
              <a:t> </a:t>
            </a:r>
            <a:r>
              <a:rPr lang="en-US" dirty="0" err="1" smtClean="0"/>
              <a:t>IOException</a:t>
            </a:r>
            <a:r>
              <a:rPr lang="en-US" dirty="0" smtClean="0"/>
              <a:t>;  </a:t>
            </a:r>
          </a:p>
          <a:p>
            <a:r>
              <a:rPr lang="en-US" dirty="0" smtClean="0"/>
              <a:t>Example of </a:t>
            </a:r>
            <a:r>
              <a:rPr lang="en-US" dirty="0" err="1" smtClean="0"/>
              <a:t>sendRedirect</a:t>
            </a:r>
            <a:r>
              <a:rPr lang="en-US" dirty="0" smtClean="0"/>
              <a:t>() method</a:t>
            </a:r>
          </a:p>
          <a:p>
            <a:r>
              <a:rPr lang="en-US" dirty="0" err="1" smtClean="0"/>
              <a:t>response.sendRedirect</a:t>
            </a:r>
            <a:r>
              <a:rPr lang="en-US" dirty="0" smtClean="0"/>
              <a:t>("http://www.google.com");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Classes in </a:t>
            </a:r>
            <a:r>
              <a:rPr lang="en-US" dirty="0" err="1" smtClean="0"/>
              <a:t>javax.servlet.http</a:t>
            </a:r>
            <a:r>
              <a:rPr lang="en-US" dirty="0" smtClean="0"/>
              <a:t> package</a:t>
            </a:r>
            <a:br>
              <a:rPr lang="en-US" dirty="0" smtClean="0"/>
            </a:b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err="1" smtClean="0"/>
              <a:t>HttpServlet</a:t>
            </a:r>
            <a:endParaRPr lang="en-US" dirty="0" smtClean="0"/>
          </a:p>
          <a:p>
            <a:pPr marL="596646" indent="-514350">
              <a:buFont typeface="+mj-lt"/>
              <a:buAutoNum type="arabicPeriod"/>
            </a:pPr>
            <a:r>
              <a:rPr lang="en-US" dirty="0" smtClean="0"/>
              <a:t>Cookie</a:t>
            </a:r>
          </a:p>
          <a:p>
            <a:pPr marL="596646" indent="-514350">
              <a:buFont typeface="+mj-lt"/>
              <a:buAutoNum type="arabicPeriod"/>
            </a:pPr>
            <a:r>
              <a:rPr lang="en-US" dirty="0" err="1" smtClean="0"/>
              <a:t>HttpServletRequestWrapper</a:t>
            </a:r>
            <a:endParaRPr lang="en-US" dirty="0" smtClean="0"/>
          </a:p>
          <a:p>
            <a:pPr marL="596646" indent="-514350">
              <a:buFont typeface="+mj-lt"/>
              <a:buAutoNum type="arabicPeriod"/>
            </a:pPr>
            <a:r>
              <a:rPr lang="en-US" dirty="0" err="1" smtClean="0"/>
              <a:t>HttpServletResponseWrapper</a:t>
            </a:r>
            <a:endParaRPr lang="en-US" dirty="0" smtClean="0"/>
          </a:p>
          <a:p>
            <a:pPr marL="596646" indent="-514350">
              <a:buFont typeface="+mj-lt"/>
              <a:buAutoNum type="arabicPeriod"/>
            </a:pPr>
            <a:r>
              <a:rPr lang="en-US" dirty="0" err="1" smtClean="0"/>
              <a:t>HttpSessionEvent</a:t>
            </a:r>
            <a:endParaRPr lang="en-US" dirty="0" smtClean="0"/>
          </a:p>
          <a:p>
            <a:pPr marL="596646" indent="-514350">
              <a:buFont typeface="+mj-lt"/>
              <a:buAutoNum type="arabicPeriod"/>
            </a:pPr>
            <a:r>
              <a:rPr lang="en-US" dirty="0" err="1" smtClean="0"/>
              <a:t>HttpSessionBindingEvent</a:t>
            </a:r>
            <a:endParaRPr lang="en-US" dirty="0" smtClean="0"/>
          </a:p>
          <a:p>
            <a:pPr marL="596646" indent="-514350">
              <a:buFont typeface="+mj-lt"/>
              <a:buAutoNum type="arabicPeriod"/>
            </a:pPr>
            <a:r>
              <a:rPr lang="en-US" dirty="0" err="1" smtClean="0"/>
              <a:t>HttpUtils</a:t>
            </a:r>
            <a:r>
              <a:rPr lang="en-US" dirty="0" smtClean="0"/>
              <a:t> (deprecated now)</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DemoServlet.javas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b="1" dirty="0" smtClean="0"/>
              <a:t>import</a:t>
            </a:r>
            <a:r>
              <a:rPr lang="en-US" dirty="0" smtClean="0"/>
              <a:t> </a:t>
            </a:r>
            <a:r>
              <a:rPr lang="en-US" dirty="0" err="1" smtClean="0"/>
              <a:t>javax.servlet.http</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DemoServlet</a:t>
            </a:r>
            <a:r>
              <a:rPr lang="en-US" dirty="0" smtClean="0"/>
              <a:t> </a:t>
            </a:r>
            <a:r>
              <a:rPr lang="en-US" b="1" dirty="0" smtClean="0"/>
              <a:t>extends</a:t>
            </a:r>
            <a:r>
              <a:rPr lang="en-US" dirty="0" smtClean="0"/>
              <a:t> </a:t>
            </a:r>
            <a:r>
              <a:rPr lang="en-US" dirty="0" err="1" smtClean="0"/>
              <a:t>HttpServlet</a:t>
            </a:r>
            <a:r>
              <a:rPr lang="en-US" dirty="0" smtClean="0"/>
              <a:t>{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a:t>
            </a:r>
            <a:r>
              <a:rPr lang="en-US" dirty="0" err="1" smtClean="0"/>
              <a:t>req,HttpServletResponse</a:t>
            </a:r>
            <a:r>
              <a:rPr lang="en-US" dirty="0" smtClean="0"/>
              <a:t> res)  </a:t>
            </a:r>
          </a:p>
          <a:p>
            <a:r>
              <a:rPr lang="en-US" b="1" dirty="0" smtClean="0"/>
              <a:t>throws</a:t>
            </a:r>
            <a:r>
              <a:rPr lang="en-US" dirty="0" smtClean="0"/>
              <a:t> </a:t>
            </a:r>
            <a:r>
              <a:rPr lang="en-US" dirty="0" err="1" smtClean="0"/>
              <a:t>ServletException,IOException</a:t>
            </a:r>
            <a:r>
              <a:rPr lang="en-US" dirty="0" smtClean="0"/>
              <a:t>  </a:t>
            </a:r>
          </a:p>
          <a:p>
            <a:r>
              <a:rPr lang="en-US" dirty="0" smtClean="0"/>
              <a:t>{  </a:t>
            </a:r>
          </a:p>
          <a:p>
            <a:r>
              <a:rPr lang="en-US" dirty="0" err="1" smtClean="0"/>
              <a:t>res.setContentType</a:t>
            </a:r>
            <a:r>
              <a:rPr lang="en-US" dirty="0" smtClean="0"/>
              <a:t>("text/html");  </a:t>
            </a:r>
          </a:p>
          <a:p>
            <a:r>
              <a:rPr lang="en-US" dirty="0" err="1" smtClean="0"/>
              <a:t>PrintWriter</a:t>
            </a:r>
            <a:r>
              <a:rPr lang="en-US" dirty="0" smtClean="0"/>
              <a:t> pw=</a:t>
            </a:r>
            <a:r>
              <a:rPr lang="en-US" dirty="0" err="1" smtClean="0"/>
              <a:t>res.getWriter</a:t>
            </a:r>
            <a:r>
              <a:rPr lang="en-US" dirty="0" smtClean="0"/>
              <a:t>();  </a:t>
            </a:r>
          </a:p>
          <a:p>
            <a:r>
              <a:rPr lang="en-US" dirty="0" smtClean="0"/>
              <a:t>  </a:t>
            </a:r>
          </a:p>
          <a:p>
            <a:r>
              <a:rPr lang="en-US" dirty="0" err="1" smtClean="0"/>
              <a:t>response.sendRedirect</a:t>
            </a:r>
            <a:r>
              <a:rPr lang="en-US" dirty="0" smtClean="0"/>
              <a:t>("http://www.google.com");  </a:t>
            </a:r>
          </a:p>
          <a:p>
            <a:r>
              <a:rPr lang="en-US" dirty="0" smtClean="0"/>
              <a:t>  </a:t>
            </a:r>
          </a:p>
          <a:p>
            <a:r>
              <a:rPr lang="en-US" dirty="0" err="1" smtClean="0"/>
              <a:t>pw.close</a:t>
            </a:r>
            <a:r>
              <a:rPr lang="en-US" dirty="0" smtClean="0"/>
              <a:t>();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custom </a:t>
            </a:r>
            <a:r>
              <a:rPr lang="en-US" dirty="0" err="1" smtClean="0"/>
              <a:t>google</a:t>
            </a:r>
            <a:r>
              <a:rPr lang="en-US" dirty="0" smtClean="0"/>
              <a:t> search using </a:t>
            </a:r>
            <a:r>
              <a:rPr lang="en-US" dirty="0" err="1" smtClean="0"/>
              <a:t>sendRedirect</a:t>
            </a:r>
            <a:r>
              <a:rPr lang="en-US" dirty="0" smtClean="0"/>
              <a:t> index.html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&lt;!DOCTYPE html</a:t>
            </a:r>
            <a:r>
              <a:rPr lang="en-US" b="1" dirty="0" smtClean="0"/>
              <a:t>&gt;</a:t>
            </a:r>
            <a:r>
              <a:rPr lang="en-US" dirty="0" smtClean="0"/>
              <a:t>  </a:t>
            </a:r>
          </a:p>
          <a:p>
            <a:r>
              <a:rPr lang="en-US" b="1" dirty="0" smtClean="0"/>
              <a:t>&lt;html&gt;</a:t>
            </a:r>
            <a:r>
              <a:rPr lang="en-US" dirty="0" smtClean="0"/>
              <a:t>  </a:t>
            </a:r>
          </a:p>
          <a:p>
            <a:r>
              <a:rPr lang="en-US" b="1" dirty="0" smtClean="0"/>
              <a:t>&lt;head&gt;</a:t>
            </a:r>
            <a:r>
              <a:rPr lang="en-US" dirty="0" smtClean="0"/>
              <a:t>  </a:t>
            </a:r>
          </a:p>
          <a:p>
            <a:r>
              <a:rPr lang="en-US" b="1" dirty="0" smtClean="0"/>
              <a:t>&lt;meta</a:t>
            </a:r>
            <a:r>
              <a:rPr lang="en-US" dirty="0" smtClean="0"/>
              <a:t> </a:t>
            </a:r>
            <a:r>
              <a:rPr lang="en-US" dirty="0" err="1" smtClean="0"/>
              <a:t>charset</a:t>
            </a:r>
            <a:r>
              <a:rPr lang="en-US" dirty="0" smtClean="0"/>
              <a:t>="ISO-8859-1"</a:t>
            </a:r>
            <a:r>
              <a:rPr lang="en-US" b="1" dirty="0" smtClean="0"/>
              <a:t>&gt;</a:t>
            </a:r>
            <a:r>
              <a:rPr lang="en-US" dirty="0" smtClean="0"/>
              <a:t>  </a:t>
            </a:r>
          </a:p>
          <a:p>
            <a:r>
              <a:rPr lang="en-US" b="1" dirty="0" smtClean="0"/>
              <a:t>&lt;title&gt;</a:t>
            </a:r>
            <a:r>
              <a:rPr lang="en-US" dirty="0" err="1" smtClean="0"/>
              <a:t>sendRedirect</a:t>
            </a:r>
            <a:r>
              <a:rPr lang="en-US" dirty="0" smtClean="0"/>
              <a:t> example</a:t>
            </a:r>
            <a:r>
              <a:rPr lang="en-US" b="1" dirty="0" smtClean="0"/>
              <a:t>&lt;/title&gt;</a:t>
            </a:r>
            <a:r>
              <a:rPr lang="en-US" dirty="0" smtClean="0"/>
              <a:t>  </a:t>
            </a:r>
          </a:p>
          <a:p>
            <a:r>
              <a:rPr lang="en-US" b="1" dirty="0" smtClean="0"/>
              <a:t>&lt;/head&gt;</a:t>
            </a:r>
            <a:r>
              <a:rPr lang="en-US" dirty="0" smtClean="0"/>
              <a:t>  </a:t>
            </a:r>
          </a:p>
          <a:p>
            <a:r>
              <a:rPr lang="en-US" b="1" dirty="0" smtClean="0"/>
              <a:t>&lt;body&gt;</a:t>
            </a:r>
            <a:r>
              <a:rPr lang="en-US" dirty="0" smtClean="0"/>
              <a:t>  </a:t>
            </a:r>
          </a:p>
          <a:p>
            <a:r>
              <a:rPr lang="en-US" dirty="0" smtClean="0"/>
              <a:t>  </a:t>
            </a:r>
          </a:p>
          <a:p>
            <a:r>
              <a:rPr lang="en-US" dirty="0" smtClean="0"/>
              <a:t>  </a:t>
            </a:r>
          </a:p>
          <a:p>
            <a:r>
              <a:rPr lang="en-US" b="1" dirty="0" smtClean="0"/>
              <a:t>&lt;form</a:t>
            </a:r>
            <a:r>
              <a:rPr lang="en-US" dirty="0" smtClean="0"/>
              <a:t> action="</a:t>
            </a:r>
            <a:r>
              <a:rPr lang="en-US" dirty="0" err="1" smtClean="0"/>
              <a:t>MySearcher</a:t>
            </a:r>
            <a:r>
              <a:rPr lang="en-US" dirty="0" smtClean="0"/>
              <a:t>"</a:t>
            </a:r>
            <a:r>
              <a:rPr lang="en-US" b="1" dirty="0" smtClean="0"/>
              <a:t>&gt;</a:t>
            </a:r>
            <a:r>
              <a:rPr lang="en-US" dirty="0" smtClean="0"/>
              <a:t>  </a:t>
            </a:r>
          </a:p>
          <a:p>
            <a:r>
              <a:rPr lang="en-US" b="1" dirty="0" smtClean="0"/>
              <a:t>&lt;input</a:t>
            </a:r>
            <a:r>
              <a:rPr lang="en-US" dirty="0" smtClean="0"/>
              <a:t> type="text" name="name"</a:t>
            </a:r>
            <a:r>
              <a:rPr lang="en-US" b="1" dirty="0" smtClean="0"/>
              <a:t>&gt;</a:t>
            </a:r>
            <a:r>
              <a:rPr lang="en-US" dirty="0" smtClean="0"/>
              <a:t>  </a:t>
            </a:r>
          </a:p>
          <a:p>
            <a:r>
              <a:rPr lang="en-US" b="1" dirty="0" smtClean="0"/>
              <a:t>&lt;input</a:t>
            </a:r>
            <a:r>
              <a:rPr lang="en-US" dirty="0" smtClean="0"/>
              <a:t> type="submit" value="Google Search"</a:t>
            </a:r>
            <a:r>
              <a:rPr lang="en-US" b="1" dirty="0" smtClean="0"/>
              <a:t>&gt;</a:t>
            </a:r>
            <a:r>
              <a:rPr lang="en-US" dirty="0" smtClean="0"/>
              <a:t>  </a:t>
            </a:r>
          </a:p>
          <a:p>
            <a:r>
              <a:rPr lang="en-US" b="1" dirty="0" smtClean="0"/>
              <a:t>&lt;/form&gt;</a:t>
            </a:r>
            <a:r>
              <a:rPr lang="en-US" dirty="0" smtClean="0"/>
              <a:t>  </a:t>
            </a:r>
          </a:p>
          <a:p>
            <a:r>
              <a:rPr lang="en-US" dirty="0" smtClean="0"/>
              <a:t>  </a:t>
            </a:r>
          </a:p>
          <a:p>
            <a:r>
              <a:rPr lang="en-US" b="1" dirty="0" smtClean="0"/>
              <a:t>&lt;/body&gt;</a:t>
            </a:r>
            <a:r>
              <a:rPr lang="en-US" dirty="0" smtClean="0"/>
              <a:t>  </a:t>
            </a:r>
          </a:p>
          <a:p>
            <a:r>
              <a:rPr lang="en-US" b="1" dirty="0" smtClean="0"/>
              <a:t>&lt;/html&gt;</a:t>
            </a:r>
            <a:r>
              <a:rPr lang="en-US" dirty="0" smtClean="0"/>
              <a:t>  </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MySearcher.java</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javax.servlet.http.HttpServlet</a:t>
            </a:r>
            <a:r>
              <a:rPr lang="en-US" dirty="0" smtClean="0"/>
              <a:t>;  </a:t>
            </a:r>
          </a:p>
          <a:p>
            <a:r>
              <a:rPr lang="en-US" b="1" dirty="0" smtClean="0"/>
              <a:t>import</a:t>
            </a:r>
            <a:r>
              <a:rPr lang="en-US" dirty="0" smtClean="0"/>
              <a:t> </a:t>
            </a:r>
            <a:r>
              <a:rPr lang="en-US" dirty="0" err="1" smtClean="0"/>
              <a:t>javax.servlet.http.HttpServletRequest</a:t>
            </a:r>
            <a:r>
              <a:rPr lang="en-US" dirty="0" smtClean="0"/>
              <a:t>;  </a:t>
            </a:r>
          </a:p>
          <a:p>
            <a:r>
              <a:rPr lang="en-US" b="1" dirty="0" smtClean="0"/>
              <a:t>import</a:t>
            </a:r>
            <a:r>
              <a:rPr lang="en-US" dirty="0" smtClean="0"/>
              <a:t> </a:t>
            </a:r>
            <a:r>
              <a:rPr lang="en-US" dirty="0" err="1" smtClean="0"/>
              <a:t>javax.servlet.http.HttpServletResponse</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MySearcher</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r>
              <a:rPr lang="en-US" b="1" dirty="0" smtClean="0"/>
              <a:t>protected</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p>
          <a:p>
            <a:r>
              <a:rPr lang="en-US" dirty="0" smtClean="0"/>
              <a:t>        String name=</a:t>
            </a:r>
            <a:r>
              <a:rPr lang="en-US" dirty="0" err="1" smtClean="0"/>
              <a:t>request.getParameter</a:t>
            </a:r>
            <a:r>
              <a:rPr lang="en-US" dirty="0" smtClean="0"/>
              <a:t>("name");  </a:t>
            </a:r>
          </a:p>
          <a:p>
            <a:r>
              <a:rPr lang="en-US" dirty="0" smtClean="0"/>
              <a:t>        </a:t>
            </a:r>
            <a:r>
              <a:rPr lang="en-US" dirty="0" err="1" smtClean="0"/>
              <a:t>response.sendRedirect</a:t>
            </a:r>
            <a:r>
              <a:rPr lang="en-US" dirty="0" smtClean="0"/>
              <a:t>("https://www.google.co.in/#q="+name);  </a:t>
            </a:r>
          </a:p>
          <a:p>
            <a:r>
              <a:rPr lang="en-US" dirty="0" smtClean="0"/>
              <a:t>    }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Web.xml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&lt;</a:t>
            </a:r>
            <a:r>
              <a:rPr lang="en-US" dirty="0" err="1" smtClean="0"/>
              <a:t>servlet</a:t>
            </a:r>
            <a:r>
              <a:rPr lang="en-US" dirty="0" smtClean="0"/>
              <a:t>&gt;</a:t>
            </a:r>
          </a:p>
          <a:p>
            <a:r>
              <a:rPr lang="en-US" dirty="0" smtClean="0"/>
              <a:t>    &lt;description&gt;&lt;/description&gt;</a:t>
            </a:r>
          </a:p>
          <a:p>
            <a:r>
              <a:rPr lang="en-US" dirty="0" smtClean="0"/>
              <a:t>    &lt;display-name&gt;</a:t>
            </a:r>
            <a:r>
              <a:rPr lang="en-US" dirty="0" err="1" smtClean="0"/>
              <a:t>MySearcher</a:t>
            </a:r>
            <a:r>
              <a:rPr lang="en-US" dirty="0" smtClean="0"/>
              <a:t>&lt;/display-name&gt;</a:t>
            </a:r>
          </a:p>
          <a:p>
            <a:r>
              <a:rPr lang="en-US" dirty="0" smtClean="0"/>
              <a:t>    &lt;</a:t>
            </a:r>
            <a:r>
              <a:rPr lang="en-US" dirty="0" err="1" smtClean="0"/>
              <a:t>servlet</a:t>
            </a:r>
            <a:r>
              <a:rPr lang="en-US" dirty="0" smtClean="0"/>
              <a:t>-name&gt;</a:t>
            </a:r>
            <a:r>
              <a:rPr lang="en-US" dirty="0" err="1" smtClean="0"/>
              <a:t>MySearcher</a:t>
            </a:r>
            <a:r>
              <a:rPr lang="en-US" dirty="0" smtClean="0"/>
              <a:t>&lt;/</a:t>
            </a:r>
            <a:r>
              <a:rPr lang="en-US" dirty="0" err="1" smtClean="0"/>
              <a:t>servlet</a:t>
            </a:r>
            <a:r>
              <a:rPr lang="en-US" dirty="0" smtClean="0"/>
              <a:t>-name&gt;</a:t>
            </a:r>
          </a:p>
          <a:p>
            <a:r>
              <a:rPr lang="en-US" dirty="0" smtClean="0"/>
              <a:t>    &lt;</a:t>
            </a:r>
            <a:r>
              <a:rPr lang="en-US" dirty="0" err="1" smtClean="0"/>
              <a:t>servlet</a:t>
            </a:r>
            <a:r>
              <a:rPr lang="en-US" dirty="0" smtClean="0"/>
              <a:t>-class&gt;</a:t>
            </a:r>
            <a:r>
              <a:rPr lang="en-US" dirty="0" err="1" smtClean="0"/>
              <a:t>MySearcher</a:t>
            </a:r>
            <a:r>
              <a:rPr lang="en-US" dirty="0" smtClean="0"/>
              <a:t>&lt;/</a:t>
            </a:r>
            <a:r>
              <a:rPr lang="en-US" dirty="0" err="1" smtClean="0"/>
              <a:t>servlet</a:t>
            </a:r>
            <a:r>
              <a:rPr lang="en-US" dirty="0" smtClean="0"/>
              <a:t>-class&gt;</a:t>
            </a:r>
          </a:p>
          <a:p>
            <a:r>
              <a:rPr lang="en-US" dirty="0" smtClean="0"/>
              <a:t>  &lt;/</a:t>
            </a:r>
            <a:r>
              <a:rPr lang="en-US" dirty="0" err="1" smtClean="0"/>
              <a:t>servlet</a:t>
            </a:r>
            <a:r>
              <a:rPr lang="en-US" dirty="0" smtClean="0"/>
              <a:t>&gt;</a:t>
            </a:r>
          </a:p>
          <a:p>
            <a:r>
              <a:rPr lang="en-US" dirty="0" smtClean="0"/>
              <a:t>  &lt;</a:t>
            </a:r>
            <a:r>
              <a:rPr lang="en-US" dirty="0" err="1" smtClean="0"/>
              <a:t>servlet</a:t>
            </a:r>
            <a:r>
              <a:rPr lang="en-US" dirty="0" smtClean="0"/>
              <a:t>-mapping&gt;</a:t>
            </a:r>
          </a:p>
          <a:p>
            <a:r>
              <a:rPr lang="en-US" dirty="0" smtClean="0"/>
              <a:t>    &lt;</a:t>
            </a:r>
            <a:r>
              <a:rPr lang="en-US" dirty="0" err="1" smtClean="0"/>
              <a:t>servlet</a:t>
            </a:r>
            <a:r>
              <a:rPr lang="en-US" dirty="0" smtClean="0"/>
              <a:t>-name&gt;</a:t>
            </a:r>
            <a:r>
              <a:rPr lang="en-US" dirty="0" err="1" smtClean="0"/>
              <a:t>MySearcher</a:t>
            </a:r>
            <a:r>
              <a:rPr lang="en-US" dirty="0" smtClean="0"/>
              <a:t>&lt;/</a:t>
            </a:r>
            <a:r>
              <a:rPr lang="en-US" dirty="0" err="1" smtClean="0"/>
              <a:t>servlet</a:t>
            </a:r>
            <a:r>
              <a:rPr lang="en-US" dirty="0" smtClean="0"/>
              <a:t>-name&gt;</a:t>
            </a:r>
          </a:p>
          <a:p>
            <a:r>
              <a:rPr lang="en-US" dirty="0" smtClean="0"/>
              <a:t>    &lt;</a:t>
            </a:r>
            <a:r>
              <a:rPr lang="en-US" dirty="0" err="1" smtClean="0"/>
              <a:t>url</a:t>
            </a:r>
            <a:r>
              <a:rPr lang="en-US" dirty="0" smtClean="0"/>
              <a:t>-pattern&gt;/</a:t>
            </a:r>
            <a:r>
              <a:rPr lang="en-US" dirty="0" err="1" smtClean="0"/>
              <a:t>MySearcher</a:t>
            </a:r>
            <a:r>
              <a:rPr lang="en-US" dirty="0" smtClean="0"/>
              <a:t>&lt;/</a:t>
            </a:r>
            <a:r>
              <a:rPr lang="en-US" dirty="0" err="1" smtClean="0"/>
              <a:t>url</a:t>
            </a:r>
            <a:r>
              <a:rPr lang="en-US" dirty="0" smtClean="0"/>
              <a:t>-pattern&gt;</a:t>
            </a:r>
          </a:p>
          <a:p>
            <a:r>
              <a:rPr lang="en-US" dirty="0" smtClean="0"/>
              <a:t>  &lt;/</a:t>
            </a:r>
            <a:r>
              <a:rPr lang="en-US" dirty="0" err="1" smtClean="0"/>
              <a:t>servlet</a:t>
            </a:r>
            <a:r>
              <a:rPr lang="en-US" dirty="0" smtClean="0"/>
              <a:t>-mapping</a:t>
            </a:r>
            <a:r>
              <a:rPr lang="en-US" dirty="0" smtClean="0"/>
              <a:t>&gt;</a:t>
            </a:r>
          </a:p>
          <a:p>
            <a:r>
              <a:rPr lang="en-US" dirty="0" smtClean="0"/>
              <a:t> </a:t>
            </a:r>
            <a:r>
              <a:rPr lang="en-US" dirty="0" smtClean="0"/>
              <a:t>  </a:t>
            </a:r>
            <a:r>
              <a:rPr lang="en-US" dirty="0" smtClean="0"/>
              <a:t>&lt;display-name&gt;</a:t>
            </a:r>
            <a:r>
              <a:rPr lang="en-US" dirty="0" err="1" smtClean="0"/>
              <a:t>GoogleSearcher</a:t>
            </a:r>
            <a:r>
              <a:rPr lang="en-US" dirty="0" smtClean="0"/>
              <a:t>&lt;/display-name&gt;</a:t>
            </a:r>
          </a:p>
          <a:p>
            <a:r>
              <a:rPr lang="en-US" dirty="0" smtClean="0"/>
              <a:t>  &lt;welcome-file-list&gt;</a:t>
            </a:r>
          </a:p>
          <a:p>
            <a:r>
              <a:rPr lang="en-US" dirty="0" smtClean="0"/>
              <a:t>&lt;</a:t>
            </a:r>
            <a:r>
              <a:rPr lang="en-US" dirty="0" smtClean="0"/>
              <a:t>welcome-file&gt;index.html&lt;/</a:t>
            </a:r>
            <a:r>
              <a:rPr lang="en-US" dirty="0" smtClean="0"/>
              <a:t>welcome-file&gt;</a:t>
            </a:r>
          </a:p>
          <a:p>
            <a:r>
              <a:rPr lang="en-US" dirty="0" smtClean="0"/>
              <a:t> </a:t>
            </a:r>
            <a:r>
              <a:rPr lang="en-US" dirty="0" smtClean="0"/>
              <a:t>&lt;/</a:t>
            </a:r>
            <a:r>
              <a:rPr lang="en-US" dirty="0" smtClean="0"/>
              <a:t>welcome-file-list&gt;</a:t>
            </a:r>
          </a:p>
          <a:p>
            <a:endParaRPr lang="en-US" dirty="0" smtClean="0"/>
          </a:p>
          <a:p>
            <a:r>
              <a:rPr lang="en-US" dirty="0" smtClean="0"/>
              <a:t>&lt;/web-app&gt;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ServletConfig</a:t>
            </a:r>
            <a:r>
              <a:rPr lang="en-US" dirty="0" smtClean="0"/>
              <a:t> Interface</a:t>
            </a:r>
            <a:endParaRPr lang="en-US" dirty="0"/>
          </a:p>
        </p:txBody>
      </p:sp>
      <p:sp>
        <p:nvSpPr>
          <p:cNvPr id="3" name="Content Placeholder 2"/>
          <p:cNvSpPr>
            <a:spLocks noGrp="1"/>
          </p:cNvSpPr>
          <p:nvPr>
            <p:ph idx="1"/>
          </p:nvPr>
        </p:nvSpPr>
        <p:spPr/>
        <p:txBody>
          <a:bodyPr>
            <a:normAutofit lnSpcReduction="10000"/>
          </a:bodyPr>
          <a:lstStyle/>
          <a:p>
            <a:r>
              <a:rPr lang="en-US" dirty="0" smtClean="0"/>
              <a:t>An object of </a:t>
            </a:r>
            <a:r>
              <a:rPr lang="en-US" dirty="0" err="1" smtClean="0"/>
              <a:t>ServletConfig</a:t>
            </a:r>
            <a:r>
              <a:rPr lang="en-US" dirty="0" smtClean="0"/>
              <a:t> is created by the web container for each </a:t>
            </a:r>
            <a:r>
              <a:rPr lang="en-US" dirty="0" err="1" smtClean="0"/>
              <a:t>servlet</a:t>
            </a:r>
            <a:r>
              <a:rPr lang="en-US" dirty="0" smtClean="0"/>
              <a:t>. This object can be used to get configuration information from web.xml file.</a:t>
            </a:r>
          </a:p>
          <a:p>
            <a:r>
              <a:rPr lang="en-US" dirty="0" smtClean="0"/>
              <a:t>If the configuration information is modified from the web.xml file, we don't need to change the </a:t>
            </a:r>
            <a:r>
              <a:rPr lang="en-US" dirty="0" err="1" smtClean="0"/>
              <a:t>servlet</a:t>
            </a:r>
            <a:r>
              <a:rPr lang="en-US" dirty="0" smtClean="0"/>
              <a:t>. So it is easier to manage the web application if any specific content is modified from time to time.</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 of </a:t>
            </a:r>
            <a:r>
              <a:rPr lang="en-US" dirty="0" err="1" smtClean="0"/>
              <a:t>ServletConfig</a:t>
            </a:r>
            <a:endParaRPr lang="en-US" dirty="0"/>
          </a:p>
        </p:txBody>
      </p:sp>
      <p:sp>
        <p:nvSpPr>
          <p:cNvPr id="3" name="Content Placeholder 2"/>
          <p:cNvSpPr>
            <a:spLocks noGrp="1"/>
          </p:cNvSpPr>
          <p:nvPr>
            <p:ph idx="1"/>
          </p:nvPr>
        </p:nvSpPr>
        <p:spPr/>
        <p:txBody>
          <a:bodyPr/>
          <a:lstStyle/>
          <a:p>
            <a:r>
              <a:rPr lang="en-US" dirty="0" smtClean="0"/>
              <a:t>The core advantage of </a:t>
            </a:r>
            <a:r>
              <a:rPr lang="en-US" dirty="0" err="1" smtClean="0"/>
              <a:t>ServletConfig</a:t>
            </a:r>
            <a:r>
              <a:rPr lang="en-US" dirty="0" smtClean="0"/>
              <a:t> is that you don't need to edit the </a:t>
            </a:r>
            <a:r>
              <a:rPr lang="en-US" dirty="0" err="1" smtClean="0"/>
              <a:t>servlet</a:t>
            </a:r>
            <a:r>
              <a:rPr lang="en-US" dirty="0" smtClean="0"/>
              <a:t> file if information is modified from the web.xml file.</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of </a:t>
            </a:r>
            <a:r>
              <a:rPr lang="en-US" dirty="0" err="1" smtClean="0"/>
              <a:t>ServletConfig</a:t>
            </a:r>
            <a:r>
              <a:rPr lang="en-US" dirty="0" smtClean="0"/>
              <a:t> interface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public String </a:t>
            </a:r>
            <a:r>
              <a:rPr lang="en-US" b="1" dirty="0" err="1" smtClean="0"/>
              <a:t>getInitParameter</a:t>
            </a:r>
            <a:r>
              <a:rPr lang="en-US" b="1" dirty="0" smtClean="0"/>
              <a:t>(String name):</a:t>
            </a:r>
            <a:r>
              <a:rPr lang="en-US" dirty="0" smtClean="0"/>
              <a:t>Returns the parameter value for the specified parameter name.</a:t>
            </a:r>
          </a:p>
          <a:p>
            <a:r>
              <a:rPr lang="en-US" b="1" dirty="0" smtClean="0"/>
              <a:t>public Enumeration </a:t>
            </a:r>
            <a:r>
              <a:rPr lang="en-US" b="1" dirty="0" err="1" smtClean="0"/>
              <a:t>getInitParameterNames</a:t>
            </a:r>
            <a:r>
              <a:rPr lang="en-US" b="1" dirty="0" smtClean="0"/>
              <a:t>():</a:t>
            </a:r>
            <a:r>
              <a:rPr lang="en-US" dirty="0" smtClean="0"/>
              <a:t>Returns an enumeration of all the initialization parameter names.</a:t>
            </a:r>
          </a:p>
          <a:p>
            <a:r>
              <a:rPr lang="en-US" b="1" dirty="0" smtClean="0"/>
              <a:t>public String </a:t>
            </a:r>
            <a:r>
              <a:rPr lang="en-US" b="1" dirty="0" err="1" smtClean="0"/>
              <a:t>getServletName</a:t>
            </a:r>
            <a:r>
              <a:rPr lang="en-US" b="1" dirty="0" smtClean="0"/>
              <a:t>():</a:t>
            </a:r>
            <a:r>
              <a:rPr lang="en-US" dirty="0" smtClean="0"/>
              <a:t>Returns the name of the </a:t>
            </a:r>
            <a:r>
              <a:rPr lang="en-US" dirty="0" err="1" smtClean="0"/>
              <a:t>servlet</a:t>
            </a:r>
            <a:r>
              <a:rPr lang="en-US" dirty="0" smtClean="0"/>
              <a:t>.</a:t>
            </a:r>
          </a:p>
          <a:p>
            <a:r>
              <a:rPr lang="en-US" b="1" dirty="0" smtClean="0"/>
              <a:t>public </a:t>
            </a:r>
            <a:r>
              <a:rPr lang="en-US" b="1" dirty="0" err="1" smtClean="0"/>
              <a:t>ServletContext</a:t>
            </a:r>
            <a:r>
              <a:rPr lang="en-US" b="1" dirty="0" smtClean="0"/>
              <a:t> </a:t>
            </a:r>
            <a:r>
              <a:rPr lang="en-US" b="1" dirty="0" err="1" smtClean="0"/>
              <a:t>getServletContext</a:t>
            </a:r>
            <a:r>
              <a:rPr lang="en-US" b="1" dirty="0" smtClean="0"/>
              <a:t>():</a:t>
            </a:r>
            <a:r>
              <a:rPr lang="en-US" dirty="0" smtClean="0"/>
              <a:t>Returns an object of </a:t>
            </a:r>
            <a:r>
              <a:rPr lang="en-US" dirty="0" err="1" smtClean="0"/>
              <a:t>ServletContext</a:t>
            </a:r>
            <a:r>
              <a:rPr lang="en-US" dirty="0" smtClean="0"/>
              <a:t>.</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get the object of </a:t>
            </a:r>
            <a:r>
              <a:rPr lang="en-US" dirty="0" err="1" smtClean="0"/>
              <a:t>ServletConfig</a:t>
            </a:r>
            <a:endParaRPr lang="en-US" dirty="0"/>
          </a:p>
        </p:txBody>
      </p:sp>
      <p:sp>
        <p:nvSpPr>
          <p:cNvPr id="3" name="Content Placeholder 2"/>
          <p:cNvSpPr>
            <a:spLocks noGrp="1"/>
          </p:cNvSpPr>
          <p:nvPr>
            <p:ph idx="1"/>
          </p:nvPr>
        </p:nvSpPr>
        <p:spPr/>
        <p:txBody>
          <a:bodyPr/>
          <a:lstStyle/>
          <a:p>
            <a:r>
              <a:rPr lang="en-US" b="1" dirty="0" err="1" smtClean="0"/>
              <a:t>getServletConfig</a:t>
            </a:r>
            <a:r>
              <a:rPr lang="en-US" b="1" dirty="0" smtClean="0"/>
              <a:t>() method</a:t>
            </a:r>
            <a:r>
              <a:rPr lang="en-US" dirty="0" smtClean="0"/>
              <a:t> of </a:t>
            </a:r>
            <a:r>
              <a:rPr lang="en-US" dirty="0" err="1" smtClean="0"/>
              <a:t>Servlet</a:t>
            </a:r>
            <a:r>
              <a:rPr lang="en-US" dirty="0" smtClean="0"/>
              <a:t> interface returns the object of </a:t>
            </a:r>
            <a:r>
              <a:rPr lang="en-US" dirty="0" err="1" smtClean="0"/>
              <a:t>ServletConfig</a:t>
            </a:r>
            <a:r>
              <a:rPr lang="en-US" dirty="0" smtClean="0"/>
              <a:t>.</a:t>
            </a:r>
          </a:p>
          <a:p>
            <a:r>
              <a:rPr lang="en-US" dirty="0" smtClean="0"/>
              <a:t>Example </a:t>
            </a:r>
          </a:p>
          <a:p>
            <a:r>
              <a:rPr lang="en-US" dirty="0" err="1" smtClean="0"/>
              <a:t>ServletConfig</a:t>
            </a:r>
            <a:r>
              <a:rPr lang="en-US" dirty="0" smtClean="0"/>
              <a:t> </a:t>
            </a:r>
            <a:r>
              <a:rPr lang="en-US" dirty="0" err="1" smtClean="0"/>
              <a:t>config</a:t>
            </a:r>
            <a:r>
              <a:rPr lang="en-US" dirty="0" smtClean="0"/>
              <a:t>=</a:t>
            </a:r>
            <a:r>
              <a:rPr lang="en-US" dirty="0" err="1" smtClean="0"/>
              <a:t>getServletConfig</a:t>
            </a:r>
            <a:r>
              <a:rPr lang="en-US" dirty="0" smtClean="0"/>
              <a:t>();  </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Web.xml</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a:t>
            </a:r>
            <a:r>
              <a:rPr lang="en-US" dirty="0" err="1" smtClean="0"/>
              <a:t>DemoServlet</a:t>
            </a:r>
            <a:r>
              <a:rPr lang="en-US" dirty="0" smtClean="0"/>
              <a:t>&lt;/</a:t>
            </a:r>
            <a:r>
              <a:rPr lang="en-US" dirty="0" err="1" smtClean="0"/>
              <a:t>servlet</a:t>
            </a:r>
            <a:r>
              <a:rPr lang="en-US" dirty="0" smtClean="0"/>
              <a:t>-name&gt;   </a:t>
            </a:r>
          </a:p>
          <a:p>
            <a:r>
              <a:rPr lang="en-US" dirty="0" smtClean="0"/>
              <a:t> &lt;</a:t>
            </a:r>
            <a:r>
              <a:rPr lang="en-US" dirty="0" err="1" smtClean="0"/>
              <a:t>servlet</a:t>
            </a:r>
            <a:r>
              <a:rPr lang="en-US" dirty="0" smtClean="0"/>
              <a:t>-class&gt;</a:t>
            </a:r>
            <a:r>
              <a:rPr lang="en-US" dirty="0" err="1" smtClean="0"/>
              <a:t>DemoServlet</a:t>
            </a:r>
            <a:r>
              <a:rPr lang="en-US" dirty="0" smtClean="0"/>
              <a:t>&lt;/</a:t>
            </a:r>
            <a:r>
              <a:rPr lang="en-US" dirty="0" err="1" smtClean="0"/>
              <a:t>servlet</a:t>
            </a:r>
            <a:r>
              <a:rPr lang="en-US" dirty="0" smtClean="0"/>
              <a:t>-class&gt;    </a:t>
            </a:r>
          </a:p>
          <a:p>
            <a:r>
              <a:rPr lang="en-US" dirty="0" smtClean="0"/>
              <a:t>&lt;init-</a:t>
            </a:r>
            <a:r>
              <a:rPr lang="en-US" dirty="0" err="1" smtClean="0"/>
              <a:t>param</a:t>
            </a:r>
            <a:r>
              <a:rPr lang="en-US" dirty="0" smtClean="0"/>
              <a:t>&gt;   </a:t>
            </a:r>
          </a:p>
          <a:p>
            <a:r>
              <a:rPr lang="en-US" dirty="0" smtClean="0"/>
              <a:t> &lt;</a:t>
            </a:r>
            <a:r>
              <a:rPr lang="en-US" dirty="0" err="1" smtClean="0"/>
              <a:t>param</a:t>
            </a:r>
            <a:r>
              <a:rPr lang="en-US" dirty="0" smtClean="0"/>
              <a:t>-name&gt;username&lt;/</a:t>
            </a:r>
            <a:r>
              <a:rPr lang="en-US" dirty="0" err="1" smtClean="0"/>
              <a:t>param</a:t>
            </a:r>
            <a:r>
              <a:rPr lang="en-US" dirty="0" smtClean="0"/>
              <a:t>-name&gt;  </a:t>
            </a:r>
          </a:p>
          <a:p>
            <a:endParaRPr lang="en-US" dirty="0" smtClean="0"/>
          </a:p>
          <a:p>
            <a:r>
              <a:rPr lang="en-US" dirty="0" smtClean="0"/>
              <a:t>  &lt;</a:t>
            </a:r>
            <a:r>
              <a:rPr lang="en-US" dirty="0" err="1" smtClean="0"/>
              <a:t>param</a:t>
            </a:r>
            <a:r>
              <a:rPr lang="en-US" dirty="0" smtClean="0"/>
              <a:t>-value&gt;system&lt;/</a:t>
            </a:r>
            <a:r>
              <a:rPr lang="en-US" dirty="0" err="1" smtClean="0"/>
              <a:t>param</a:t>
            </a:r>
            <a:r>
              <a:rPr lang="en-US" dirty="0" smtClean="0"/>
              <a:t>-value&gt;    &lt;/init-</a:t>
            </a:r>
            <a:r>
              <a:rPr lang="en-US" dirty="0" err="1" smtClean="0"/>
              <a:t>param</a:t>
            </a:r>
            <a:r>
              <a:rPr lang="en-US" dirty="0" smtClean="0"/>
              <a:t>&gt;  </a:t>
            </a:r>
          </a:p>
          <a:p>
            <a:endParaRPr lang="en-US" dirty="0" smtClean="0"/>
          </a:p>
          <a:p>
            <a:endParaRPr lang="en-US" dirty="0" smtClean="0"/>
          </a:p>
          <a:p>
            <a:r>
              <a:rPr lang="en-US" dirty="0" smtClean="0"/>
              <a:t>  &lt;init-</a:t>
            </a:r>
            <a:r>
              <a:rPr lang="en-US" dirty="0" err="1" smtClean="0"/>
              <a:t>param</a:t>
            </a:r>
            <a:r>
              <a:rPr lang="en-US" dirty="0" smtClean="0"/>
              <a:t>&gt;  </a:t>
            </a:r>
          </a:p>
          <a:p>
            <a:r>
              <a:rPr lang="en-US" dirty="0" smtClean="0"/>
              <a:t>  &lt;</a:t>
            </a:r>
            <a:r>
              <a:rPr lang="en-US" dirty="0" err="1" smtClean="0"/>
              <a:t>param</a:t>
            </a:r>
            <a:r>
              <a:rPr lang="en-US" dirty="0" smtClean="0"/>
              <a:t>-name&gt;password&lt;/</a:t>
            </a:r>
            <a:r>
              <a:rPr lang="en-US" dirty="0" err="1" smtClean="0"/>
              <a:t>param</a:t>
            </a:r>
            <a:r>
              <a:rPr lang="en-US" dirty="0" smtClean="0"/>
              <a:t>-name&gt;  </a:t>
            </a:r>
          </a:p>
          <a:p>
            <a:endParaRPr lang="en-US" dirty="0" smtClean="0"/>
          </a:p>
          <a:p>
            <a:r>
              <a:rPr lang="en-US" dirty="0" smtClean="0"/>
              <a:t>  &lt;</a:t>
            </a:r>
            <a:r>
              <a:rPr lang="en-US" dirty="0" err="1" smtClean="0"/>
              <a:t>param</a:t>
            </a:r>
            <a:r>
              <a:rPr lang="en-US" dirty="0" smtClean="0"/>
              <a:t>-value&gt;oracle&lt;/</a:t>
            </a:r>
            <a:r>
              <a:rPr lang="en-US" dirty="0" err="1" smtClean="0"/>
              <a:t>param</a:t>
            </a:r>
            <a:r>
              <a:rPr lang="en-US" dirty="0" smtClean="0"/>
              <a:t>-value&gt;    </a:t>
            </a:r>
          </a:p>
          <a:p>
            <a:r>
              <a:rPr lang="en-US" dirty="0" smtClean="0"/>
              <a:t>&lt;/init-</a:t>
            </a:r>
            <a:r>
              <a:rPr lang="en-US" dirty="0" err="1" smtClean="0"/>
              <a:t>param</a:t>
            </a:r>
            <a:r>
              <a:rPr lang="en-US" dirty="0" smtClean="0"/>
              <a:t>&gt;    </a:t>
            </a:r>
          </a:p>
          <a:p>
            <a:r>
              <a:rPr lang="en-US" dirty="0" smtClean="0"/>
              <a:t>  &lt;/</a:t>
            </a:r>
            <a:r>
              <a:rPr lang="en-US" dirty="0" err="1" smtClean="0"/>
              <a:t>servlet</a:t>
            </a:r>
            <a:r>
              <a:rPr lang="en-US" dirty="0" smtClean="0"/>
              <a:t>&gt;</a:t>
            </a:r>
          </a:p>
          <a:p>
            <a:r>
              <a:rPr lang="en-US" dirty="0" smtClean="0"/>
              <a:t>  &lt;</a:t>
            </a:r>
            <a:r>
              <a:rPr lang="en-US" dirty="0" err="1" smtClean="0"/>
              <a:t>servlet</a:t>
            </a:r>
            <a:r>
              <a:rPr lang="en-US" dirty="0" smtClean="0"/>
              <a:t>-mapping&gt;  </a:t>
            </a:r>
          </a:p>
          <a:p>
            <a:r>
              <a:rPr lang="en-US" dirty="0" smtClean="0"/>
              <a:t>  &lt;</a:t>
            </a:r>
            <a:r>
              <a:rPr lang="en-US" dirty="0" err="1" smtClean="0"/>
              <a:t>servlet</a:t>
            </a:r>
            <a:r>
              <a:rPr lang="en-US" dirty="0" smtClean="0"/>
              <a:t>-name&gt;</a:t>
            </a:r>
            <a:r>
              <a:rPr lang="en-US" dirty="0" err="1" smtClean="0"/>
              <a:t>DemoServlet</a:t>
            </a:r>
            <a:r>
              <a:rPr lang="en-US" dirty="0" smtClean="0"/>
              <a:t>&lt;/</a:t>
            </a:r>
            <a:r>
              <a:rPr lang="en-US" dirty="0" err="1" smtClean="0"/>
              <a:t>servlet</a:t>
            </a:r>
            <a:r>
              <a:rPr lang="en-US" dirty="0" smtClean="0"/>
              <a:t>-name&gt; </a:t>
            </a:r>
          </a:p>
          <a:p>
            <a:r>
              <a:rPr lang="en-US" dirty="0" smtClean="0"/>
              <a:t>   &lt;</a:t>
            </a:r>
            <a:r>
              <a:rPr lang="en-US" dirty="0" err="1" smtClean="0"/>
              <a:t>url</a:t>
            </a:r>
            <a:r>
              <a:rPr lang="en-US" dirty="0" smtClean="0"/>
              <a:t>-pattern&gt;/servlet1&lt;/</a:t>
            </a:r>
            <a:r>
              <a:rPr lang="en-US" dirty="0" err="1" smtClean="0"/>
              <a:t>url</a:t>
            </a:r>
            <a:r>
              <a:rPr lang="en-US" dirty="0" smtClean="0"/>
              <a:t>-pattern&gt;  </a:t>
            </a:r>
          </a:p>
          <a:p>
            <a:r>
              <a:rPr lang="en-US" dirty="0" smtClean="0"/>
              <a:t> &lt;/</a:t>
            </a:r>
            <a:r>
              <a:rPr lang="en-US" dirty="0" err="1" smtClean="0"/>
              <a:t>servlet</a:t>
            </a:r>
            <a:r>
              <a:rPr lang="en-US" dirty="0" smtClean="0"/>
              <a:t>-mapping&gt; </a:t>
            </a:r>
          </a:p>
          <a:p>
            <a:r>
              <a:rPr lang="en-US" dirty="0" smtClean="0"/>
              <a:t> &lt;/web-app&gt;</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smtClean="0"/>
              <a:t>&lt;a </a:t>
            </a:r>
            <a:r>
              <a:rPr lang="en-US" dirty="0" err="1" smtClean="0"/>
              <a:t>href</a:t>
            </a:r>
            <a:r>
              <a:rPr lang="en-US" dirty="0" smtClean="0"/>
              <a:t>="servlet1"&gt;click here&lt;/a&gt;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Servlet</a:t>
            </a:r>
            <a:r>
              <a:rPr lang="en-US" dirty="0" smtClean="0"/>
              <a:t> Interface</a:t>
            </a:r>
            <a:endParaRPr lang="en-US" dirty="0"/>
          </a:p>
        </p:txBody>
      </p:sp>
      <p:sp>
        <p:nvSpPr>
          <p:cNvPr id="3" name="Content Placeholder 2"/>
          <p:cNvSpPr>
            <a:spLocks noGrp="1"/>
          </p:cNvSpPr>
          <p:nvPr>
            <p:ph idx="1"/>
          </p:nvPr>
        </p:nvSpPr>
        <p:spPr/>
        <p:txBody>
          <a:bodyPr/>
          <a:lstStyle/>
          <a:p>
            <a:r>
              <a:rPr lang="en-US" b="1" dirty="0" smtClean="0"/>
              <a:t>Servlet interface</a:t>
            </a:r>
            <a:r>
              <a:rPr lang="en-US" dirty="0" smtClean="0"/>
              <a:t> provides common behavior to all the servlets.</a:t>
            </a:r>
          </a:p>
          <a:p>
            <a:r>
              <a:rPr lang="en-US" dirty="0" err="1" smtClean="0"/>
              <a:t>Servlet</a:t>
            </a:r>
            <a:r>
              <a:rPr lang="en-US" dirty="0" smtClean="0"/>
              <a:t> interface needs to be implemented for creating any </a:t>
            </a:r>
            <a:r>
              <a:rPr lang="en-US" dirty="0" err="1" smtClean="0"/>
              <a:t>servlet</a:t>
            </a:r>
            <a:r>
              <a:rPr lang="en-US" dirty="0" smtClean="0"/>
              <a:t> (either directly or indirectly). </a:t>
            </a:r>
          </a:p>
          <a:p>
            <a:r>
              <a:rPr lang="en-US" dirty="0" smtClean="0"/>
              <a:t>It provides 3 life cycle methods that are used to initialize the </a:t>
            </a:r>
            <a:r>
              <a:rPr lang="en-US" dirty="0" err="1" smtClean="0"/>
              <a:t>servlet</a:t>
            </a:r>
            <a:r>
              <a:rPr lang="en-US" dirty="0" smtClean="0"/>
              <a:t>, to service the requests, and to destroy the </a:t>
            </a:r>
            <a:r>
              <a:rPr lang="en-US" dirty="0" err="1" smtClean="0"/>
              <a:t>servlet</a:t>
            </a:r>
            <a:r>
              <a:rPr lang="en-US" dirty="0" smtClean="0"/>
              <a:t> and 2 non-life cycle methods.</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DemoServlet.java</a:t>
            </a:r>
            <a:endParaRPr lang="en-US" dirty="0"/>
          </a:p>
        </p:txBody>
      </p:sp>
      <p:sp>
        <p:nvSpPr>
          <p:cNvPr id="3" name="Content Placeholder 2"/>
          <p:cNvSpPr>
            <a:spLocks noGrp="1"/>
          </p:cNvSpPr>
          <p:nvPr>
            <p:ph idx="1"/>
          </p:nvPr>
        </p:nvSpPr>
        <p:spPr/>
        <p:txBody>
          <a:bodyPr>
            <a:normAutofit fontScale="25000" lnSpcReduction="20000"/>
          </a:bodyPr>
          <a:lstStyle/>
          <a:p>
            <a:r>
              <a:rPr lang="en-US" dirty="0" smtClean="0"/>
              <a:t>import </a:t>
            </a:r>
            <a:r>
              <a:rPr lang="en-US" dirty="0" err="1" smtClean="0"/>
              <a:t>java.io.IOException</a:t>
            </a:r>
            <a:r>
              <a:rPr lang="en-US" dirty="0" smtClean="0"/>
              <a:t>;</a:t>
            </a:r>
          </a:p>
          <a:p>
            <a:r>
              <a:rPr lang="en-US" dirty="0" smtClean="0"/>
              <a:t>import </a:t>
            </a:r>
            <a:r>
              <a:rPr lang="en-US" dirty="0" err="1" smtClean="0"/>
              <a:t>java.io.PrintWriter</a:t>
            </a:r>
            <a:r>
              <a:rPr lang="en-US" dirty="0" smtClean="0"/>
              <a:t>;</a:t>
            </a:r>
          </a:p>
          <a:p>
            <a:r>
              <a:rPr lang="en-US" dirty="0" smtClean="0"/>
              <a:t>import </a:t>
            </a:r>
            <a:r>
              <a:rPr lang="en-US" dirty="0" err="1" smtClean="0"/>
              <a:t>java.util.Enumeration</a:t>
            </a:r>
            <a:r>
              <a:rPr lang="en-US" dirty="0" smtClean="0"/>
              <a:t>;</a:t>
            </a:r>
          </a:p>
          <a:p>
            <a:endParaRPr lang="en-US" dirty="0" smtClean="0"/>
          </a:p>
          <a:p>
            <a:r>
              <a:rPr lang="en-US" dirty="0" smtClean="0"/>
              <a:t>import </a:t>
            </a:r>
            <a:r>
              <a:rPr lang="en-US" dirty="0" err="1" smtClean="0"/>
              <a:t>javax.servlet.ServletConfig</a:t>
            </a:r>
            <a:r>
              <a:rPr lang="en-US" dirty="0" smtClean="0"/>
              <a:t>;</a:t>
            </a:r>
          </a:p>
          <a:p>
            <a:r>
              <a:rPr lang="en-US" dirty="0" smtClean="0"/>
              <a:t>import </a:t>
            </a:r>
            <a:r>
              <a:rPr lang="en-US" dirty="0" err="1" smtClean="0"/>
              <a:t>javax.servlet.ServletException</a:t>
            </a:r>
            <a:r>
              <a:rPr lang="en-US" dirty="0" smtClean="0"/>
              <a:t>;</a:t>
            </a:r>
          </a:p>
          <a:p>
            <a:r>
              <a:rPr lang="en-US" dirty="0" smtClean="0"/>
              <a:t>import </a:t>
            </a:r>
            <a:r>
              <a:rPr lang="en-US" dirty="0" err="1" smtClean="0"/>
              <a:t>javax.servlet.http.HttpServlet</a:t>
            </a:r>
            <a:r>
              <a:rPr lang="en-US" dirty="0" smtClean="0"/>
              <a:t>;</a:t>
            </a:r>
          </a:p>
          <a:p>
            <a:r>
              <a:rPr lang="en-US" dirty="0" smtClean="0"/>
              <a:t>import </a:t>
            </a:r>
            <a:r>
              <a:rPr lang="en-US" dirty="0" err="1" smtClean="0"/>
              <a:t>javax.servlet.http.HttpServletRequest</a:t>
            </a:r>
            <a:r>
              <a:rPr lang="en-US" dirty="0" smtClean="0"/>
              <a:t>;</a:t>
            </a:r>
          </a:p>
          <a:p>
            <a:r>
              <a:rPr lang="en-US" dirty="0" smtClean="0"/>
              <a:t>import </a:t>
            </a:r>
            <a:r>
              <a:rPr lang="en-US" dirty="0" err="1" smtClean="0"/>
              <a:t>javax.servlet.http.HttpServletResponse</a:t>
            </a:r>
            <a:r>
              <a:rPr lang="en-US" dirty="0" smtClean="0"/>
              <a:t>;</a:t>
            </a:r>
          </a:p>
          <a:p>
            <a:endParaRPr lang="en-US" dirty="0" smtClean="0"/>
          </a:p>
          <a:p>
            <a:endParaRPr lang="en-US" dirty="0" smtClean="0"/>
          </a:p>
          <a:p>
            <a:r>
              <a:rPr lang="en-US" dirty="0" smtClean="0"/>
              <a:t>public class </a:t>
            </a:r>
            <a:r>
              <a:rPr lang="en-US" dirty="0" err="1" smtClean="0"/>
              <a:t>DemoServlet</a:t>
            </a:r>
            <a:r>
              <a:rPr lang="en-US" dirty="0" smtClean="0"/>
              <a:t> extends </a:t>
            </a:r>
            <a:r>
              <a:rPr lang="en-US" dirty="0" err="1" smtClean="0"/>
              <a:t>HttpServlet</a:t>
            </a:r>
            <a:r>
              <a:rPr lang="en-US" dirty="0" smtClean="0"/>
              <a:t> {</a:t>
            </a:r>
          </a:p>
          <a:p>
            <a:r>
              <a:rPr lang="en-US" dirty="0" smtClean="0"/>
              <a:t>	public void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a:t>
            </a:r>
          </a:p>
          <a:p>
            <a:r>
              <a:rPr lang="en-US" dirty="0" smtClean="0"/>
              <a:t>			throws </a:t>
            </a:r>
            <a:r>
              <a:rPr lang="en-US" dirty="0" err="1" smtClean="0"/>
              <a:t>ServletException</a:t>
            </a:r>
            <a:r>
              <a:rPr lang="en-US" dirty="0" smtClean="0"/>
              <a:t>, </a:t>
            </a:r>
            <a:r>
              <a:rPr lang="en-US" dirty="0" err="1" smtClean="0"/>
              <a:t>IOException</a:t>
            </a:r>
            <a:r>
              <a:rPr lang="en-US" dirty="0" smtClean="0"/>
              <a:t> {</a:t>
            </a:r>
          </a:p>
          <a:p>
            <a:endParaRPr lang="en-US" dirty="0" smtClean="0"/>
          </a:p>
          <a:p>
            <a:r>
              <a:rPr lang="en-US" dirty="0" smtClean="0"/>
              <a:t>		</a:t>
            </a:r>
            <a:r>
              <a:rPr lang="en-US" dirty="0" err="1" smtClean="0"/>
              <a:t>response.setContentType</a:t>
            </a:r>
            <a:r>
              <a:rPr lang="en-US" dirty="0" smtClean="0"/>
              <a:t>("text/html");</a:t>
            </a:r>
          </a:p>
          <a:p>
            <a:r>
              <a:rPr lang="en-US" dirty="0" smtClean="0"/>
              <a:t>		</a:t>
            </a:r>
            <a:r>
              <a:rPr lang="en-US" dirty="0" err="1" smtClean="0"/>
              <a:t>PrintWriter</a:t>
            </a:r>
            <a:r>
              <a:rPr lang="en-US" dirty="0" smtClean="0"/>
              <a:t> out = </a:t>
            </a:r>
            <a:r>
              <a:rPr lang="en-US" dirty="0" err="1" smtClean="0"/>
              <a:t>response.getWriter</a:t>
            </a:r>
            <a:r>
              <a:rPr lang="en-US" dirty="0" smtClean="0"/>
              <a:t>();</a:t>
            </a:r>
          </a:p>
          <a:p>
            <a:r>
              <a:rPr lang="en-US" dirty="0" smtClean="0"/>
              <a:t>		</a:t>
            </a:r>
          </a:p>
          <a:p>
            <a:r>
              <a:rPr lang="en-US" dirty="0" smtClean="0"/>
              <a:t>		</a:t>
            </a:r>
            <a:r>
              <a:rPr lang="en-US" dirty="0" err="1" smtClean="0"/>
              <a:t>ServletConfig</a:t>
            </a:r>
            <a:r>
              <a:rPr lang="en-US" dirty="0" smtClean="0"/>
              <a:t> </a:t>
            </a:r>
            <a:r>
              <a:rPr lang="en-US" dirty="0" err="1" smtClean="0"/>
              <a:t>config</a:t>
            </a:r>
            <a:r>
              <a:rPr lang="en-US" dirty="0" smtClean="0"/>
              <a:t>=</a:t>
            </a:r>
            <a:r>
              <a:rPr lang="en-US" dirty="0" err="1" smtClean="0"/>
              <a:t>getServletConfig</a:t>
            </a:r>
            <a:r>
              <a:rPr lang="en-US" dirty="0" smtClean="0"/>
              <a:t>();</a:t>
            </a:r>
          </a:p>
          <a:p>
            <a:r>
              <a:rPr lang="en-US" dirty="0" smtClean="0"/>
              <a:t>		Enumeration&lt;String&gt; e=</a:t>
            </a:r>
            <a:r>
              <a:rPr lang="en-US" dirty="0" err="1" smtClean="0"/>
              <a:t>config.getInitParameterNames</a:t>
            </a:r>
            <a:r>
              <a:rPr lang="en-US" dirty="0" smtClean="0"/>
              <a:t>();</a:t>
            </a:r>
          </a:p>
          <a:p>
            <a:r>
              <a:rPr lang="en-US" dirty="0" smtClean="0"/>
              <a:t>			</a:t>
            </a:r>
          </a:p>
          <a:p>
            <a:r>
              <a:rPr lang="en-US" dirty="0" smtClean="0"/>
              <a:t>		String </a:t>
            </a:r>
            <a:r>
              <a:rPr lang="en-US" dirty="0" err="1" smtClean="0"/>
              <a:t>str</a:t>
            </a:r>
            <a:r>
              <a:rPr lang="en-US" dirty="0" smtClean="0"/>
              <a:t>="";</a:t>
            </a:r>
          </a:p>
          <a:p>
            <a:r>
              <a:rPr lang="en-US" dirty="0" smtClean="0"/>
              <a:t>		while(</a:t>
            </a:r>
            <a:r>
              <a:rPr lang="en-US" dirty="0" err="1" smtClean="0"/>
              <a:t>e.hasMoreElements</a:t>
            </a:r>
            <a:r>
              <a:rPr lang="en-US" dirty="0" smtClean="0"/>
              <a:t>()){</a:t>
            </a:r>
          </a:p>
          <a:p>
            <a:r>
              <a:rPr lang="en-US" dirty="0" smtClean="0"/>
              <a:t>			</a:t>
            </a:r>
            <a:r>
              <a:rPr lang="en-US" dirty="0" err="1" smtClean="0"/>
              <a:t>str</a:t>
            </a:r>
            <a:r>
              <a:rPr lang="en-US" dirty="0" smtClean="0"/>
              <a:t>=</a:t>
            </a:r>
            <a:r>
              <a:rPr lang="en-US" dirty="0" err="1" smtClean="0"/>
              <a:t>e.nextElement</a:t>
            </a:r>
            <a:r>
              <a:rPr lang="en-US" dirty="0" smtClean="0"/>
              <a:t>();</a:t>
            </a:r>
          </a:p>
          <a:p>
            <a:r>
              <a:rPr lang="en-US" dirty="0" smtClean="0"/>
              <a:t>			</a:t>
            </a:r>
            <a:r>
              <a:rPr lang="en-US" dirty="0" err="1" smtClean="0"/>
              <a:t>out.print</a:t>
            </a:r>
            <a:r>
              <a:rPr lang="en-US" dirty="0" smtClean="0"/>
              <a:t>("&lt;</a:t>
            </a:r>
            <a:r>
              <a:rPr lang="en-US" dirty="0" err="1" smtClean="0"/>
              <a:t>br</a:t>
            </a:r>
            <a:r>
              <a:rPr lang="en-US" dirty="0" smtClean="0"/>
              <a:t>&gt;Name: "+</a:t>
            </a:r>
            <a:r>
              <a:rPr lang="en-US" dirty="0" err="1" smtClean="0"/>
              <a:t>str</a:t>
            </a:r>
            <a:r>
              <a:rPr lang="en-US" dirty="0" smtClean="0"/>
              <a:t>);</a:t>
            </a:r>
          </a:p>
          <a:p>
            <a:r>
              <a:rPr lang="en-US" dirty="0" smtClean="0"/>
              <a:t>			</a:t>
            </a:r>
            <a:r>
              <a:rPr lang="en-US" dirty="0" err="1" smtClean="0"/>
              <a:t>out.print</a:t>
            </a:r>
            <a:r>
              <a:rPr lang="en-US" dirty="0" smtClean="0"/>
              <a:t>(" value: "+</a:t>
            </a:r>
            <a:r>
              <a:rPr lang="en-US" dirty="0" err="1" smtClean="0"/>
              <a:t>config.getInitParameter</a:t>
            </a:r>
            <a:r>
              <a:rPr lang="en-US" dirty="0" smtClean="0"/>
              <a:t>(</a:t>
            </a:r>
            <a:r>
              <a:rPr lang="en-US" dirty="0" err="1" smtClean="0"/>
              <a:t>str</a:t>
            </a:r>
            <a:r>
              <a:rPr lang="en-US" dirty="0" smtClean="0"/>
              <a:t>));</a:t>
            </a:r>
          </a:p>
          <a:p>
            <a:r>
              <a:rPr lang="en-US" dirty="0" smtClean="0"/>
              <a:t>		}</a:t>
            </a:r>
          </a:p>
          <a:p>
            <a:r>
              <a:rPr lang="en-US" dirty="0" smtClean="0"/>
              <a:t>		</a:t>
            </a:r>
          </a:p>
          <a:p>
            <a:r>
              <a:rPr lang="en-US" dirty="0" smtClean="0"/>
              <a:t>		</a:t>
            </a:r>
            <a:r>
              <a:rPr lang="en-US" dirty="0" err="1" smtClean="0"/>
              <a:t>out.close</a:t>
            </a:r>
            <a:r>
              <a:rPr lang="en-US" dirty="0" smtClean="0"/>
              <a:t>();</a:t>
            </a:r>
          </a:p>
          <a:p>
            <a:r>
              <a:rPr lang="en-US" dirty="0" smtClean="0"/>
              <a:t>	}</a:t>
            </a:r>
          </a:p>
          <a:p>
            <a:endParaRPr lang="en-US" dirty="0" smtClean="0"/>
          </a:p>
          <a:p>
            <a:r>
              <a:rPr lang="en-US" dirty="0" smtClean="0"/>
              <a:t>}</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ServletContext</a:t>
            </a:r>
            <a:r>
              <a:rPr lang="en-US" dirty="0" smtClean="0"/>
              <a:t> Interface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object of </a:t>
            </a:r>
            <a:r>
              <a:rPr lang="en-US" dirty="0" err="1" smtClean="0"/>
              <a:t>ServletContext</a:t>
            </a:r>
            <a:r>
              <a:rPr lang="en-US" dirty="0" smtClean="0"/>
              <a:t> is created by the web container at time of deploying the project. </a:t>
            </a:r>
          </a:p>
          <a:p>
            <a:r>
              <a:rPr lang="en-US" dirty="0" smtClean="0"/>
              <a:t>This object can be used to get configuration information from web.xml file. </a:t>
            </a:r>
          </a:p>
          <a:p>
            <a:r>
              <a:rPr lang="en-US" dirty="0" smtClean="0"/>
              <a:t>There is only one </a:t>
            </a:r>
            <a:r>
              <a:rPr lang="en-US" dirty="0" err="1" smtClean="0"/>
              <a:t>ServletContext</a:t>
            </a:r>
            <a:r>
              <a:rPr lang="en-US" dirty="0" smtClean="0"/>
              <a:t> object per web application.</a:t>
            </a:r>
          </a:p>
          <a:p>
            <a:r>
              <a:rPr lang="en-US" dirty="0" smtClean="0"/>
              <a:t>If any information is shared to many </a:t>
            </a:r>
            <a:r>
              <a:rPr lang="en-US" dirty="0" err="1" smtClean="0"/>
              <a:t>servlet</a:t>
            </a:r>
            <a:r>
              <a:rPr lang="en-US" dirty="0" smtClean="0"/>
              <a:t>, it is better to provide it from the web.xml file using the </a:t>
            </a:r>
            <a:r>
              <a:rPr lang="en-US" b="1" dirty="0" smtClean="0"/>
              <a:t>&lt;context-</a:t>
            </a:r>
            <a:r>
              <a:rPr lang="en-US" b="1" dirty="0" err="1" smtClean="0"/>
              <a:t>param</a:t>
            </a:r>
            <a:r>
              <a:rPr lang="en-US" b="1" dirty="0" smtClean="0"/>
              <a:t>&gt;</a:t>
            </a:r>
            <a:r>
              <a:rPr lang="en-US" dirty="0" smtClean="0"/>
              <a:t> element.</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 of </a:t>
            </a:r>
            <a:r>
              <a:rPr lang="en-US" dirty="0" err="1" smtClean="0"/>
              <a:t>ServletContext</a:t>
            </a:r>
            <a:endParaRPr lang="en-US" dirty="0"/>
          </a:p>
        </p:txBody>
      </p:sp>
      <p:sp>
        <p:nvSpPr>
          <p:cNvPr id="3" name="Content Placeholder 2"/>
          <p:cNvSpPr>
            <a:spLocks noGrp="1"/>
          </p:cNvSpPr>
          <p:nvPr>
            <p:ph idx="1"/>
          </p:nvPr>
        </p:nvSpPr>
        <p:spPr/>
        <p:txBody>
          <a:bodyPr/>
          <a:lstStyle/>
          <a:p>
            <a:r>
              <a:rPr lang="en-US" b="1" dirty="0" smtClean="0"/>
              <a:t>Easy to maintain</a:t>
            </a:r>
            <a:r>
              <a:rPr lang="en-US" dirty="0" smtClean="0"/>
              <a:t> if any information is shared to all the </a:t>
            </a:r>
            <a:r>
              <a:rPr lang="en-US" dirty="0" err="1" smtClean="0"/>
              <a:t>servlet</a:t>
            </a:r>
            <a:r>
              <a:rPr lang="en-US" dirty="0" smtClean="0"/>
              <a:t>, it is better to make it available for all the </a:t>
            </a:r>
            <a:r>
              <a:rPr lang="en-US" dirty="0" err="1" smtClean="0"/>
              <a:t>servlet</a:t>
            </a:r>
            <a:r>
              <a:rPr lang="en-US" dirty="0" smtClean="0"/>
              <a:t>. We provide this information from the web.xml file, so if the information is changed, we don't need to modify the </a:t>
            </a:r>
            <a:r>
              <a:rPr lang="en-US" dirty="0" err="1" smtClean="0"/>
              <a:t>servlet</a:t>
            </a:r>
            <a:r>
              <a:rPr lang="en-US" dirty="0" smtClean="0"/>
              <a:t>. Thus it removes maintenance problem.</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a:t>
            </a:r>
            <a:r>
              <a:rPr lang="en-US" dirty="0" err="1" smtClean="0"/>
              <a:t>ServletContext</a:t>
            </a:r>
            <a:r>
              <a:rPr lang="en-US" dirty="0" smtClean="0"/>
              <a:t> Interface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can be a lot of usage of </a:t>
            </a:r>
            <a:r>
              <a:rPr lang="en-US" dirty="0" err="1" smtClean="0"/>
              <a:t>ServletContext</a:t>
            </a:r>
            <a:r>
              <a:rPr lang="en-US" dirty="0" smtClean="0"/>
              <a:t> object. Some of them are as follows:</a:t>
            </a:r>
          </a:p>
          <a:p>
            <a:pPr marL="596646" indent="-514350">
              <a:buFont typeface="+mj-lt"/>
              <a:buAutoNum type="arabicPeriod"/>
            </a:pPr>
            <a:r>
              <a:rPr lang="en-US" dirty="0" smtClean="0"/>
              <a:t>The object of </a:t>
            </a:r>
            <a:r>
              <a:rPr lang="en-US" dirty="0" err="1" smtClean="0"/>
              <a:t>ServletContext</a:t>
            </a:r>
            <a:r>
              <a:rPr lang="en-US" dirty="0" smtClean="0"/>
              <a:t> provides an interface between the container and </a:t>
            </a:r>
            <a:r>
              <a:rPr lang="en-US" dirty="0" err="1" smtClean="0"/>
              <a:t>servlet</a:t>
            </a:r>
            <a:r>
              <a:rPr lang="en-US" dirty="0" smtClean="0"/>
              <a:t>.</a:t>
            </a:r>
          </a:p>
          <a:p>
            <a:pPr marL="596646" indent="-514350">
              <a:buFont typeface="+mj-lt"/>
              <a:buAutoNum type="arabicPeriod"/>
            </a:pPr>
            <a:r>
              <a:rPr lang="en-US" dirty="0" smtClean="0"/>
              <a:t>The </a:t>
            </a:r>
            <a:r>
              <a:rPr lang="en-US" dirty="0" err="1" smtClean="0"/>
              <a:t>ServletContext</a:t>
            </a:r>
            <a:r>
              <a:rPr lang="en-US" dirty="0" smtClean="0"/>
              <a:t> object can be used to get configuration information from the web.xml file.</a:t>
            </a:r>
          </a:p>
          <a:p>
            <a:pPr marL="596646" indent="-514350">
              <a:buFont typeface="+mj-lt"/>
              <a:buAutoNum type="arabicPeriod"/>
            </a:pPr>
            <a:r>
              <a:rPr lang="en-US" dirty="0" smtClean="0"/>
              <a:t>The </a:t>
            </a:r>
            <a:r>
              <a:rPr lang="en-US" dirty="0" err="1" smtClean="0"/>
              <a:t>ServletContext</a:t>
            </a:r>
            <a:r>
              <a:rPr lang="en-US" dirty="0" smtClean="0"/>
              <a:t> object can be used to set, get or remove attribute from the web.xml file.</a:t>
            </a:r>
          </a:p>
          <a:p>
            <a:pPr marL="596646" indent="-514350">
              <a:buFont typeface="+mj-lt"/>
              <a:buAutoNum type="arabicPeriod"/>
            </a:pPr>
            <a:r>
              <a:rPr lang="en-US" dirty="0" smtClean="0"/>
              <a:t>The </a:t>
            </a:r>
            <a:r>
              <a:rPr lang="en-US" dirty="0" err="1" smtClean="0"/>
              <a:t>ServletContext</a:t>
            </a:r>
            <a:r>
              <a:rPr lang="en-US" dirty="0" smtClean="0"/>
              <a:t> object can be used to provide inter-application communication.</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rvletcontext.PNG"/>
          <p:cNvPicPr>
            <a:picLocks noGrp="1" noChangeAspect="1"/>
          </p:cNvPicPr>
          <p:nvPr>
            <p:ph idx="1"/>
          </p:nvPr>
        </p:nvPicPr>
        <p:blipFill>
          <a:blip r:embed="rId2" cstate="print"/>
          <a:stretch>
            <a:fillRect/>
          </a:stretch>
        </p:blipFill>
        <p:spPr>
          <a:xfrm>
            <a:off x="1435100" y="2494577"/>
            <a:ext cx="7499350" cy="2707045"/>
          </a:xfr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Commonly used methods of </a:t>
            </a:r>
            <a:r>
              <a:rPr lang="en-US" dirty="0" err="1" smtClean="0"/>
              <a:t>ServletContext</a:t>
            </a:r>
            <a:r>
              <a:rPr lang="en-US" dirty="0" smtClean="0"/>
              <a:t> interface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is given some commonly used methods of </a:t>
            </a:r>
            <a:r>
              <a:rPr lang="en-US" dirty="0" err="1" smtClean="0"/>
              <a:t>ServletContext</a:t>
            </a:r>
            <a:r>
              <a:rPr lang="en-US" dirty="0" smtClean="0"/>
              <a:t> interface.</a:t>
            </a:r>
          </a:p>
          <a:p>
            <a:pPr marL="596646" indent="-514350">
              <a:buFont typeface="+mj-lt"/>
              <a:buAutoNum type="arabicPeriod"/>
            </a:pPr>
            <a:r>
              <a:rPr lang="en-US" b="1" dirty="0" smtClean="0"/>
              <a:t>public String </a:t>
            </a:r>
            <a:r>
              <a:rPr lang="en-US" b="1" dirty="0" err="1" smtClean="0"/>
              <a:t>getInitParameter</a:t>
            </a:r>
            <a:r>
              <a:rPr lang="en-US" b="1" dirty="0" smtClean="0"/>
              <a:t>(String name):</a:t>
            </a:r>
            <a:r>
              <a:rPr lang="en-US" dirty="0" smtClean="0"/>
              <a:t>Returns the parameter value for the specified parameter name.</a:t>
            </a:r>
          </a:p>
          <a:p>
            <a:pPr marL="596646" indent="-514350">
              <a:buFont typeface="+mj-lt"/>
              <a:buAutoNum type="arabicPeriod"/>
            </a:pPr>
            <a:r>
              <a:rPr lang="en-US" b="1" dirty="0" smtClean="0"/>
              <a:t>public Enumeration </a:t>
            </a:r>
            <a:r>
              <a:rPr lang="en-US" b="1" dirty="0" err="1" smtClean="0"/>
              <a:t>getInitParameterNames</a:t>
            </a:r>
            <a:r>
              <a:rPr lang="en-US" b="1" dirty="0" smtClean="0"/>
              <a:t>():</a:t>
            </a:r>
            <a:r>
              <a:rPr lang="en-US" dirty="0" smtClean="0"/>
              <a:t>Returns the names of the context's initialization parameters.</a:t>
            </a:r>
          </a:p>
          <a:p>
            <a:pPr marL="596646" indent="-514350">
              <a:buFont typeface="+mj-lt"/>
              <a:buAutoNum type="arabicPeriod"/>
            </a:pPr>
            <a:r>
              <a:rPr lang="en-US" b="1" dirty="0" smtClean="0"/>
              <a:t>public void </a:t>
            </a:r>
            <a:r>
              <a:rPr lang="en-US" b="1" dirty="0" err="1" smtClean="0"/>
              <a:t>setAttribute</a:t>
            </a:r>
            <a:r>
              <a:rPr lang="en-US" b="1" dirty="0" smtClean="0"/>
              <a:t>(String </a:t>
            </a:r>
            <a:r>
              <a:rPr lang="en-US" b="1" dirty="0" err="1" smtClean="0"/>
              <a:t>name,Object</a:t>
            </a:r>
            <a:r>
              <a:rPr lang="en-US" b="1" dirty="0" smtClean="0"/>
              <a:t> object):</a:t>
            </a:r>
            <a:r>
              <a:rPr lang="en-US" dirty="0" smtClean="0"/>
              <a:t>sets the given object in the application scope.</a:t>
            </a:r>
          </a:p>
          <a:p>
            <a:pPr marL="596646" indent="-514350">
              <a:buFont typeface="+mj-lt"/>
              <a:buAutoNum type="arabicPeriod"/>
            </a:pPr>
            <a:r>
              <a:rPr lang="en-US" b="1" dirty="0" smtClean="0"/>
              <a:t>public Object </a:t>
            </a:r>
            <a:r>
              <a:rPr lang="en-US" b="1" dirty="0" err="1" smtClean="0"/>
              <a:t>getAttribute</a:t>
            </a:r>
            <a:r>
              <a:rPr lang="en-US" b="1" dirty="0" smtClean="0"/>
              <a:t>(String name):</a:t>
            </a:r>
            <a:r>
              <a:rPr lang="en-US" dirty="0" smtClean="0"/>
              <a:t>Returns the attribute for the specified name.</a:t>
            </a:r>
          </a:p>
          <a:p>
            <a:pPr marL="596646" indent="-514350">
              <a:buFont typeface="+mj-lt"/>
              <a:buAutoNum type="arabicPeriod"/>
            </a:pPr>
            <a:r>
              <a:rPr lang="en-US" b="1" dirty="0" smtClean="0"/>
              <a:t>public Enumeration </a:t>
            </a:r>
            <a:r>
              <a:rPr lang="en-US" b="1" dirty="0" err="1" smtClean="0"/>
              <a:t>getInitParameterNames</a:t>
            </a:r>
            <a:r>
              <a:rPr lang="en-US" b="1" dirty="0" smtClean="0"/>
              <a:t>():</a:t>
            </a:r>
            <a:r>
              <a:rPr lang="en-US" dirty="0" smtClean="0"/>
              <a:t>Returns the names of the context's initialization parameters as an Enumeration of String objects.</a:t>
            </a:r>
          </a:p>
          <a:p>
            <a:pPr marL="596646" indent="-514350">
              <a:buFont typeface="+mj-lt"/>
              <a:buAutoNum type="arabicPeriod"/>
            </a:pPr>
            <a:r>
              <a:rPr lang="en-US" b="1" dirty="0" smtClean="0"/>
              <a:t>public void </a:t>
            </a:r>
            <a:r>
              <a:rPr lang="en-US" b="1" dirty="0" err="1" smtClean="0"/>
              <a:t>removeAttribute</a:t>
            </a:r>
            <a:r>
              <a:rPr lang="en-US" b="1" dirty="0" smtClean="0"/>
              <a:t>(String name):</a:t>
            </a:r>
            <a:r>
              <a:rPr lang="en-US" dirty="0" smtClean="0"/>
              <a:t>Removes the attribute with the given name from the </a:t>
            </a:r>
            <a:r>
              <a:rPr lang="en-US" dirty="0" err="1" smtClean="0"/>
              <a:t>servlet</a:t>
            </a:r>
            <a:r>
              <a:rPr lang="en-US" dirty="0" smtClean="0"/>
              <a:t> context.</a:t>
            </a:r>
          </a:p>
          <a:p>
            <a:pPr marL="596646"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get the object of </a:t>
            </a:r>
            <a:r>
              <a:rPr lang="en-US" dirty="0" err="1" smtClean="0"/>
              <a:t>ServletContext</a:t>
            </a:r>
            <a:r>
              <a:rPr lang="en-US" dirty="0" smtClean="0"/>
              <a:t> interface</a:t>
            </a:r>
            <a:endParaRPr lang="en-US" dirty="0"/>
          </a:p>
        </p:txBody>
      </p:sp>
      <p:sp>
        <p:nvSpPr>
          <p:cNvPr id="3" name="Content Placeholder 2"/>
          <p:cNvSpPr>
            <a:spLocks noGrp="1"/>
          </p:cNvSpPr>
          <p:nvPr>
            <p:ph idx="1"/>
          </p:nvPr>
        </p:nvSpPr>
        <p:spPr/>
        <p:txBody>
          <a:bodyPr/>
          <a:lstStyle/>
          <a:p>
            <a:r>
              <a:rPr lang="en-US" b="1" dirty="0" err="1" smtClean="0"/>
              <a:t>getServletContext</a:t>
            </a:r>
            <a:r>
              <a:rPr lang="en-US" b="1" dirty="0" smtClean="0"/>
              <a:t>() method</a:t>
            </a:r>
            <a:r>
              <a:rPr lang="en-US" dirty="0" smtClean="0"/>
              <a:t> of </a:t>
            </a:r>
            <a:r>
              <a:rPr lang="en-US" dirty="0" err="1" smtClean="0"/>
              <a:t>ServletConfig</a:t>
            </a:r>
            <a:r>
              <a:rPr lang="en-US" dirty="0" smtClean="0"/>
              <a:t> interface returns the object of </a:t>
            </a:r>
            <a:r>
              <a:rPr lang="en-US" dirty="0" err="1" smtClean="0"/>
              <a:t>ServletContext</a:t>
            </a:r>
            <a:r>
              <a:rPr lang="en-US" dirty="0" smtClean="0"/>
              <a:t>.</a:t>
            </a:r>
          </a:p>
          <a:p>
            <a:r>
              <a:rPr lang="en-US" b="1" dirty="0" err="1" smtClean="0"/>
              <a:t>getServletContext</a:t>
            </a:r>
            <a:r>
              <a:rPr lang="en-US" b="1" dirty="0" smtClean="0"/>
              <a:t>() method</a:t>
            </a:r>
            <a:r>
              <a:rPr lang="en-US" dirty="0" smtClean="0"/>
              <a:t> of </a:t>
            </a:r>
            <a:r>
              <a:rPr lang="en-US" dirty="0" err="1" smtClean="0"/>
              <a:t>GenericServlet</a:t>
            </a:r>
            <a:r>
              <a:rPr lang="en-US" dirty="0" smtClean="0"/>
              <a:t> class returns the object of </a:t>
            </a:r>
            <a:r>
              <a:rPr lang="en-US" dirty="0" err="1" smtClean="0"/>
              <a:t>ServletContext</a:t>
            </a:r>
            <a:r>
              <a:rPr lang="en-US" dirty="0" smtClean="0"/>
              <a:t>.</a:t>
            </a:r>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t>
            </a:r>
            <a:r>
              <a:rPr lang="en-US" dirty="0" err="1" smtClean="0"/>
              <a:t>getServletContext</a:t>
            </a:r>
            <a:r>
              <a:rPr lang="en-US" dirty="0" smtClean="0"/>
              <a:t>() method</a:t>
            </a:r>
            <a:br>
              <a:rPr lang="en-US" dirty="0" smtClean="0"/>
            </a:br>
            <a:endParaRPr lang="en-US" dirty="0"/>
          </a:p>
        </p:txBody>
      </p:sp>
      <p:sp>
        <p:nvSpPr>
          <p:cNvPr id="3" name="Content Placeholder 2"/>
          <p:cNvSpPr>
            <a:spLocks noGrp="1"/>
          </p:cNvSpPr>
          <p:nvPr>
            <p:ph idx="1"/>
          </p:nvPr>
        </p:nvSpPr>
        <p:spPr/>
        <p:txBody>
          <a:bodyPr/>
          <a:lstStyle/>
          <a:p>
            <a:r>
              <a:rPr lang="en-US" dirty="0" smtClean="0"/>
              <a:t>/We can get the </a:t>
            </a:r>
            <a:r>
              <a:rPr lang="en-US" dirty="0" err="1" smtClean="0"/>
              <a:t>ServletContext</a:t>
            </a:r>
            <a:r>
              <a:rPr lang="en-US" dirty="0" smtClean="0"/>
              <a:t> object from </a:t>
            </a:r>
            <a:r>
              <a:rPr lang="en-US" dirty="0" err="1" smtClean="0"/>
              <a:t>ServletConfig</a:t>
            </a:r>
            <a:r>
              <a:rPr lang="en-US" dirty="0" smtClean="0"/>
              <a:t> object  </a:t>
            </a:r>
          </a:p>
          <a:p>
            <a:r>
              <a:rPr lang="en-US" dirty="0" err="1" smtClean="0"/>
              <a:t>ServletContext</a:t>
            </a:r>
            <a:r>
              <a:rPr lang="en-US" dirty="0" smtClean="0"/>
              <a:t> application=</a:t>
            </a:r>
            <a:r>
              <a:rPr lang="en-US" dirty="0" err="1" smtClean="0"/>
              <a:t>getServletConfig</a:t>
            </a:r>
            <a:r>
              <a:rPr lang="en-US" dirty="0" smtClean="0"/>
              <a:t>().</a:t>
            </a:r>
            <a:r>
              <a:rPr lang="en-US" dirty="0" err="1" smtClean="0"/>
              <a:t>getServletContext</a:t>
            </a:r>
            <a:r>
              <a:rPr lang="en-US" dirty="0" smtClean="0"/>
              <a:t>();  </a:t>
            </a:r>
          </a:p>
          <a:p>
            <a:r>
              <a:rPr lang="en-US" dirty="0" smtClean="0"/>
              <a:t>  </a:t>
            </a:r>
          </a:p>
          <a:p>
            <a:r>
              <a:rPr lang="en-US" dirty="0" smtClean="0"/>
              <a:t>//Another convenient way to get the </a:t>
            </a:r>
            <a:r>
              <a:rPr lang="en-US" dirty="0" err="1" smtClean="0"/>
              <a:t>ServletContext</a:t>
            </a:r>
            <a:r>
              <a:rPr lang="en-US" dirty="0" smtClean="0"/>
              <a:t> object  </a:t>
            </a:r>
          </a:p>
          <a:p>
            <a:r>
              <a:rPr lang="en-US" dirty="0" err="1" smtClean="0"/>
              <a:t>ServletContext</a:t>
            </a:r>
            <a:r>
              <a:rPr lang="en-US" dirty="0" smtClean="0"/>
              <a:t> application=</a:t>
            </a:r>
            <a:r>
              <a:rPr lang="en-US" dirty="0" err="1" smtClean="0"/>
              <a:t>getServletContext</a:t>
            </a:r>
            <a:r>
              <a:rPr lang="en-US" dirty="0" smtClean="0"/>
              <a:t>();  </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Syntax to provide the initialization parameter in Context scope</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Syntax to provide the initialization parameter in Context scope</a:t>
            </a:r>
          </a:p>
          <a:p>
            <a:r>
              <a:rPr lang="en-US" dirty="0" smtClean="0"/>
              <a:t>The </a:t>
            </a:r>
            <a:r>
              <a:rPr lang="en-US" b="1" dirty="0" smtClean="0"/>
              <a:t>context-</a:t>
            </a:r>
            <a:r>
              <a:rPr lang="en-US" b="1" dirty="0" err="1" smtClean="0"/>
              <a:t>param</a:t>
            </a:r>
            <a:r>
              <a:rPr lang="en-US" dirty="0" smtClean="0"/>
              <a:t> element, </a:t>
            </a:r>
            <a:r>
              <a:rPr lang="en-US" dirty="0" err="1" smtClean="0"/>
              <a:t>subelement</a:t>
            </a:r>
            <a:r>
              <a:rPr lang="en-US" dirty="0" smtClean="0"/>
              <a:t> of web-app, is used to define the initialization parameter in the application scope. </a:t>
            </a:r>
          </a:p>
          <a:p>
            <a:r>
              <a:rPr lang="en-US" dirty="0" smtClean="0"/>
              <a:t>The </a:t>
            </a:r>
            <a:r>
              <a:rPr lang="en-US" dirty="0" err="1" smtClean="0"/>
              <a:t>param</a:t>
            </a:r>
            <a:r>
              <a:rPr lang="en-US" dirty="0" smtClean="0"/>
              <a:t>-name and </a:t>
            </a:r>
            <a:r>
              <a:rPr lang="en-US" dirty="0" err="1" smtClean="0"/>
              <a:t>param</a:t>
            </a:r>
            <a:r>
              <a:rPr lang="en-US" dirty="0" smtClean="0"/>
              <a:t>-value are the sub-elements of the context-</a:t>
            </a:r>
            <a:r>
              <a:rPr lang="en-US" dirty="0" err="1" smtClean="0"/>
              <a:t>param</a:t>
            </a:r>
            <a:r>
              <a:rPr lang="en-US" dirty="0" smtClean="0"/>
              <a:t>. </a:t>
            </a:r>
          </a:p>
          <a:p>
            <a:r>
              <a:rPr lang="en-US" dirty="0" smtClean="0"/>
              <a:t>The </a:t>
            </a:r>
            <a:r>
              <a:rPr lang="en-US" dirty="0" err="1" smtClean="0"/>
              <a:t>param</a:t>
            </a:r>
            <a:r>
              <a:rPr lang="en-US" dirty="0" smtClean="0"/>
              <a:t>-name element defines parameter name and </a:t>
            </a:r>
            <a:r>
              <a:rPr lang="en-US" dirty="0" err="1" smtClean="0"/>
              <a:t>and</a:t>
            </a:r>
            <a:r>
              <a:rPr lang="en-US" dirty="0" smtClean="0"/>
              <a:t> </a:t>
            </a:r>
            <a:r>
              <a:rPr lang="en-US" dirty="0" err="1" smtClean="0"/>
              <a:t>param</a:t>
            </a:r>
            <a:r>
              <a:rPr lang="en-US" dirty="0" smtClean="0"/>
              <a:t>-value defines its value.</a:t>
            </a:r>
          </a:p>
          <a:p>
            <a:pPr>
              <a:buNone/>
            </a:pPr>
            <a:r>
              <a:rPr lang="pt-BR" dirty="0" smtClean="0"/>
              <a:t>&lt;context-param&gt;  </a:t>
            </a:r>
          </a:p>
          <a:p>
            <a:pPr>
              <a:buNone/>
            </a:pPr>
            <a:r>
              <a:rPr lang="pt-BR" dirty="0" smtClean="0"/>
              <a:t>    &lt;param-name&gt;parametername&lt;/param-name&gt;  </a:t>
            </a:r>
          </a:p>
          <a:p>
            <a:pPr>
              <a:buNone/>
            </a:pPr>
            <a:r>
              <a:rPr lang="pt-BR" dirty="0" smtClean="0"/>
              <a:t>    &lt;param-value&gt;parametervalue&lt;/param-value&gt;  </a:t>
            </a:r>
          </a:p>
          <a:p>
            <a:pPr>
              <a:buNone/>
            </a:pPr>
            <a:r>
              <a:rPr lang="pt-BR" dirty="0" smtClean="0"/>
              <a:t>  &lt;/context-param&gt;  </a:t>
            </a:r>
          </a:p>
          <a:p>
            <a:pPr>
              <a:buNone/>
            </a:pPr>
            <a:r>
              <a:rPr lang="pt-BR" dirty="0" smtClean="0"/>
              <a:t>&lt;context-param&gt;  </a:t>
            </a:r>
          </a:p>
          <a:p>
            <a:pPr>
              <a:buNone/>
            </a:pPr>
            <a:r>
              <a:rPr lang="pt-BR" dirty="0" smtClean="0"/>
              <a:t>    &lt;param-name&gt;parametername&lt;/param-name&gt;  </a:t>
            </a:r>
          </a:p>
          <a:p>
            <a:pPr>
              <a:buNone/>
            </a:pPr>
            <a:r>
              <a:rPr lang="pt-BR" dirty="0" smtClean="0"/>
              <a:t>    &lt;param-value&gt;parametervalue&lt;/param-value&gt;  </a:t>
            </a:r>
          </a:p>
          <a:p>
            <a:pPr>
              <a:buNone/>
            </a:pPr>
            <a:r>
              <a:rPr lang="pt-BR" dirty="0" smtClean="0"/>
              <a:t>  &lt;/context-param&gt;  </a:t>
            </a:r>
          </a:p>
          <a:p>
            <a:pPr>
              <a:buNone/>
            </a:pP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t>
            </a:r>
            <a:r>
              <a:rPr lang="en-US" dirty="0" err="1" smtClean="0"/>
              <a:t>ServletContext</a:t>
            </a:r>
            <a:r>
              <a:rPr lang="en-US" dirty="0" smtClean="0"/>
              <a:t> to get the initialization parameter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this example, we are getting the initialization parameter from the web.xml file and printing the value of the initialization parameter. Notice that the object of </a:t>
            </a:r>
            <a:r>
              <a:rPr lang="en-US" dirty="0" err="1" smtClean="0"/>
              <a:t>ServletContext</a:t>
            </a:r>
            <a:r>
              <a:rPr lang="en-US" dirty="0" smtClean="0"/>
              <a:t> represents the application scope. </a:t>
            </a:r>
          </a:p>
          <a:p>
            <a:r>
              <a:rPr lang="en-US" dirty="0" smtClean="0"/>
              <a:t>So if we change the value of the parameter from the web.xml file, all the </a:t>
            </a:r>
            <a:r>
              <a:rPr lang="en-US" dirty="0" err="1" smtClean="0"/>
              <a:t>servlet</a:t>
            </a:r>
            <a:r>
              <a:rPr lang="en-US" dirty="0" smtClean="0"/>
              <a:t> classes will get the changed value. So we don't need to modify the </a:t>
            </a:r>
            <a:r>
              <a:rPr lang="en-US" dirty="0" err="1" smtClean="0"/>
              <a:t>servlet</a:t>
            </a:r>
            <a:r>
              <a:rPr lang="en-US" dirty="0" smtClean="0"/>
              <a:t>. </a:t>
            </a:r>
          </a:p>
          <a:p>
            <a:r>
              <a:rPr lang="en-US" dirty="0" smtClean="0"/>
              <a:t>So it is better to have the common information for most of the </a:t>
            </a:r>
            <a:r>
              <a:rPr lang="en-US" dirty="0" err="1" smtClean="0"/>
              <a:t>servlets</a:t>
            </a:r>
            <a:r>
              <a:rPr lang="en-US" dirty="0" smtClean="0"/>
              <a:t> in the web.xml file by context-</a:t>
            </a:r>
            <a:r>
              <a:rPr lang="en-US" dirty="0" err="1" smtClean="0"/>
              <a:t>param</a:t>
            </a:r>
            <a:r>
              <a:rPr lang="en-US" dirty="0" smtClean="0"/>
              <a:t> element. Let's see the simple example:</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 of </a:t>
            </a:r>
            <a:r>
              <a:rPr lang="en-US" dirty="0" err="1" smtClean="0"/>
              <a:t>Servlet</a:t>
            </a:r>
            <a:r>
              <a:rPr lang="en-US" dirty="0" smtClean="0"/>
              <a:t> interface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are 5 methods in </a:t>
            </a:r>
            <a:r>
              <a:rPr lang="en-US" dirty="0" err="1" smtClean="0"/>
              <a:t>Servlet</a:t>
            </a:r>
            <a:r>
              <a:rPr lang="en-US" dirty="0" smtClean="0"/>
              <a:t> interface.</a:t>
            </a:r>
          </a:p>
          <a:p>
            <a:r>
              <a:rPr lang="en-US" b="1" dirty="0" smtClean="0"/>
              <a:t>public void init(</a:t>
            </a:r>
            <a:r>
              <a:rPr lang="en-US" b="1" dirty="0" err="1" smtClean="0"/>
              <a:t>ServletConfig</a:t>
            </a:r>
            <a:r>
              <a:rPr lang="en-US" b="1" dirty="0" smtClean="0"/>
              <a:t> </a:t>
            </a:r>
            <a:r>
              <a:rPr lang="en-US" b="1" dirty="0" err="1" smtClean="0"/>
              <a:t>config</a:t>
            </a:r>
            <a:r>
              <a:rPr lang="en-US" b="1" dirty="0" smtClean="0"/>
              <a:t>) : </a:t>
            </a:r>
            <a:r>
              <a:rPr lang="en-US" dirty="0" smtClean="0"/>
              <a:t>initializes the </a:t>
            </a:r>
            <a:r>
              <a:rPr lang="en-US" dirty="0" err="1" smtClean="0"/>
              <a:t>servlet</a:t>
            </a:r>
            <a:r>
              <a:rPr lang="en-US" dirty="0" smtClean="0"/>
              <a:t>. It is the life cycle method of </a:t>
            </a:r>
            <a:r>
              <a:rPr lang="en-US" dirty="0" err="1" smtClean="0"/>
              <a:t>servlet</a:t>
            </a:r>
            <a:r>
              <a:rPr lang="en-US" dirty="0" smtClean="0"/>
              <a:t> and invoked by the web container only once.</a:t>
            </a:r>
          </a:p>
          <a:p>
            <a:r>
              <a:rPr lang="en-US" b="1" dirty="0" smtClean="0"/>
              <a:t>public void service(</a:t>
            </a:r>
            <a:r>
              <a:rPr lang="en-US" b="1" dirty="0" err="1" smtClean="0"/>
              <a:t>ServletRequest</a:t>
            </a:r>
            <a:r>
              <a:rPr lang="en-US" b="1" dirty="0" smtClean="0"/>
              <a:t> </a:t>
            </a:r>
            <a:r>
              <a:rPr lang="en-US" b="1" dirty="0" err="1" smtClean="0"/>
              <a:t>request,ServletResponse</a:t>
            </a:r>
            <a:r>
              <a:rPr lang="en-US" b="1" dirty="0" smtClean="0"/>
              <a:t> response) : </a:t>
            </a:r>
            <a:r>
              <a:rPr lang="en-US" dirty="0" smtClean="0"/>
              <a:t>provides response for the incoming request. It is invoked at each request by the web container.</a:t>
            </a:r>
          </a:p>
          <a:p>
            <a:r>
              <a:rPr lang="en-US" b="1" dirty="0" smtClean="0"/>
              <a:t>public void destroy() : </a:t>
            </a:r>
            <a:r>
              <a:rPr lang="en-US" dirty="0" smtClean="0"/>
              <a:t>is invoked only once and indicates that </a:t>
            </a:r>
            <a:r>
              <a:rPr lang="en-US" dirty="0" err="1" smtClean="0"/>
              <a:t>servlet</a:t>
            </a:r>
            <a:r>
              <a:rPr lang="en-US" dirty="0" smtClean="0"/>
              <a:t> is being destroyed.</a:t>
            </a:r>
          </a:p>
          <a:p>
            <a:r>
              <a:rPr lang="en-US" b="1" dirty="0" smtClean="0"/>
              <a:t>public </a:t>
            </a:r>
            <a:r>
              <a:rPr lang="en-US" b="1" dirty="0" err="1" smtClean="0"/>
              <a:t>ServletConfig</a:t>
            </a:r>
            <a:r>
              <a:rPr lang="en-US" b="1" dirty="0" smtClean="0"/>
              <a:t> </a:t>
            </a:r>
            <a:r>
              <a:rPr lang="en-US" b="1" dirty="0" err="1" smtClean="0"/>
              <a:t>getServletConfig</a:t>
            </a:r>
            <a:r>
              <a:rPr lang="en-US" b="1" dirty="0" smtClean="0"/>
              <a:t>() : </a:t>
            </a:r>
            <a:r>
              <a:rPr lang="en-US" dirty="0" smtClean="0"/>
              <a:t>returns the object of </a:t>
            </a:r>
            <a:r>
              <a:rPr lang="en-US" dirty="0" err="1" smtClean="0"/>
              <a:t>ServletConfig</a:t>
            </a:r>
            <a:r>
              <a:rPr lang="en-US" dirty="0" smtClean="0"/>
              <a:t>.</a:t>
            </a:r>
          </a:p>
          <a:p>
            <a:r>
              <a:rPr lang="en-US" b="1" dirty="0" smtClean="0"/>
              <a:t>public String </a:t>
            </a:r>
            <a:r>
              <a:rPr lang="en-US" b="1" dirty="0" err="1" smtClean="0"/>
              <a:t>getServletInfo</a:t>
            </a:r>
            <a:r>
              <a:rPr lang="en-US" b="1" dirty="0" smtClean="0"/>
              <a:t>() : </a:t>
            </a:r>
            <a:r>
              <a:rPr lang="en-US" dirty="0" smtClean="0"/>
              <a:t>returns information about </a:t>
            </a:r>
            <a:r>
              <a:rPr lang="en-US" dirty="0" err="1" smtClean="0"/>
              <a:t>servlet</a:t>
            </a:r>
            <a:r>
              <a:rPr lang="en-US" dirty="0" smtClean="0"/>
              <a:t> such as writer, copyright, version etc.</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DemoServlet.java</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b="1" dirty="0" smtClean="0"/>
              <a:t>import</a:t>
            </a:r>
            <a:r>
              <a:rPr lang="en-US" dirty="0" smtClean="0"/>
              <a:t> java.io.*;  </a:t>
            </a:r>
          </a:p>
          <a:p>
            <a:pPr>
              <a:buNone/>
            </a:pPr>
            <a:r>
              <a:rPr lang="en-US" b="1" dirty="0" smtClean="0"/>
              <a:t>import</a:t>
            </a:r>
            <a:r>
              <a:rPr lang="en-US" dirty="0" smtClean="0"/>
              <a:t> </a:t>
            </a:r>
            <a:r>
              <a:rPr lang="en-US" dirty="0" err="1" smtClean="0"/>
              <a:t>javax.servlet</a:t>
            </a:r>
            <a:r>
              <a:rPr lang="en-US" dirty="0" smtClean="0"/>
              <a:t>.*;  </a:t>
            </a:r>
          </a:p>
          <a:p>
            <a:pPr>
              <a:buNone/>
            </a:pPr>
            <a:r>
              <a:rPr lang="en-US" b="1" dirty="0" smtClean="0"/>
              <a:t>import</a:t>
            </a:r>
            <a:r>
              <a:rPr lang="en-US" dirty="0" smtClean="0"/>
              <a:t> </a:t>
            </a:r>
            <a:r>
              <a:rPr lang="en-US" dirty="0" err="1" smtClean="0"/>
              <a:t>javax.servlet.http</a:t>
            </a:r>
            <a:r>
              <a:rPr lang="en-US" dirty="0" smtClean="0"/>
              <a:t>.*;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class</a:t>
            </a:r>
            <a:r>
              <a:rPr lang="en-US" dirty="0" smtClean="0"/>
              <a:t> </a:t>
            </a:r>
            <a:r>
              <a:rPr lang="en-US" dirty="0" err="1" smtClean="0"/>
              <a:t>DemoServlet</a:t>
            </a:r>
            <a:r>
              <a:rPr lang="en-US" dirty="0" smtClean="0"/>
              <a:t> </a:t>
            </a:r>
            <a:r>
              <a:rPr lang="en-US" b="1" dirty="0" smtClean="0"/>
              <a:t>extends</a:t>
            </a:r>
            <a:r>
              <a:rPr lang="en-US" dirty="0" smtClean="0"/>
              <a:t> </a:t>
            </a:r>
            <a:r>
              <a:rPr lang="en-US" dirty="0" err="1" smtClean="0"/>
              <a:t>HttpServlet</a:t>
            </a: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a:t>
            </a:r>
            <a:r>
              <a:rPr lang="en-US" dirty="0" err="1" smtClean="0"/>
              <a:t>req,HttpServletResponse</a:t>
            </a:r>
            <a:r>
              <a:rPr lang="en-US" dirty="0" smtClean="0"/>
              <a:t> res)  </a:t>
            </a:r>
          </a:p>
          <a:p>
            <a:pPr>
              <a:buNone/>
            </a:pPr>
            <a:r>
              <a:rPr lang="en-US" b="1" dirty="0" smtClean="0"/>
              <a:t>throws</a:t>
            </a:r>
            <a:r>
              <a:rPr lang="en-US" dirty="0" smtClean="0"/>
              <a:t> </a:t>
            </a:r>
            <a:r>
              <a:rPr lang="en-US" dirty="0" err="1" smtClean="0"/>
              <a:t>ServletException,IOException</a:t>
            </a:r>
            <a:r>
              <a:rPr lang="en-US" dirty="0" smtClean="0"/>
              <a:t>  </a:t>
            </a:r>
          </a:p>
          <a:p>
            <a:pPr>
              <a:buNone/>
            </a:pPr>
            <a:r>
              <a:rPr lang="en-US" dirty="0" smtClean="0"/>
              <a:t>{  </a:t>
            </a:r>
          </a:p>
          <a:p>
            <a:pPr>
              <a:buNone/>
            </a:pPr>
            <a:r>
              <a:rPr lang="en-US" dirty="0" err="1" smtClean="0"/>
              <a:t>res.setContentType</a:t>
            </a:r>
            <a:r>
              <a:rPr lang="en-US" dirty="0" smtClean="0"/>
              <a:t>("text/html");  </a:t>
            </a:r>
          </a:p>
          <a:p>
            <a:pPr>
              <a:buNone/>
            </a:pPr>
            <a:r>
              <a:rPr lang="en-US" dirty="0" err="1" smtClean="0"/>
              <a:t>PrintWriter</a:t>
            </a:r>
            <a:r>
              <a:rPr lang="en-US" dirty="0" smtClean="0"/>
              <a:t> pw=</a:t>
            </a:r>
            <a:r>
              <a:rPr lang="en-US" dirty="0" err="1" smtClean="0"/>
              <a:t>res.getWriter</a:t>
            </a:r>
            <a:r>
              <a:rPr lang="en-US" dirty="0" smtClean="0"/>
              <a:t>();  </a:t>
            </a:r>
          </a:p>
          <a:p>
            <a:pPr>
              <a:buNone/>
            </a:pPr>
            <a:r>
              <a:rPr lang="en-US" dirty="0" smtClean="0"/>
              <a:t>  </a:t>
            </a:r>
          </a:p>
          <a:p>
            <a:pPr>
              <a:buNone/>
            </a:pPr>
            <a:r>
              <a:rPr lang="en-US" dirty="0" smtClean="0"/>
              <a:t>//creating </a:t>
            </a:r>
            <a:r>
              <a:rPr lang="en-US" dirty="0" err="1" smtClean="0"/>
              <a:t>ServletContext</a:t>
            </a:r>
            <a:r>
              <a:rPr lang="en-US" dirty="0" smtClean="0"/>
              <a:t> object  </a:t>
            </a:r>
          </a:p>
          <a:p>
            <a:pPr>
              <a:buNone/>
            </a:pPr>
            <a:r>
              <a:rPr lang="en-US" dirty="0" err="1" smtClean="0"/>
              <a:t>ServletContext</a:t>
            </a:r>
            <a:r>
              <a:rPr lang="en-US" dirty="0" smtClean="0"/>
              <a:t> context=</a:t>
            </a:r>
            <a:r>
              <a:rPr lang="en-US" dirty="0" err="1" smtClean="0"/>
              <a:t>getServletContext</a:t>
            </a:r>
            <a:r>
              <a:rPr lang="en-US" dirty="0" smtClean="0"/>
              <a:t>();  </a:t>
            </a:r>
          </a:p>
          <a:p>
            <a:pPr>
              <a:buNone/>
            </a:pPr>
            <a:r>
              <a:rPr lang="en-US" dirty="0" smtClean="0"/>
              <a:t>  </a:t>
            </a:r>
          </a:p>
          <a:p>
            <a:pPr>
              <a:buNone/>
            </a:pPr>
            <a:r>
              <a:rPr lang="en-US" dirty="0" smtClean="0"/>
              <a:t>//Getting the value of the initialization parameter and printing it  </a:t>
            </a:r>
          </a:p>
          <a:p>
            <a:pPr>
              <a:buNone/>
            </a:pPr>
            <a:r>
              <a:rPr lang="en-US" dirty="0" smtClean="0"/>
              <a:t>String </a:t>
            </a:r>
            <a:r>
              <a:rPr lang="en-US" dirty="0" err="1" smtClean="0"/>
              <a:t>driverName</a:t>
            </a:r>
            <a:r>
              <a:rPr lang="en-US" dirty="0" smtClean="0"/>
              <a:t>=</a:t>
            </a:r>
            <a:r>
              <a:rPr lang="en-US" dirty="0" err="1" smtClean="0"/>
              <a:t>context.getInitParameter</a:t>
            </a:r>
            <a:r>
              <a:rPr lang="en-US" dirty="0" smtClean="0"/>
              <a:t>("</a:t>
            </a:r>
            <a:r>
              <a:rPr lang="en-US" dirty="0" err="1" smtClean="0"/>
              <a:t>dname</a:t>
            </a:r>
            <a:r>
              <a:rPr lang="en-US" dirty="0" smtClean="0"/>
              <a:t>");  </a:t>
            </a:r>
          </a:p>
          <a:p>
            <a:pPr>
              <a:buNone/>
            </a:pPr>
            <a:r>
              <a:rPr lang="en-US" dirty="0" err="1" smtClean="0"/>
              <a:t>pw.println</a:t>
            </a:r>
            <a:r>
              <a:rPr lang="en-US" dirty="0" smtClean="0"/>
              <a:t>("driver name is="+</a:t>
            </a:r>
            <a:r>
              <a:rPr lang="en-US" dirty="0" err="1" smtClean="0"/>
              <a:t>driverName</a:t>
            </a:r>
            <a:r>
              <a:rPr lang="en-US" dirty="0" smtClean="0"/>
              <a:t>);  </a:t>
            </a:r>
          </a:p>
          <a:p>
            <a:pPr>
              <a:buNone/>
            </a:pPr>
            <a:r>
              <a:rPr lang="en-US" dirty="0" smtClean="0"/>
              <a:t>  </a:t>
            </a:r>
          </a:p>
          <a:p>
            <a:pPr>
              <a:buNone/>
            </a:pPr>
            <a:r>
              <a:rPr lang="en-US" dirty="0" err="1" smtClean="0"/>
              <a:t>pw.close</a:t>
            </a:r>
            <a:r>
              <a:rPr lang="en-US" dirty="0" smtClean="0"/>
              <a:t>();  </a:t>
            </a:r>
          </a:p>
          <a:p>
            <a:pPr>
              <a:buNone/>
            </a:pPr>
            <a:r>
              <a:rPr lang="en-US" dirty="0" smtClean="0"/>
              <a:t>  </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web.xml</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&lt;web-app&gt;  </a:t>
            </a:r>
          </a:p>
          <a:p>
            <a:pPr>
              <a:buNone/>
            </a:pPr>
            <a:r>
              <a:rPr lang="en-US" dirty="0" smtClean="0"/>
              <a:t>  </a:t>
            </a:r>
          </a:p>
          <a:p>
            <a:pPr>
              <a:buNone/>
            </a:pPr>
            <a:r>
              <a:rPr lang="en-US" dirty="0" smtClean="0"/>
              <a:t>&lt;</a:t>
            </a:r>
            <a:r>
              <a:rPr lang="en-US" dirty="0" err="1" smtClean="0"/>
              <a:t>servlet</a:t>
            </a:r>
            <a:r>
              <a:rPr lang="en-US" dirty="0" smtClean="0"/>
              <a:t>&gt;  </a:t>
            </a:r>
          </a:p>
          <a:p>
            <a:pPr>
              <a:buNone/>
            </a:pPr>
            <a:r>
              <a:rPr lang="en-US" dirty="0" smtClean="0"/>
              <a:t>&lt;</a:t>
            </a:r>
            <a:r>
              <a:rPr lang="en-US" dirty="0" err="1" smtClean="0"/>
              <a:t>servlet</a:t>
            </a:r>
            <a:r>
              <a:rPr lang="en-US" dirty="0" smtClean="0"/>
              <a:t>-name&gt;</a:t>
            </a:r>
            <a:r>
              <a:rPr lang="en-US" dirty="0" err="1" smtClean="0"/>
              <a:t>servlet</a:t>
            </a:r>
            <a:r>
              <a:rPr lang="en-US" dirty="0" smtClean="0"/>
              <a:t>&lt;/</a:t>
            </a:r>
            <a:r>
              <a:rPr lang="en-US" dirty="0" err="1" smtClean="0"/>
              <a:t>servlet</a:t>
            </a:r>
            <a:r>
              <a:rPr lang="en-US" dirty="0" smtClean="0"/>
              <a:t>-name&gt;  </a:t>
            </a:r>
          </a:p>
          <a:p>
            <a:pPr>
              <a:buNone/>
            </a:pPr>
            <a:r>
              <a:rPr lang="en-US" dirty="0" smtClean="0"/>
              <a:t>&lt;</a:t>
            </a:r>
            <a:r>
              <a:rPr lang="en-US" dirty="0" err="1" smtClean="0"/>
              <a:t>servlet</a:t>
            </a:r>
            <a:r>
              <a:rPr lang="en-US" dirty="0" smtClean="0"/>
              <a:t>-</a:t>
            </a:r>
            <a:r>
              <a:rPr lang="en-US" b="1" dirty="0" smtClean="0"/>
              <a:t>class</a:t>
            </a:r>
            <a:r>
              <a:rPr lang="en-US" dirty="0" smtClean="0"/>
              <a:t>&gt;</a:t>
            </a:r>
            <a:r>
              <a:rPr lang="en-US" dirty="0" err="1" smtClean="0"/>
              <a:t>DemoServlet</a:t>
            </a:r>
            <a:r>
              <a:rPr lang="en-US" dirty="0" smtClean="0"/>
              <a:t>&lt;/</a:t>
            </a:r>
            <a:r>
              <a:rPr lang="en-US" dirty="0" err="1" smtClean="0"/>
              <a:t>servlet</a:t>
            </a:r>
            <a:r>
              <a:rPr lang="en-US" dirty="0" smtClean="0"/>
              <a:t>-</a:t>
            </a:r>
            <a:r>
              <a:rPr lang="en-US" b="1" dirty="0" smtClean="0"/>
              <a:t>class</a:t>
            </a:r>
            <a:r>
              <a:rPr lang="en-US" dirty="0" smtClean="0"/>
              <a:t>&gt;  </a:t>
            </a:r>
          </a:p>
          <a:p>
            <a:pPr>
              <a:buNone/>
            </a:pPr>
            <a:r>
              <a:rPr lang="en-US" dirty="0" smtClean="0"/>
              <a:t>&lt;/</a:t>
            </a:r>
            <a:r>
              <a:rPr lang="en-US" dirty="0" err="1" smtClean="0"/>
              <a:t>servlet</a:t>
            </a:r>
            <a:r>
              <a:rPr lang="en-US" dirty="0" smtClean="0"/>
              <a:t>&gt;  </a:t>
            </a:r>
          </a:p>
          <a:p>
            <a:pPr>
              <a:buNone/>
            </a:pPr>
            <a:r>
              <a:rPr lang="en-US" dirty="0" smtClean="0"/>
              <a:t>  </a:t>
            </a:r>
          </a:p>
          <a:p>
            <a:pPr>
              <a:buNone/>
            </a:pPr>
            <a:r>
              <a:rPr lang="en-US" dirty="0" smtClean="0"/>
              <a:t>&lt;context-</a:t>
            </a:r>
            <a:r>
              <a:rPr lang="en-US" dirty="0" err="1" smtClean="0"/>
              <a:t>param</a:t>
            </a:r>
            <a:r>
              <a:rPr lang="en-US" dirty="0" smtClean="0"/>
              <a:t>&gt;  </a:t>
            </a:r>
          </a:p>
          <a:p>
            <a:pPr>
              <a:buNone/>
            </a:pPr>
            <a:r>
              <a:rPr lang="en-US" dirty="0" smtClean="0"/>
              <a:t>&lt;</a:t>
            </a:r>
            <a:r>
              <a:rPr lang="en-US" dirty="0" err="1" smtClean="0"/>
              <a:t>param</a:t>
            </a:r>
            <a:r>
              <a:rPr lang="en-US" dirty="0" smtClean="0"/>
              <a:t>-name&gt;</a:t>
            </a:r>
            <a:r>
              <a:rPr lang="en-US" dirty="0" err="1" smtClean="0"/>
              <a:t>dname</a:t>
            </a:r>
            <a:r>
              <a:rPr lang="en-US" dirty="0" smtClean="0"/>
              <a:t>&lt;/</a:t>
            </a:r>
            <a:r>
              <a:rPr lang="en-US" dirty="0" err="1" smtClean="0"/>
              <a:t>param</a:t>
            </a:r>
            <a:r>
              <a:rPr lang="en-US" dirty="0" smtClean="0"/>
              <a:t>-name&gt;  </a:t>
            </a:r>
          </a:p>
          <a:p>
            <a:pPr>
              <a:buNone/>
            </a:pPr>
            <a:r>
              <a:rPr lang="en-US" dirty="0" smtClean="0"/>
              <a:t>&lt;</a:t>
            </a:r>
            <a:r>
              <a:rPr lang="en-US" dirty="0" err="1" smtClean="0"/>
              <a:t>param</a:t>
            </a:r>
            <a:r>
              <a:rPr lang="en-US" dirty="0" smtClean="0"/>
              <a:t>-value&gt;</a:t>
            </a:r>
            <a:r>
              <a:rPr lang="en-US" dirty="0" err="1" smtClean="0"/>
              <a:t>sun.jdbc.odbc.JdbcOdbcDriver</a:t>
            </a:r>
            <a:r>
              <a:rPr lang="en-US" dirty="0" smtClean="0"/>
              <a:t>&lt;/</a:t>
            </a:r>
            <a:r>
              <a:rPr lang="en-US" dirty="0" err="1" smtClean="0"/>
              <a:t>param</a:t>
            </a:r>
            <a:r>
              <a:rPr lang="en-US" dirty="0" smtClean="0"/>
              <a:t>-value&gt;  </a:t>
            </a:r>
          </a:p>
          <a:p>
            <a:pPr>
              <a:buNone/>
            </a:pPr>
            <a:r>
              <a:rPr lang="en-US" dirty="0" smtClean="0"/>
              <a:t>&lt;/context-</a:t>
            </a:r>
            <a:r>
              <a:rPr lang="en-US" dirty="0" err="1" smtClean="0"/>
              <a:t>param</a:t>
            </a:r>
            <a:r>
              <a:rPr lang="en-US" dirty="0" smtClean="0"/>
              <a:t>&gt;  </a:t>
            </a:r>
          </a:p>
          <a:p>
            <a:pPr>
              <a:buNone/>
            </a:pPr>
            <a:r>
              <a:rPr lang="en-US" dirty="0" smtClean="0"/>
              <a:t>  </a:t>
            </a:r>
          </a:p>
          <a:p>
            <a:pPr>
              <a:buNone/>
            </a:pPr>
            <a:r>
              <a:rPr lang="en-US" dirty="0" smtClean="0"/>
              <a:t>&lt;</a:t>
            </a:r>
            <a:r>
              <a:rPr lang="en-US" dirty="0" err="1" smtClean="0"/>
              <a:t>servlet</a:t>
            </a:r>
            <a:r>
              <a:rPr lang="en-US" dirty="0" smtClean="0"/>
              <a:t>-mapping&gt;  </a:t>
            </a:r>
          </a:p>
          <a:p>
            <a:pPr>
              <a:buNone/>
            </a:pPr>
            <a:r>
              <a:rPr lang="en-US" dirty="0" smtClean="0"/>
              <a:t>&lt;</a:t>
            </a:r>
            <a:r>
              <a:rPr lang="en-US" dirty="0" err="1" smtClean="0"/>
              <a:t>servlet</a:t>
            </a:r>
            <a:r>
              <a:rPr lang="en-US" dirty="0" smtClean="0"/>
              <a:t>-name&gt;</a:t>
            </a:r>
            <a:r>
              <a:rPr lang="en-US" dirty="0" err="1" smtClean="0"/>
              <a:t>servlet</a:t>
            </a:r>
            <a:r>
              <a:rPr lang="en-US" dirty="0" smtClean="0"/>
              <a:t>&lt;/</a:t>
            </a:r>
            <a:r>
              <a:rPr lang="en-US" dirty="0" err="1" smtClean="0"/>
              <a:t>servlet</a:t>
            </a:r>
            <a:r>
              <a:rPr lang="en-US" dirty="0" smtClean="0"/>
              <a:t>-name&gt;  </a:t>
            </a:r>
          </a:p>
          <a:p>
            <a:pPr>
              <a:buNone/>
            </a:pPr>
            <a:r>
              <a:rPr lang="en-US" dirty="0" smtClean="0"/>
              <a:t>&lt;</a:t>
            </a:r>
            <a:r>
              <a:rPr lang="en-US" dirty="0" err="1" smtClean="0"/>
              <a:t>url</a:t>
            </a:r>
            <a:r>
              <a:rPr lang="en-US" dirty="0" smtClean="0"/>
              <a:t>-pattern&gt;/context&lt;/</a:t>
            </a:r>
            <a:r>
              <a:rPr lang="en-US" dirty="0" err="1" smtClean="0"/>
              <a:t>url</a:t>
            </a:r>
            <a:r>
              <a:rPr lang="en-US" dirty="0" smtClean="0"/>
              <a:t>-pattern&gt;  </a:t>
            </a:r>
          </a:p>
          <a:p>
            <a:pPr>
              <a:buNone/>
            </a:pPr>
            <a:r>
              <a:rPr lang="en-US" dirty="0" smtClean="0"/>
              <a:t>&lt;/</a:t>
            </a:r>
            <a:r>
              <a:rPr lang="en-US" dirty="0" err="1" smtClean="0"/>
              <a:t>servlet</a:t>
            </a:r>
            <a:r>
              <a:rPr lang="en-US" dirty="0" smtClean="0"/>
              <a:t>-mapping&gt;  </a:t>
            </a:r>
          </a:p>
          <a:p>
            <a:pPr>
              <a:buNone/>
            </a:pPr>
            <a:r>
              <a:rPr lang="en-US" dirty="0" smtClean="0"/>
              <a:t>  </a:t>
            </a:r>
          </a:p>
          <a:p>
            <a:pPr>
              <a:buNone/>
            </a:pPr>
            <a:r>
              <a:rPr lang="en-US" dirty="0" smtClean="0"/>
              <a:t>&lt;/web-app&gt;  </a:t>
            </a:r>
          </a:p>
          <a:p>
            <a:pPr>
              <a:buNone/>
            </a:pP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t>
            </a:r>
            <a:r>
              <a:rPr lang="en-US" dirty="0" err="1" smtClean="0"/>
              <a:t>ServletContext</a:t>
            </a:r>
            <a:r>
              <a:rPr lang="en-US" dirty="0" smtClean="0"/>
              <a:t> to get all the initialization parameters</a:t>
            </a:r>
            <a:endParaRPr lang="en-US" dirty="0"/>
          </a:p>
        </p:txBody>
      </p:sp>
      <p:sp>
        <p:nvSpPr>
          <p:cNvPr id="3" name="Content Placeholder 2"/>
          <p:cNvSpPr>
            <a:spLocks noGrp="1"/>
          </p:cNvSpPr>
          <p:nvPr>
            <p:ph idx="1"/>
          </p:nvPr>
        </p:nvSpPr>
        <p:spPr/>
        <p:txBody>
          <a:bodyPr/>
          <a:lstStyle/>
          <a:p>
            <a:r>
              <a:rPr lang="en-US" dirty="0" smtClean="0"/>
              <a:t>In this example, we are getting all the initialization parameter from the web.xml file. For getting all the parameters, we have used the </a:t>
            </a:r>
            <a:r>
              <a:rPr lang="en-US" dirty="0" err="1" smtClean="0"/>
              <a:t>getInitParameterNames</a:t>
            </a:r>
            <a:r>
              <a:rPr lang="en-US" dirty="0" smtClean="0"/>
              <a:t>() method in the </a:t>
            </a:r>
            <a:r>
              <a:rPr lang="en-US" dirty="0" err="1" smtClean="0"/>
              <a:t>servlet</a:t>
            </a:r>
            <a:r>
              <a:rPr lang="en-US" dirty="0" smtClean="0"/>
              <a:t> class.</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DemoServlet.java</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b="1" dirty="0" smtClean="0"/>
              <a:t>import</a:t>
            </a:r>
            <a:r>
              <a:rPr lang="en-US" dirty="0" smtClean="0"/>
              <a:t> java.io.*;  </a:t>
            </a:r>
          </a:p>
          <a:p>
            <a:pPr>
              <a:buNone/>
            </a:pPr>
            <a:r>
              <a:rPr lang="en-US" b="1" dirty="0" smtClean="0"/>
              <a:t>import</a:t>
            </a:r>
            <a:r>
              <a:rPr lang="en-US" dirty="0" smtClean="0"/>
              <a:t> </a:t>
            </a:r>
            <a:r>
              <a:rPr lang="en-US" dirty="0" err="1" smtClean="0"/>
              <a:t>javax.servlet</a:t>
            </a:r>
            <a:r>
              <a:rPr lang="en-US" dirty="0" smtClean="0"/>
              <a:t>.*;  </a:t>
            </a:r>
          </a:p>
          <a:p>
            <a:pPr>
              <a:buNone/>
            </a:pPr>
            <a:r>
              <a:rPr lang="en-US" b="1" dirty="0" smtClean="0"/>
              <a:t>import</a:t>
            </a:r>
            <a:r>
              <a:rPr lang="en-US" dirty="0" smtClean="0"/>
              <a:t> </a:t>
            </a:r>
            <a:r>
              <a:rPr lang="en-US" dirty="0" err="1" smtClean="0"/>
              <a:t>javax.servlet.http</a:t>
            </a:r>
            <a:r>
              <a:rPr lang="en-US" dirty="0" smtClean="0"/>
              <a:t>.*;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class</a:t>
            </a:r>
            <a:r>
              <a:rPr lang="en-US" dirty="0" smtClean="0"/>
              <a:t> </a:t>
            </a:r>
            <a:r>
              <a:rPr lang="en-US" dirty="0" err="1" smtClean="0"/>
              <a:t>DemoServlet</a:t>
            </a:r>
            <a:r>
              <a:rPr lang="en-US" dirty="0" smtClean="0"/>
              <a:t> </a:t>
            </a:r>
            <a:r>
              <a:rPr lang="en-US" b="1" dirty="0" smtClean="0"/>
              <a:t>extends</a:t>
            </a:r>
            <a:r>
              <a:rPr lang="en-US" dirty="0" smtClean="0"/>
              <a:t> </a:t>
            </a:r>
            <a:r>
              <a:rPr lang="en-US" dirty="0" err="1" smtClean="0"/>
              <a:t>HttpServlet</a:t>
            </a: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a:t>
            </a:r>
            <a:r>
              <a:rPr lang="en-US" dirty="0" err="1" smtClean="0"/>
              <a:t>req,HttpServletResponse</a:t>
            </a:r>
            <a:r>
              <a:rPr lang="en-US" dirty="0" smtClean="0"/>
              <a:t> res)  </a:t>
            </a:r>
          </a:p>
          <a:p>
            <a:pPr>
              <a:buNone/>
            </a:pPr>
            <a:r>
              <a:rPr lang="en-US" b="1" dirty="0" smtClean="0"/>
              <a:t>throws</a:t>
            </a:r>
            <a:r>
              <a:rPr lang="en-US" dirty="0" smtClean="0"/>
              <a:t> </a:t>
            </a:r>
            <a:r>
              <a:rPr lang="en-US" dirty="0" err="1" smtClean="0"/>
              <a:t>ServletException,IOException</a:t>
            </a:r>
            <a:r>
              <a:rPr lang="en-US" dirty="0" smtClean="0"/>
              <a:t>  </a:t>
            </a:r>
          </a:p>
          <a:p>
            <a:pPr>
              <a:buNone/>
            </a:pPr>
            <a:r>
              <a:rPr lang="en-US" dirty="0" smtClean="0"/>
              <a:t>{  </a:t>
            </a:r>
          </a:p>
          <a:p>
            <a:pPr>
              <a:buNone/>
            </a:pPr>
            <a:r>
              <a:rPr lang="en-US" dirty="0" err="1" smtClean="0"/>
              <a:t>res.setContentType</a:t>
            </a:r>
            <a:r>
              <a:rPr lang="en-US" dirty="0" smtClean="0"/>
              <a:t>("text/html");  </a:t>
            </a:r>
          </a:p>
          <a:p>
            <a:pPr>
              <a:buNone/>
            </a:pPr>
            <a:r>
              <a:rPr lang="en-US" dirty="0" err="1" smtClean="0"/>
              <a:t>PrintWriter</a:t>
            </a:r>
            <a:r>
              <a:rPr lang="en-US" dirty="0" smtClean="0"/>
              <a:t> out=</a:t>
            </a:r>
            <a:r>
              <a:rPr lang="en-US" dirty="0" err="1" smtClean="0"/>
              <a:t>res.getWriter</a:t>
            </a:r>
            <a:r>
              <a:rPr lang="en-US" dirty="0" smtClean="0"/>
              <a:t>();  </a:t>
            </a:r>
          </a:p>
          <a:p>
            <a:pPr>
              <a:buNone/>
            </a:pPr>
            <a:r>
              <a:rPr lang="en-US" dirty="0" smtClean="0"/>
              <a:t>  </a:t>
            </a:r>
          </a:p>
          <a:p>
            <a:pPr>
              <a:buNone/>
            </a:pPr>
            <a:r>
              <a:rPr lang="en-US" dirty="0" err="1" smtClean="0"/>
              <a:t>ServletContext</a:t>
            </a:r>
            <a:r>
              <a:rPr lang="en-US" dirty="0" smtClean="0"/>
              <a:t> context=</a:t>
            </a:r>
            <a:r>
              <a:rPr lang="en-US" dirty="0" err="1" smtClean="0"/>
              <a:t>getServletContext</a:t>
            </a:r>
            <a:r>
              <a:rPr lang="en-US" dirty="0" smtClean="0"/>
              <a:t>();  </a:t>
            </a:r>
          </a:p>
          <a:p>
            <a:pPr>
              <a:buNone/>
            </a:pPr>
            <a:r>
              <a:rPr lang="en-US" dirty="0" smtClean="0"/>
              <a:t>Enumeration&lt;String&gt; e=</a:t>
            </a:r>
            <a:r>
              <a:rPr lang="en-US" dirty="0" err="1" smtClean="0"/>
              <a:t>context.getInitParameterNames</a:t>
            </a:r>
            <a:r>
              <a:rPr lang="en-US" dirty="0" smtClean="0"/>
              <a:t>();  </a:t>
            </a:r>
          </a:p>
          <a:p>
            <a:pPr>
              <a:buNone/>
            </a:pPr>
            <a:r>
              <a:rPr lang="en-US" dirty="0" smtClean="0"/>
              <a:t>      </a:t>
            </a:r>
          </a:p>
          <a:p>
            <a:pPr>
              <a:buNone/>
            </a:pPr>
            <a:r>
              <a:rPr lang="en-US" dirty="0" smtClean="0"/>
              <a:t>String </a:t>
            </a:r>
            <a:r>
              <a:rPr lang="en-US" dirty="0" err="1" smtClean="0"/>
              <a:t>str</a:t>
            </a:r>
            <a:r>
              <a:rPr lang="en-US" dirty="0" smtClean="0"/>
              <a:t>="";  </a:t>
            </a:r>
          </a:p>
          <a:p>
            <a:pPr>
              <a:buNone/>
            </a:pPr>
            <a:r>
              <a:rPr lang="en-US" b="1" dirty="0" smtClean="0"/>
              <a:t>while</a:t>
            </a:r>
            <a:r>
              <a:rPr lang="en-US" dirty="0" smtClean="0"/>
              <a:t>(</a:t>
            </a:r>
            <a:r>
              <a:rPr lang="en-US" dirty="0" err="1" smtClean="0"/>
              <a:t>e.hasMoreElements</a:t>
            </a:r>
            <a:r>
              <a:rPr lang="en-US" dirty="0" smtClean="0"/>
              <a:t>()){  </a:t>
            </a:r>
          </a:p>
          <a:p>
            <a:pPr>
              <a:buNone/>
            </a:pPr>
            <a:r>
              <a:rPr lang="en-US" dirty="0" smtClean="0"/>
              <a:t>    </a:t>
            </a:r>
            <a:r>
              <a:rPr lang="en-US" dirty="0" err="1" smtClean="0"/>
              <a:t>str</a:t>
            </a:r>
            <a:r>
              <a:rPr lang="en-US" dirty="0" smtClean="0"/>
              <a:t>=</a:t>
            </a:r>
            <a:r>
              <a:rPr lang="en-US" dirty="0" err="1" smtClean="0"/>
              <a:t>e.nextElement</a:t>
            </a:r>
            <a:r>
              <a:rPr lang="en-US" dirty="0" smtClean="0"/>
              <a:t>();  </a:t>
            </a:r>
          </a:p>
          <a:p>
            <a:pPr>
              <a:buNone/>
            </a:pPr>
            <a:r>
              <a:rPr lang="en-US" dirty="0" smtClean="0"/>
              <a:t>    </a:t>
            </a:r>
            <a:r>
              <a:rPr lang="en-US" dirty="0" err="1" smtClean="0"/>
              <a:t>out.print</a:t>
            </a:r>
            <a:r>
              <a:rPr lang="en-US" dirty="0" smtClean="0"/>
              <a:t>("&lt;</a:t>
            </a:r>
            <a:r>
              <a:rPr lang="en-US" dirty="0" err="1" smtClean="0"/>
              <a:t>br</a:t>
            </a:r>
            <a:r>
              <a:rPr lang="en-US" dirty="0" smtClean="0"/>
              <a:t>&gt; "+</a:t>
            </a:r>
            <a:r>
              <a:rPr lang="en-US" dirty="0" err="1" smtClean="0"/>
              <a:t>context.getInitParameter</a:t>
            </a:r>
            <a:r>
              <a:rPr lang="en-US" dirty="0" smtClean="0"/>
              <a:t>(</a:t>
            </a:r>
            <a:r>
              <a:rPr lang="en-US" dirty="0" err="1" smtClean="0"/>
              <a:t>str</a:t>
            </a:r>
            <a:r>
              <a:rPr lang="en-US" dirty="0" smtClean="0"/>
              <a:t>));  </a:t>
            </a:r>
          </a:p>
          <a:p>
            <a:pPr>
              <a:buNone/>
            </a:pPr>
            <a:r>
              <a:rPr lang="en-US" dirty="0" smtClean="0"/>
              <a:t>}  </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web.xml</a:t>
            </a:r>
            <a:endParaRPr lang="en-US" dirty="0"/>
          </a:p>
        </p:txBody>
      </p:sp>
      <p:sp>
        <p:nvSpPr>
          <p:cNvPr id="3" name="Content Placeholder 2"/>
          <p:cNvSpPr>
            <a:spLocks noGrp="1"/>
          </p:cNvSpPr>
          <p:nvPr>
            <p:ph idx="1"/>
          </p:nvPr>
        </p:nvSpPr>
        <p:spPr/>
        <p:txBody>
          <a:bodyPr>
            <a:normAutofit fontScale="25000" lnSpcReduction="20000"/>
          </a:bodyPr>
          <a:lstStyle/>
          <a:p>
            <a:r>
              <a:rPr lang="en-US" dirty="0" smtClean="0"/>
              <a:t>&lt;web-app&gt;  </a:t>
            </a:r>
          </a:p>
          <a:p>
            <a:r>
              <a:rPr lang="en-US" dirty="0" smtClean="0"/>
              <a: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a:t>
            </a:r>
            <a:r>
              <a:rPr lang="en-US" dirty="0" err="1" smtClean="0"/>
              <a:t>servlet</a:t>
            </a:r>
            <a:r>
              <a:rPr lang="en-US" dirty="0" smtClean="0"/>
              <a:t>&lt;/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a:t>
            </a:r>
            <a:r>
              <a:rPr lang="en-US" dirty="0" err="1" smtClean="0"/>
              <a:t>DemoServlet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&lt;context-</a:t>
            </a:r>
            <a:r>
              <a:rPr lang="en-US" dirty="0" err="1" smtClean="0"/>
              <a:t>param</a:t>
            </a:r>
            <a:r>
              <a:rPr lang="en-US" dirty="0" smtClean="0"/>
              <a:t>&gt;  </a:t>
            </a:r>
          </a:p>
          <a:p>
            <a:r>
              <a:rPr lang="en-US" dirty="0" smtClean="0"/>
              <a:t>&lt;</a:t>
            </a:r>
            <a:r>
              <a:rPr lang="en-US" dirty="0" err="1" smtClean="0"/>
              <a:t>param</a:t>
            </a:r>
            <a:r>
              <a:rPr lang="en-US" dirty="0" smtClean="0"/>
              <a:t>-name&gt;</a:t>
            </a:r>
            <a:r>
              <a:rPr lang="en-US" dirty="0" err="1" smtClean="0"/>
              <a:t>dname</a:t>
            </a:r>
            <a:r>
              <a:rPr lang="en-US" dirty="0" smtClean="0"/>
              <a:t>&lt;/</a:t>
            </a:r>
            <a:r>
              <a:rPr lang="en-US" dirty="0" err="1" smtClean="0"/>
              <a:t>param</a:t>
            </a:r>
            <a:r>
              <a:rPr lang="en-US" dirty="0" smtClean="0"/>
              <a:t>-name&gt;  </a:t>
            </a:r>
          </a:p>
          <a:p>
            <a:r>
              <a:rPr lang="en-US" dirty="0" smtClean="0"/>
              <a:t>&lt;</a:t>
            </a:r>
            <a:r>
              <a:rPr lang="en-US" dirty="0" err="1" smtClean="0"/>
              <a:t>param</a:t>
            </a:r>
            <a:r>
              <a:rPr lang="en-US" dirty="0" smtClean="0"/>
              <a:t>-value&gt;</a:t>
            </a:r>
            <a:r>
              <a:rPr lang="en-US" dirty="0" err="1" smtClean="0"/>
              <a:t>sun.jdbc.odbc.JdbcOdbcDriver</a:t>
            </a:r>
            <a:r>
              <a:rPr lang="en-US" dirty="0" smtClean="0"/>
              <a:t>&lt;/</a:t>
            </a:r>
            <a:r>
              <a:rPr lang="en-US" dirty="0" err="1" smtClean="0"/>
              <a:t>param</a:t>
            </a:r>
            <a:r>
              <a:rPr lang="en-US" dirty="0" smtClean="0"/>
              <a:t>-value&gt;  </a:t>
            </a:r>
          </a:p>
          <a:p>
            <a:r>
              <a:rPr lang="en-US" dirty="0" smtClean="0"/>
              <a:t>&lt;/context-</a:t>
            </a:r>
            <a:r>
              <a:rPr lang="en-US" dirty="0" err="1" smtClean="0"/>
              <a:t>param</a:t>
            </a:r>
            <a:r>
              <a:rPr lang="en-US" dirty="0" smtClean="0"/>
              <a:t>&gt;  </a:t>
            </a:r>
          </a:p>
          <a:p>
            <a:r>
              <a:rPr lang="en-US" dirty="0" smtClean="0"/>
              <a:t>  </a:t>
            </a:r>
          </a:p>
          <a:p>
            <a:r>
              <a:rPr lang="en-US" dirty="0" smtClean="0"/>
              <a:t>&lt;context-</a:t>
            </a:r>
            <a:r>
              <a:rPr lang="en-US" dirty="0" err="1" smtClean="0"/>
              <a:t>param</a:t>
            </a:r>
            <a:r>
              <a:rPr lang="en-US" dirty="0" smtClean="0"/>
              <a:t>&gt;  </a:t>
            </a:r>
          </a:p>
          <a:p>
            <a:r>
              <a:rPr lang="en-US" dirty="0" smtClean="0"/>
              <a:t>&lt;</a:t>
            </a:r>
            <a:r>
              <a:rPr lang="en-US" dirty="0" err="1" smtClean="0"/>
              <a:t>param</a:t>
            </a:r>
            <a:r>
              <a:rPr lang="en-US" dirty="0" smtClean="0"/>
              <a:t>-name&gt;username&lt;/</a:t>
            </a:r>
            <a:r>
              <a:rPr lang="en-US" dirty="0" err="1" smtClean="0"/>
              <a:t>param</a:t>
            </a:r>
            <a:r>
              <a:rPr lang="en-US" dirty="0" smtClean="0"/>
              <a:t>-name&gt;  </a:t>
            </a:r>
          </a:p>
          <a:p>
            <a:r>
              <a:rPr lang="en-US" dirty="0" smtClean="0"/>
              <a:t>&lt;</a:t>
            </a:r>
            <a:r>
              <a:rPr lang="en-US" dirty="0" err="1" smtClean="0"/>
              <a:t>param</a:t>
            </a:r>
            <a:r>
              <a:rPr lang="en-US" dirty="0" smtClean="0"/>
              <a:t>-value&gt;system&lt;/</a:t>
            </a:r>
            <a:r>
              <a:rPr lang="en-US" dirty="0" err="1" smtClean="0"/>
              <a:t>param</a:t>
            </a:r>
            <a:r>
              <a:rPr lang="en-US" dirty="0" smtClean="0"/>
              <a:t>-value&gt;  </a:t>
            </a:r>
          </a:p>
          <a:p>
            <a:r>
              <a:rPr lang="en-US" dirty="0" smtClean="0"/>
              <a:t>&lt;/context-</a:t>
            </a:r>
            <a:r>
              <a:rPr lang="en-US" dirty="0" err="1" smtClean="0"/>
              <a:t>param</a:t>
            </a:r>
            <a:r>
              <a:rPr lang="en-US" dirty="0" smtClean="0"/>
              <a:t>&gt;  </a:t>
            </a:r>
          </a:p>
          <a:p>
            <a:r>
              <a:rPr lang="en-US" dirty="0" smtClean="0"/>
              <a:t>  </a:t>
            </a:r>
          </a:p>
          <a:p>
            <a:r>
              <a:rPr lang="en-US" dirty="0" smtClean="0"/>
              <a:t>&lt;context-</a:t>
            </a:r>
            <a:r>
              <a:rPr lang="en-US" dirty="0" err="1" smtClean="0"/>
              <a:t>param</a:t>
            </a:r>
            <a:r>
              <a:rPr lang="en-US" dirty="0" smtClean="0"/>
              <a:t>&gt;  </a:t>
            </a:r>
          </a:p>
          <a:p>
            <a:r>
              <a:rPr lang="en-US" dirty="0" smtClean="0"/>
              <a:t>&lt;</a:t>
            </a:r>
            <a:r>
              <a:rPr lang="en-US" dirty="0" err="1" smtClean="0"/>
              <a:t>param</a:t>
            </a:r>
            <a:r>
              <a:rPr lang="en-US" dirty="0" smtClean="0"/>
              <a:t>-name&gt;password&lt;/</a:t>
            </a:r>
            <a:r>
              <a:rPr lang="en-US" dirty="0" err="1" smtClean="0"/>
              <a:t>param</a:t>
            </a:r>
            <a:r>
              <a:rPr lang="en-US" dirty="0" smtClean="0"/>
              <a:t>-name&gt;  </a:t>
            </a:r>
          </a:p>
          <a:p>
            <a:r>
              <a:rPr lang="en-US" dirty="0" smtClean="0"/>
              <a:t>&lt;</a:t>
            </a:r>
            <a:r>
              <a:rPr lang="en-US" dirty="0" err="1" smtClean="0"/>
              <a:t>param</a:t>
            </a:r>
            <a:r>
              <a:rPr lang="en-US" dirty="0" smtClean="0"/>
              <a:t>-value&gt;oracle&lt;/</a:t>
            </a:r>
            <a:r>
              <a:rPr lang="en-US" dirty="0" err="1" smtClean="0"/>
              <a:t>param</a:t>
            </a:r>
            <a:r>
              <a:rPr lang="en-US" dirty="0" smtClean="0"/>
              <a:t>-value&gt;  </a:t>
            </a:r>
          </a:p>
          <a:p>
            <a:r>
              <a:rPr lang="en-US" dirty="0" smtClean="0"/>
              <a:t>&lt;/context-</a:t>
            </a:r>
            <a:r>
              <a:rPr lang="en-US" dirty="0" err="1" smtClean="0"/>
              <a:t>param</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a:t>
            </a:r>
            <a:r>
              <a:rPr lang="en-US" dirty="0" err="1" smtClean="0"/>
              <a:t>servlet</a:t>
            </a:r>
            <a:r>
              <a:rPr lang="en-US" dirty="0" smtClean="0"/>
              <a:t>&lt;/</a:t>
            </a:r>
            <a:r>
              <a:rPr lang="en-US" dirty="0" err="1" smtClean="0"/>
              <a:t>servlet</a:t>
            </a:r>
            <a:r>
              <a:rPr lang="en-US" dirty="0" smtClean="0"/>
              <a:t>-name&gt;  </a:t>
            </a:r>
          </a:p>
          <a:p>
            <a:r>
              <a:rPr lang="en-US" dirty="0" smtClean="0"/>
              <a:t>&lt;</a:t>
            </a:r>
            <a:r>
              <a:rPr lang="en-US" dirty="0" err="1" smtClean="0"/>
              <a:t>url</a:t>
            </a:r>
            <a:r>
              <a:rPr lang="en-US" dirty="0" smtClean="0"/>
              <a:t>-pattern&gt;/context&lt;/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r>
              <a:rPr lang="en-US" dirty="0" smtClean="0"/>
              <a:t>&lt;/web-app&gt;  </a:t>
            </a:r>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Attribute in </a:t>
            </a:r>
            <a:r>
              <a:rPr lang="en-US" dirty="0" err="1" smtClean="0"/>
              <a:t>Servlet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 </a:t>
            </a:r>
            <a:r>
              <a:rPr lang="en-US" b="1" dirty="0" smtClean="0"/>
              <a:t>attribute in </a:t>
            </a:r>
            <a:r>
              <a:rPr lang="en-US" b="1" dirty="0" err="1" smtClean="0"/>
              <a:t>servlet</a:t>
            </a:r>
            <a:r>
              <a:rPr lang="en-US" dirty="0" smtClean="0"/>
              <a:t> is an object that can be set, get or removed from one of the following scopes:</a:t>
            </a:r>
          </a:p>
          <a:p>
            <a:pPr marL="596646" indent="-514350">
              <a:buFont typeface="+mj-lt"/>
              <a:buAutoNum type="arabicPeriod"/>
            </a:pPr>
            <a:r>
              <a:rPr lang="en-US" dirty="0" smtClean="0"/>
              <a:t>request scope</a:t>
            </a:r>
          </a:p>
          <a:p>
            <a:pPr marL="596646" indent="-514350">
              <a:buFont typeface="+mj-lt"/>
              <a:buAutoNum type="arabicPeriod"/>
            </a:pPr>
            <a:r>
              <a:rPr lang="en-US" dirty="0" smtClean="0"/>
              <a:t>session scope</a:t>
            </a:r>
          </a:p>
          <a:p>
            <a:pPr marL="596646" indent="-514350">
              <a:buFont typeface="+mj-lt"/>
              <a:buAutoNum type="arabicPeriod"/>
            </a:pPr>
            <a:r>
              <a:rPr lang="en-US" dirty="0" smtClean="0"/>
              <a:t>application scope</a:t>
            </a:r>
          </a:p>
          <a:p>
            <a:pPr marL="596646" indent="-514350">
              <a:buNone/>
            </a:pPr>
            <a:endParaRPr lang="en-US" dirty="0" smtClean="0"/>
          </a:p>
          <a:p>
            <a:pPr marL="596646" indent="-514350">
              <a:buNone/>
            </a:pPr>
            <a:r>
              <a:rPr lang="en-US" dirty="0" smtClean="0"/>
              <a:t>The </a:t>
            </a:r>
            <a:r>
              <a:rPr lang="en-US" dirty="0" err="1" smtClean="0"/>
              <a:t>servlet</a:t>
            </a:r>
            <a:r>
              <a:rPr lang="en-US" dirty="0" smtClean="0"/>
              <a:t> programmer can pass </a:t>
            </a:r>
            <a:r>
              <a:rPr lang="en-US" dirty="0" err="1" smtClean="0"/>
              <a:t>informations</a:t>
            </a:r>
            <a:r>
              <a:rPr lang="en-US" dirty="0" smtClean="0"/>
              <a:t> from one </a:t>
            </a:r>
            <a:r>
              <a:rPr lang="en-US" dirty="0" err="1" smtClean="0"/>
              <a:t>servlet</a:t>
            </a:r>
            <a:r>
              <a:rPr lang="en-US" dirty="0" smtClean="0"/>
              <a:t> to another using attributes. It is just like passing object from one class to another so that we can reuse the same object again and again.</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Attribute specific methods of </a:t>
            </a:r>
            <a:r>
              <a:rPr lang="en-US" dirty="0" err="1" smtClean="0"/>
              <a:t>ServletRequest</a:t>
            </a:r>
            <a:r>
              <a:rPr lang="en-US" dirty="0" smtClean="0"/>
              <a:t>, </a:t>
            </a:r>
            <a:r>
              <a:rPr lang="en-US" dirty="0" err="1" smtClean="0"/>
              <a:t>HttpSession</a:t>
            </a:r>
            <a:r>
              <a:rPr lang="en-US" dirty="0" smtClean="0"/>
              <a:t> and </a:t>
            </a:r>
            <a:r>
              <a:rPr lang="en-US" dirty="0" err="1" smtClean="0"/>
              <a:t>ServletContext</a:t>
            </a:r>
            <a:r>
              <a:rPr lang="en-US" dirty="0" smtClean="0"/>
              <a:t> interface</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are following 4 attribute specific methods. They are as follows:</a:t>
            </a:r>
          </a:p>
          <a:p>
            <a:r>
              <a:rPr lang="en-US" b="1" dirty="0" smtClean="0"/>
              <a:t>public void </a:t>
            </a:r>
            <a:r>
              <a:rPr lang="en-US" b="1" dirty="0" err="1" smtClean="0"/>
              <a:t>setAttribute</a:t>
            </a:r>
            <a:r>
              <a:rPr lang="en-US" b="1" dirty="0" smtClean="0"/>
              <a:t>(String </a:t>
            </a:r>
            <a:r>
              <a:rPr lang="en-US" b="1" dirty="0" err="1" smtClean="0"/>
              <a:t>name,Object</a:t>
            </a:r>
            <a:r>
              <a:rPr lang="en-US" b="1" dirty="0" smtClean="0"/>
              <a:t> object):</a:t>
            </a:r>
            <a:r>
              <a:rPr lang="en-US" dirty="0" smtClean="0"/>
              <a:t>sets the given object in the application scope.</a:t>
            </a:r>
          </a:p>
          <a:p>
            <a:r>
              <a:rPr lang="en-US" b="1" dirty="0" smtClean="0"/>
              <a:t>public Object </a:t>
            </a:r>
            <a:r>
              <a:rPr lang="en-US" b="1" dirty="0" err="1" smtClean="0"/>
              <a:t>getAttribute</a:t>
            </a:r>
            <a:r>
              <a:rPr lang="en-US" b="1" dirty="0" smtClean="0"/>
              <a:t>(String name):</a:t>
            </a:r>
            <a:r>
              <a:rPr lang="en-US" dirty="0" smtClean="0"/>
              <a:t>Returns the attribute for the specified name.</a:t>
            </a:r>
          </a:p>
          <a:p>
            <a:r>
              <a:rPr lang="en-US" b="1" dirty="0" smtClean="0"/>
              <a:t>public Enumeration </a:t>
            </a:r>
            <a:r>
              <a:rPr lang="en-US" b="1" dirty="0" err="1" smtClean="0"/>
              <a:t>getInitParameterNames</a:t>
            </a:r>
            <a:r>
              <a:rPr lang="en-US" b="1" dirty="0" smtClean="0"/>
              <a:t>():</a:t>
            </a:r>
            <a:r>
              <a:rPr lang="en-US" dirty="0" smtClean="0"/>
              <a:t>Returns the names of the context's initialization parameters as an Enumeration of String objects.</a:t>
            </a:r>
          </a:p>
          <a:p>
            <a:r>
              <a:rPr lang="en-US" b="1" dirty="0" smtClean="0"/>
              <a:t>public void </a:t>
            </a:r>
            <a:r>
              <a:rPr lang="en-US" b="1" dirty="0" err="1" smtClean="0"/>
              <a:t>removeAttribute</a:t>
            </a:r>
            <a:r>
              <a:rPr lang="en-US" b="1" dirty="0" smtClean="0"/>
              <a:t>(String name):</a:t>
            </a:r>
            <a:r>
              <a:rPr lang="en-US" dirty="0" smtClean="0"/>
              <a:t>Removes the attribute with the given name from the </a:t>
            </a:r>
            <a:r>
              <a:rPr lang="en-US" dirty="0" err="1" smtClean="0"/>
              <a:t>servlet</a:t>
            </a:r>
            <a:r>
              <a:rPr lang="en-US" dirty="0" smtClean="0"/>
              <a:t> context.</a:t>
            </a:r>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t>
            </a:r>
            <a:r>
              <a:rPr lang="en-US" dirty="0" err="1" smtClean="0"/>
              <a:t>ServletContext</a:t>
            </a:r>
            <a:r>
              <a:rPr lang="en-US" dirty="0" smtClean="0"/>
              <a:t> to set and get attribute</a:t>
            </a:r>
            <a:endParaRPr lang="en-US" dirty="0"/>
          </a:p>
        </p:txBody>
      </p:sp>
      <p:sp>
        <p:nvSpPr>
          <p:cNvPr id="3" name="Content Placeholder 2"/>
          <p:cNvSpPr>
            <a:spLocks noGrp="1"/>
          </p:cNvSpPr>
          <p:nvPr>
            <p:ph idx="1"/>
          </p:nvPr>
        </p:nvSpPr>
        <p:spPr/>
        <p:txBody>
          <a:bodyPr/>
          <a:lstStyle/>
          <a:p>
            <a:r>
              <a:rPr lang="en-US" dirty="0" smtClean="0"/>
              <a:t>In this example, we are setting the attribute in the application scope and getting that value from another </a:t>
            </a:r>
            <a:r>
              <a:rPr lang="en-US" dirty="0" err="1" smtClean="0"/>
              <a:t>servlet</a:t>
            </a:r>
            <a:r>
              <a:rPr lang="en-US" dirty="0" smtClean="0"/>
              <a: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DemoServlet1.java</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b="1" dirty="0" smtClean="0"/>
              <a:t>import</a:t>
            </a:r>
            <a:r>
              <a:rPr lang="en-US" dirty="0" smtClean="0"/>
              <a:t> java.io.*;  </a:t>
            </a:r>
          </a:p>
          <a:p>
            <a:pPr>
              <a:buNone/>
            </a:pPr>
            <a:r>
              <a:rPr lang="en-US" b="1" dirty="0" smtClean="0"/>
              <a:t>import</a:t>
            </a:r>
            <a:r>
              <a:rPr lang="en-US" dirty="0" smtClean="0"/>
              <a:t> </a:t>
            </a:r>
            <a:r>
              <a:rPr lang="en-US" dirty="0" err="1" smtClean="0"/>
              <a:t>javax.servlet</a:t>
            </a:r>
            <a:r>
              <a:rPr lang="en-US" dirty="0" smtClean="0"/>
              <a:t>.*;  </a:t>
            </a:r>
          </a:p>
          <a:p>
            <a:pPr>
              <a:buNone/>
            </a:pPr>
            <a:r>
              <a:rPr lang="en-US" b="1" dirty="0" smtClean="0"/>
              <a:t>import</a:t>
            </a:r>
            <a:r>
              <a:rPr lang="en-US" dirty="0" smtClean="0"/>
              <a:t> </a:t>
            </a:r>
            <a:r>
              <a:rPr lang="en-US" dirty="0" err="1" smtClean="0"/>
              <a:t>javax.servlet.http</a:t>
            </a:r>
            <a:r>
              <a:rPr lang="en-US" dirty="0" smtClean="0"/>
              <a:t>.*;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class</a:t>
            </a:r>
            <a:r>
              <a:rPr lang="en-US" dirty="0" smtClean="0"/>
              <a:t> DemoServlet1 </a:t>
            </a:r>
            <a:r>
              <a:rPr lang="en-US" b="1" dirty="0" smtClean="0"/>
              <a:t>extends</a:t>
            </a:r>
            <a:r>
              <a:rPr lang="en-US" dirty="0" smtClean="0"/>
              <a:t> </a:t>
            </a:r>
            <a:r>
              <a:rPr lang="en-US" dirty="0" err="1" smtClean="0"/>
              <a:t>HttpServlet</a:t>
            </a: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a:t>
            </a:r>
            <a:r>
              <a:rPr lang="en-US" dirty="0" err="1" smtClean="0"/>
              <a:t>req,HttpServletResponse</a:t>
            </a:r>
            <a:r>
              <a:rPr lang="en-US" dirty="0" smtClean="0"/>
              <a:t> res)  </a:t>
            </a:r>
          </a:p>
          <a:p>
            <a:pPr>
              <a:buNone/>
            </a:pPr>
            <a:r>
              <a:rPr lang="en-US" dirty="0" smtClean="0"/>
              <a:t>{  </a:t>
            </a:r>
          </a:p>
          <a:p>
            <a:pPr>
              <a:buNone/>
            </a:pPr>
            <a:r>
              <a:rPr lang="en-US" b="1" dirty="0" smtClean="0"/>
              <a:t>try</a:t>
            </a:r>
            <a:r>
              <a:rPr lang="en-US" dirty="0" smtClean="0"/>
              <a:t>{  </a:t>
            </a:r>
          </a:p>
          <a:p>
            <a:pPr>
              <a:buNone/>
            </a:pPr>
            <a:r>
              <a:rPr lang="en-US" dirty="0" smtClean="0"/>
              <a:t>  </a:t>
            </a:r>
          </a:p>
          <a:p>
            <a:pPr>
              <a:buNone/>
            </a:pPr>
            <a:r>
              <a:rPr lang="en-US" dirty="0" err="1" smtClean="0"/>
              <a:t>res.setContentType</a:t>
            </a:r>
            <a:r>
              <a:rPr lang="en-US" dirty="0" smtClean="0"/>
              <a:t>("text/html");  </a:t>
            </a:r>
          </a:p>
          <a:p>
            <a:pPr>
              <a:buNone/>
            </a:pPr>
            <a:r>
              <a:rPr lang="en-US" dirty="0" err="1" smtClean="0"/>
              <a:t>PrintWriter</a:t>
            </a:r>
            <a:r>
              <a:rPr lang="en-US" dirty="0" smtClean="0"/>
              <a:t> out=</a:t>
            </a:r>
            <a:r>
              <a:rPr lang="en-US" dirty="0" err="1" smtClean="0"/>
              <a:t>res.getWriter</a:t>
            </a:r>
            <a:r>
              <a:rPr lang="en-US" dirty="0" smtClean="0"/>
              <a:t>();  </a:t>
            </a:r>
          </a:p>
          <a:p>
            <a:pPr>
              <a:buNone/>
            </a:pPr>
            <a:r>
              <a:rPr lang="en-US" dirty="0" smtClean="0"/>
              <a:t>  </a:t>
            </a:r>
          </a:p>
          <a:p>
            <a:pPr>
              <a:buNone/>
            </a:pPr>
            <a:r>
              <a:rPr lang="en-US" dirty="0" err="1" smtClean="0"/>
              <a:t>ServletContext</a:t>
            </a:r>
            <a:r>
              <a:rPr lang="en-US" dirty="0" smtClean="0"/>
              <a:t> context=</a:t>
            </a:r>
            <a:r>
              <a:rPr lang="en-US" dirty="0" err="1" smtClean="0"/>
              <a:t>getServletContext</a:t>
            </a:r>
            <a:r>
              <a:rPr lang="en-US" dirty="0" smtClean="0"/>
              <a:t>();  </a:t>
            </a:r>
          </a:p>
          <a:p>
            <a:pPr>
              <a:buNone/>
            </a:pPr>
            <a:r>
              <a:rPr lang="en-US" dirty="0" err="1" smtClean="0"/>
              <a:t>context.setAttribute</a:t>
            </a:r>
            <a:r>
              <a:rPr lang="en-US" dirty="0" smtClean="0"/>
              <a:t>("</a:t>
            </a:r>
            <a:r>
              <a:rPr lang="en-US" dirty="0" err="1" smtClean="0"/>
              <a:t>company","IBM</a:t>
            </a:r>
            <a:r>
              <a:rPr lang="en-US" dirty="0" smtClean="0"/>
              <a:t>");  </a:t>
            </a:r>
          </a:p>
          <a:p>
            <a:pPr>
              <a:buNone/>
            </a:pPr>
            <a:r>
              <a:rPr lang="en-US" dirty="0" smtClean="0"/>
              <a:t>  </a:t>
            </a:r>
          </a:p>
          <a:p>
            <a:pPr>
              <a:buNone/>
            </a:pPr>
            <a:r>
              <a:rPr lang="en-US" dirty="0" err="1" smtClean="0"/>
              <a:t>out.println</a:t>
            </a:r>
            <a:r>
              <a:rPr lang="en-US" dirty="0" smtClean="0"/>
              <a:t>("Welcome to first </a:t>
            </a:r>
            <a:r>
              <a:rPr lang="en-US" dirty="0" err="1" smtClean="0"/>
              <a:t>servlet</a:t>
            </a:r>
            <a:r>
              <a:rPr lang="en-US" dirty="0" smtClean="0"/>
              <a:t>");  </a:t>
            </a:r>
          </a:p>
          <a:p>
            <a:pPr>
              <a:buNone/>
            </a:pPr>
            <a:r>
              <a:rPr lang="en-US" dirty="0" err="1" smtClean="0"/>
              <a:t>out.println</a:t>
            </a:r>
            <a:r>
              <a:rPr lang="en-US" dirty="0" smtClean="0"/>
              <a:t>("&lt;a </a:t>
            </a:r>
            <a:r>
              <a:rPr lang="en-US" dirty="0" err="1" smtClean="0"/>
              <a:t>href</a:t>
            </a:r>
            <a:r>
              <a:rPr lang="en-US" dirty="0" smtClean="0"/>
              <a:t>='servlet2'&gt;visit&lt;/a&gt;");  </a:t>
            </a:r>
          </a:p>
          <a:p>
            <a:pPr>
              <a:buNone/>
            </a:pPr>
            <a:r>
              <a:rPr lang="en-US" dirty="0" err="1" smtClean="0"/>
              <a:t>out.close</a:t>
            </a:r>
            <a:r>
              <a:rPr lang="en-US" dirty="0" smtClean="0"/>
              <a:t>();  </a:t>
            </a:r>
          </a:p>
          <a:p>
            <a:pPr>
              <a:buNone/>
            </a:pPr>
            <a:r>
              <a:rPr lang="en-US" dirty="0" smtClean="0"/>
              <a:t>  </a:t>
            </a:r>
          </a:p>
          <a:p>
            <a:pPr>
              <a:buNone/>
            </a:pPr>
            <a:r>
              <a:rPr lang="en-US" dirty="0" smtClean="0"/>
              <a:t>}</a:t>
            </a:r>
            <a:r>
              <a:rPr lang="en-US" b="1" dirty="0" smtClean="0"/>
              <a:t>catch</a:t>
            </a:r>
            <a:r>
              <a:rPr lang="en-US" dirty="0" smtClean="0"/>
              <a:t>(Exception e){</a:t>
            </a:r>
            <a:r>
              <a:rPr lang="en-US" dirty="0" err="1" smtClean="0"/>
              <a:t>out.println</a:t>
            </a:r>
            <a:r>
              <a:rPr lang="en-US" dirty="0" smtClean="0"/>
              <a:t>(e);}  </a:t>
            </a:r>
          </a:p>
          <a:p>
            <a:pPr>
              <a:buNone/>
            </a:pPr>
            <a:r>
              <a:rPr lang="en-US" dirty="0" smtClean="0"/>
              <a:t>  </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DemoServlet2.java</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b="1" dirty="0" smtClean="0"/>
              <a:t>import</a:t>
            </a:r>
            <a:r>
              <a:rPr lang="en-US" dirty="0" smtClean="0"/>
              <a:t> java.io.*;  </a:t>
            </a:r>
          </a:p>
          <a:p>
            <a:pPr>
              <a:buNone/>
            </a:pPr>
            <a:r>
              <a:rPr lang="en-US" b="1" dirty="0" smtClean="0"/>
              <a:t>import</a:t>
            </a:r>
            <a:r>
              <a:rPr lang="en-US" dirty="0" smtClean="0"/>
              <a:t> </a:t>
            </a:r>
            <a:r>
              <a:rPr lang="en-US" dirty="0" err="1" smtClean="0"/>
              <a:t>javax.servlet</a:t>
            </a:r>
            <a:r>
              <a:rPr lang="en-US" dirty="0" smtClean="0"/>
              <a:t>.*;  </a:t>
            </a:r>
          </a:p>
          <a:p>
            <a:pPr>
              <a:buNone/>
            </a:pPr>
            <a:r>
              <a:rPr lang="en-US" b="1" dirty="0" smtClean="0"/>
              <a:t>import</a:t>
            </a:r>
            <a:r>
              <a:rPr lang="en-US" dirty="0" smtClean="0"/>
              <a:t> </a:t>
            </a:r>
            <a:r>
              <a:rPr lang="en-US" dirty="0" err="1" smtClean="0"/>
              <a:t>javax.servlet.http</a:t>
            </a:r>
            <a:r>
              <a:rPr lang="en-US" dirty="0" smtClean="0"/>
              <a:t>.*;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class</a:t>
            </a:r>
            <a:r>
              <a:rPr lang="en-US" dirty="0" smtClean="0"/>
              <a:t> DemoServlet2 </a:t>
            </a:r>
            <a:r>
              <a:rPr lang="en-US" b="1" dirty="0" smtClean="0"/>
              <a:t>extends</a:t>
            </a:r>
            <a:r>
              <a:rPr lang="en-US" dirty="0" smtClean="0"/>
              <a:t> </a:t>
            </a:r>
            <a:r>
              <a:rPr lang="en-US" dirty="0" err="1" smtClean="0"/>
              <a:t>HttpServlet</a:t>
            </a: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a:t>
            </a:r>
            <a:r>
              <a:rPr lang="en-US" dirty="0" err="1" smtClean="0"/>
              <a:t>req,HttpServletResponse</a:t>
            </a:r>
            <a:r>
              <a:rPr lang="en-US" dirty="0" smtClean="0"/>
              <a:t> res)  </a:t>
            </a:r>
          </a:p>
          <a:p>
            <a:pPr>
              <a:buNone/>
            </a:pPr>
            <a:r>
              <a:rPr lang="en-US" dirty="0" smtClean="0"/>
              <a:t>{  </a:t>
            </a:r>
          </a:p>
          <a:p>
            <a:pPr>
              <a:buNone/>
            </a:pPr>
            <a:r>
              <a:rPr lang="en-US" b="1" dirty="0" smtClean="0"/>
              <a:t>try</a:t>
            </a:r>
            <a:r>
              <a:rPr lang="en-US" dirty="0" smtClean="0"/>
              <a:t>{  </a:t>
            </a:r>
          </a:p>
          <a:p>
            <a:pPr>
              <a:buNone/>
            </a:pPr>
            <a:r>
              <a:rPr lang="en-US" dirty="0" smtClean="0"/>
              <a:t>  </a:t>
            </a:r>
          </a:p>
          <a:p>
            <a:pPr>
              <a:buNone/>
            </a:pPr>
            <a:r>
              <a:rPr lang="en-US" dirty="0" err="1" smtClean="0"/>
              <a:t>res.setContentType</a:t>
            </a:r>
            <a:r>
              <a:rPr lang="en-US" dirty="0" smtClean="0"/>
              <a:t>("text/html");  </a:t>
            </a:r>
          </a:p>
          <a:p>
            <a:pPr>
              <a:buNone/>
            </a:pPr>
            <a:r>
              <a:rPr lang="en-US" dirty="0" err="1" smtClean="0"/>
              <a:t>PrintWriter</a:t>
            </a:r>
            <a:r>
              <a:rPr lang="en-US" dirty="0" smtClean="0"/>
              <a:t> out=</a:t>
            </a:r>
            <a:r>
              <a:rPr lang="en-US" dirty="0" err="1" smtClean="0"/>
              <a:t>res.getWriter</a:t>
            </a:r>
            <a:r>
              <a:rPr lang="en-US" dirty="0" smtClean="0"/>
              <a:t>();  </a:t>
            </a:r>
          </a:p>
          <a:p>
            <a:pPr>
              <a:buNone/>
            </a:pPr>
            <a:r>
              <a:rPr lang="en-US" dirty="0" smtClean="0"/>
              <a:t>  </a:t>
            </a:r>
          </a:p>
          <a:p>
            <a:pPr>
              <a:buNone/>
            </a:pPr>
            <a:r>
              <a:rPr lang="en-US" dirty="0" err="1" smtClean="0"/>
              <a:t>ServletContext</a:t>
            </a:r>
            <a:r>
              <a:rPr lang="en-US" dirty="0" smtClean="0"/>
              <a:t> context=</a:t>
            </a:r>
            <a:r>
              <a:rPr lang="en-US" dirty="0" err="1" smtClean="0"/>
              <a:t>getServletContext</a:t>
            </a:r>
            <a:r>
              <a:rPr lang="en-US" dirty="0" smtClean="0"/>
              <a:t>();  </a:t>
            </a:r>
          </a:p>
          <a:p>
            <a:pPr>
              <a:buNone/>
            </a:pPr>
            <a:r>
              <a:rPr lang="en-US" dirty="0" smtClean="0"/>
              <a:t>String n=(String)</a:t>
            </a:r>
            <a:r>
              <a:rPr lang="en-US" dirty="0" err="1" smtClean="0"/>
              <a:t>context.getAttribute</a:t>
            </a:r>
            <a:r>
              <a:rPr lang="en-US" dirty="0" smtClean="0"/>
              <a:t>("company");  </a:t>
            </a:r>
          </a:p>
          <a:p>
            <a:pPr>
              <a:buNone/>
            </a:pPr>
            <a:r>
              <a:rPr lang="en-US" dirty="0" smtClean="0"/>
              <a:t>  </a:t>
            </a:r>
          </a:p>
          <a:p>
            <a:pPr>
              <a:buNone/>
            </a:pPr>
            <a:r>
              <a:rPr lang="en-US" dirty="0" err="1" smtClean="0"/>
              <a:t>out.println</a:t>
            </a:r>
            <a:r>
              <a:rPr lang="en-US" dirty="0" smtClean="0"/>
              <a:t>("Welcome to "+n);  </a:t>
            </a:r>
          </a:p>
          <a:p>
            <a:pPr>
              <a:buNone/>
            </a:pPr>
            <a:r>
              <a:rPr lang="en-US" dirty="0" err="1" smtClean="0"/>
              <a:t>out.close</a:t>
            </a:r>
            <a:r>
              <a:rPr lang="en-US" dirty="0" smtClean="0"/>
              <a:t>();  </a:t>
            </a:r>
          </a:p>
          <a:p>
            <a:pPr>
              <a:buNone/>
            </a:pPr>
            <a:r>
              <a:rPr lang="en-US" dirty="0" smtClean="0"/>
              <a:t>  </a:t>
            </a:r>
          </a:p>
          <a:p>
            <a:pPr>
              <a:buNone/>
            </a:pPr>
            <a:r>
              <a:rPr lang="en-US" dirty="0" smtClean="0"/>
              <a:t>}</a:t>
            </a:r>
            <a:r>
              <a:rPr lang="en-US" b="1" dirty="0" smtClean="0"/>
              <a:t>catch</a:t>
            </a:r>
            <a:r>
              <a:rPr lang="en-US" dirty="0" smtClean="0"/>
              <a:t>(Exception e){</a:t>
            </a:r>
            <a:r>
              <a:rPr lang="en-US" dirty="0" err="1" smtClean="0"/>
              <a:t>out.println</a:t>
            </a:r>
            <a:r>
              <a:rPr lang="en-US" dirty="0" smtClean="0"/>
              <a:t>(e);}  </a:t>
            </a:r>
          </a:p>
          <a:p>
            <a:pPr>
              <a:buNone/>
            </a:pPr>
            <a:r>
              <a:rPr lang="en-US" dirty="0" smtClean="0"/>
              <a:t>  </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Servlet</a:t>
            </a:r>
            <a:r>
              <a:rPr lang="en-US" dirty="0" smtClean="0"/>
              <a:t> Example by implementing </a:t>
            </a:r>
            <a:r>
              <a:rPr lang="en-US" dirty="0" err="1" smtClean="0"/>
              <a:t>Servlet</a:t>
            </a:r>
            <a:r>
              <a:rPr lang="en-US" dirty="0" smtClean="0"/>
              <a:t> interface</a:t>
            </a:r>
            <a:br>
              <a:rPr lang="en-US" dirty="0" smtClean="0"/>
            </a:br>
            <a:endParaRPr lang="en-US" dirty="0"/>
          </a:p>
        </p:txBody>
      </p:sp>
      <p:sp>
        <p:nvSpPr>
          <p:cNvPr id="3" name="Content Placeholder 2"/>
          <p:cNvSpPr>
            <a:spLocks noGrp="1"/>
          </p:cNvSpPr>
          <p:nvPr>
            <p:ph idx="1"/>
          </p:nvPr>
        </p:nvSpPr>
        <p:spPr>
          <a:xfrm>
            <a:off x="914400" y="1143000"/>
            <a:ext cx="8019288" cy="6172200"/>
          </a:xfrm>
        </p:spPr>
        <p:txBody>
          <a:bodyPr>
            <a:noAutofit/>
          </a:bodyPr>
          <a:lstStyle/>
          <a:p>
            <a:pPr>
              <a:buNone/>
            </a:pPr>
            <a:r>
              <a:rPr lang="en-US" sz="2400" b="1" dirty="0" smtClean="0"/>
              <a:t>import</a:t>
            </a:r>
            <a:r>
              <a:rPr lang="en-US" sz="2400" dirty="0" smtClean="0"/>
              <a:t> java.io.*;  </a:t>
            </a:r>
          </a:p>
          <a:p>
            <a:pPr>
              <a:buNone/>
            </a:pPr>
            <a:r>
              <a:rPr lang="en-US" sz="2400" b="1" dirty="0" smtClean="0"/>
              <a:t>import</a:t>
            </a:r>
            <a:r>
              <a:rPr lang="en-US" sz="2400" dirty="0" smtClean="0"/>
              <a:t> </a:t>
            </a:r>
            <a:r>
              <a:rPr lang="en-US" sz="2400" dirty="0" err="1" smtClean="0"/>
              <a:t>javax.servlet</a:t>
            </a:r>
            <a:r>
              <a:rPr lang="en-US" sz="2400" dirty="0" smtClean="0"/>
              <a:t>.*;  </a:t>
            </a:r>
          </a:p>
          <a:p>
            <a:pPr>
              <a:buNone/>
            </a:pPr>
            <a:r>
              <a:rPr lang="en-US" sz="2400" dirty="0" smtClean="0"/>
              <a:t>  </a:t>
            </a:r>
          </a:p>
          <a:p>
            <a:pPr>
              <a:buNone/>
            </a:pPr>
            <a:r>
              <a:rPr lang="en-US" sz="2400" b="1" dirty="0" smtClean="0"/>
              <a:t>public</a:t>
            </a:r>
            <a:r>
              <a:rPr lang="en-US" sz="2400" dirty="0" smtClean="0"/>
              <a:t> </a:t>
            </a:r>
            <a:r>
              <a:rPr lang="en-US" sz="2400" b="1" dirty="0" smtClean="0"/>
              <a:t>class</a:t>
            </a:r>
            <a:r>
              <a:rPr lang="en-US" sz="2400" dirty="0" smtClean="0"/>
              <a:t> First </a:t>
            </a:r>
            <a:r>
              <a:rPr lang="en-US" sz="2400" b="1" dirty="0" smtClean="0"/>
              <a:t>implements</a:t>
            </a:r>
            <a:r>
              <a:rPr lang="en-US" sz="2400" dirty="0" smtClean="0"/>
              <a:t> </a:t>
            </a:r>
            <a:r>
              <a:rPr lang="en-US" sz="2400" dirty="0" err="1" smtClean="0"/>
              <a:t>Servlet</a:t>
            </a:r>
            <a:r>
              <a:rPr lang="en-US" sz="2400" dirty="0" smtClean="0"/>
              <a:t>{  </a:t>
            </a:r>
          </a:p>
          <a:p>
            <a:pPr>
              <a:buNone/>
            </a:pPr>
            <a:r>
              <a:rPr lang="en-US" sz="2400" dirty="0" err="1" smtClean="0"/>
              <a:t>ServletConfig</a:t>
            </a:r>
            <a:r>
              <a:rPr lang="en-US" sz="2400" dirty="0" smtClean="0"/>
              <a:t> </a:t>
            </a:r>
            <a:r>
              <a:rPr lang="en-US" sz="2400" dirty="0" err="1" smtClean="0"/>
              <a:t>config</a:t>
            </a:r>
            <a:r>
              <a:rPr lang="en-US" sz="2400" dirty="0" smtClean="0"/>
              <a:t>=</a:t>
            </a:r>
            <a:r>
              <a:rPr lang="en-US" sz="2400" b="1" dirty="0" smtClean="0"/>
              <a:t>null</a:t>
            </a:r>
            <a:r>
              <a:rPr lang="en-US" sz="2400" dirty="0" smtClean="0"/>
              <a:t>;  </a:t>
            </a:r>
          </a:p>
          <a:p>
            <a:pPr>
              <a:buNone/>
            </a:pPr>
            <a:r>
              <a:rPr lang="en-US" sz="2400" dirty="0" smtClean="0"/>
              <a:t>  </a:t>
            </a:r>
          </a:p>
          <a:p>
            <a:pPr>
              <a:buNone/>
            </a:pPr>
            <a:r>
              <a:rPr lang="en-US" sz="2400" b="1" dirty="0" smtClean="0"/>
              <a:t>public</a:t>
            </a:r>
            <a:r>
              <a:rPr lang="en-US" sz="2400" dirty="0" smtClean="0"/>
              <a:t> </a:t>
            </a:r>
            <a:r>
              <a:rPr lang="en-US" sz="2400" b="1" dirty="0" smtClean="0"/>
              <a:t>void</a:t>
            </a:r>
            <a:r>
              <a:rPr lang="en-US" sz="2400" dirty="0" smtClean="0"/>
              <a:t> init(</a:t>
            </a:r>
            <a:r>
              <a:rPr lang="en-US" sz="2400" dirty="0" err="1" smtClean="0"/>
              <a:t>ServletConfig</a:t>
            </a:r>
            <a:r>
              <a:rPr lang="en-US" sz="2400" dirty="0" smtClean="0"/>
              <a:t> </a:t>
            </a:r>
            <a:r>
              <a:rPr lang="en-US" sz="2400" dirty="0" err="1" smtClean="0"/>
              <a:t>config</a:t>
            </a:r>
            <a:r>
              <a:rPr lang="en-US" sz="2400" dirty="0" smtClean="0"/>
              <a:t>){  </a:t>
            </a:r>
          </a:p>
          <a:p>
            <a:pPr>
              <a:buNone/>
            </a:pPr>
            <a:r>
              <a:rPr lang="en-US" sz="2400" b="1" dirty="0" err="1" smtClean="0"/>
              <a:t>this</a:t>
            </a:r>
            <a:r>
              <a:rPr lang="en-US" sz="2400" dirty="0" err="1" smtClean="0"/>
              <a:t>.config</a:t>
            </a:r>
            <a:r>
              <a:rPr lang="en-US" sz="2400" dirty="0" smtClean="0"/>
              <a:t>=</a:t>
            </a:r>
            <a:r>
              <a:rPr lang="en-US" sz="2400" dirty="0" err="1" smtClean="0"/>
              <a:t>config</a:t>
            </a:r>
            <a:r>
              <a:rPr lang="en-US" sz="2400" dirty="0" smtClean="0"/>
              <a:t>;  </a:t>
            </a:r>
          </a:p>
          <a:p>
            <a:pPr>
              <a:buNone/>
            </a:pPr>
            <a:r>
              <a:rPr lang="en-US" sz="2400" dirty="0" err="1" smtClean="0"/>
              <a:t>System.out.println</a:t>
            </a:r>
            <a:r>
              <a:rPr lang="en-US" sz="2400" dirty="0" smtClean="0"/>
              <a:t>("</a:t>
            </a:r>
            <a:r>
              <a:rPr lang="en-US" sz="2400" dirty="0" err="1" smtClean="0"/>
              <a:t>servlet</a:t>
            </a:r>
            <a:r>
              <a:rPr lang="en-US" sz="2400" dirty="0" smtClean="0"/>
              <a:t> is initialized");  </a:t>
            </a:r>
          </a:p>
          <a:p>
            <a:pPr>
              <a:buNone/>
            </a:pPr>
            <a:r>
              <a:rPr lang="en-US" sz="2400" dirty="0" smtClean="0"/>
              <a:t>}  </a:t>
            </a:r>
          </a:p>
          <a:p>
            <a:pPr>
              <a:buNone/>
            </a:pPr>
            <a:r>
              <a:rPr lang="en-US" sz="2400" dirty="0" smtClean="0"/>
              <a:t>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Web.xml</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&lt;web-app&gt;  </a:t>
            </a:r>
          </a:p>
          <a:p>
            <a:r>
              <a:rPr lang="en-US" dirty="0" smtClean="0"/>
              <a: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&gt;DemoServlet1&lt;/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url</a:t>
            </a:r>
            <a:r>
              <a:rPr lang="en-US" dirty="0" smtClean="0"/>
              <a:t>-pattern&gt;/servlet1&lt;/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-name&gt;s2&lt;/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&gt;DemoServlet2&lt;/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-name&gt;s2&lt;/</a:t>
            </a:r>
            <a:r>
              <a:rPr lang="en-US" dirty="0" err="1" smtClean="0"/>
              <a:t>servlet</a:t>
            </a:r>
            <a:r>
              <a:rPr lang="en-US" dirty="0" smtClean="0"/>
              <a:t>-name&gt;  </a:t>
            </a:r>
          </a:p>
          <a:p>
            <a:r>
              <a:rPr lang="en-US" dirty="0" smtClean="0"/>
              <a:t>&lt;</a:t>
            </a:r>
            <a:r>
              <a:rPr lang="en-US" dirty="0" err="1" smtClean="0"/>
              <a:t>url</a:t>
            </a:r>
            <a:r>
              <a:rPr lang="en-US" dirty="0" smtClean="0"/>
              <a:t>-pattern&gt;/servlet2&lt;/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r>
              <a:rPr lang="en-US" dirty="0" smtClean="0"/>
              <a:t>&lt;/web-app&gt;  </a:t>
            </a:r>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a:t>
            </a:r>
            <a:r>
              <a:rPr lang="en-US" dirty="0" err="1" smtClean="0"/>
              <a:t>ServletConfig</a:t>
            </a:r>
            <a:r>
              <a:rPr lang="en-US" dirty="0" smtClean="0"/>
              <a:t> and </a:t>
            </a:r>
            <a:r>
              <a:rPr lang="en-US" dirty="0" err="1" smtClean="0"/>
              <a:t>ServletContext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servletconfig</a:t>
            </a:r>
            <a:r>
              <a:rPr lang="en-US" dirty="0" smtClean="0"/>
              <a:t> object refers to the single </a:t>
            </a:r>
            <a:r>
              <a:rPr lang="en-US" dirty="0" err="1" smtClean="0"/>
              <a:t>servlet</a:t>
            </a:r>
            <a:r>
              <a:rPr lang="en-US" dirty="0" smtClean="0"/>
              <a:t> whereas </a:t>
            </a:r>
            <a:r>
              <a:rPr lang="en-US" dirty="0" err="1" smtClean="0"/>
              <a:t>servletcontext</a:t>
            </a:r>
            <a:r>
              <a:rPr lang="en-US" dirty="0" smtClean="0"/>
              <a:t> object refers to the whole web application.</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4385</TotalTime>
  <Words>2646</Words>
  <Application>Microsoft Office PowerPoint</Application>
  <PresentationFormat>On-screen Show (4:3)</PresentationFormat>
  <Paragraphs>776</Paragraphs>
  <Slides>91</Slides>
  <Notes>1</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Solstice</vt:lpstr>
      <vt:lpstr>Advance java</vt:lpstr>
      <vt:lpstr>Servlet API </vt:lpstr>
      <vt:lpstr>Interfaces in javax.servlet package</vt:lpstr>
      <vt:lpstr>Classes in javax.servlet package</vt:lpstr>
      <vt:lpstr>Interfaces in javax.servlet.http package </vt:lpstr>
      <vt:lpstr>Classes in javax.servlet.http package </vt:lpstr>
      <vt:lpstr>Servlet Interface</vt:lpstr>
      <vt:lpstr>Methods of Servlet interface</vt:lpstr>
      <vt:lpstr>Servlet Example by implementing Servlet interface </vt:lpstr>
      <vt:lpstr>Continue…</vt:lpstr>
      <vt:lpstr>GenericServlet class</vt:lpstr>
      <vt:lpstr>Methods of GenericServlet class</vt:lpstr>
      <vt:lpstr>Continue..</vt:lpstr>
      <vt:lpstr>Servlet Example by inheriting the GenericServlet class </vt:lpstr>
      <vt:lpstr>HttpServlet class</vt:lpstr>
      <vt:lpstr>Methods of HttpServlet class</vt:lpstr>
      <vt:lpstr>Continue…</vt:lpstr>
      <vt:lpstr>Life Cycle of a Servlet (Servlet Life Cycle) </vt:lpstr>
      <vt:lpstr>Image </vt:lpstr>
      <vt:lpstr>Continue..</vt:lpstr>
      <vt:lpstr>1) Servlet class is loaded</vt:lpstr>
      <vt:lpstr>2) Servlet instance is created</vt:lpstr>
      <vt:lpstr>3) init method is invoked</vt:lpstr>
      <vt:lpstr>4) service method is invoked</vt:lpstr>
      <vt:lpstr>5) destroy method is invoked</vt:lpstr>
      <vt:lpstr>Now how many files we required for Servlet Program </vt:lpstr>
      <vt:lpstr>Technic used to create servlet </vt:lpstr>
      <vt:lpstr>ServletRequest Interface</vt:lpstr>
      <vt:lpstr>Methods of ServletRequest interface</vt:lpstr>
      <vt:lpstr>Continue…</vt:lpstr>
      <vt:lpstr>Example of ServletRequest to display the name of the user</vt:lpstr>
      <vt:lpstr>Servlet file</vt:lpstr>
      <vt:lpstr>Web.xml</vt:lpstr>
      <vt:lpstr>Slide 34</vt:lpstr>
      <vt:lpstr>Displaying all the header information in the servlet</vt:lpstr>
      <vt:lpstr>Slide 36</vt:lpstr>
      <vt:lpstr>Example of displaying all the header information in the servlet</vt:lpstr>
      <vt:lpstr>Index.html</vt:lpstr>
      <vt:lpstr>ShowHeaders.java</vt:lpstr>
      <vt:lpstr>Continue….</vt:lpstr>
      <vt:lpstr>Web.xml</vt:lpstr>
      <vt:lpstr>RequestDispatcher in Servlet</vt:lpstr>
      <vt:lpstr>Methods of RequestDispatcher interface</vt:lpstr>
      <vt:lpstr>Forword() method</vt:lpstr>
      <vt:lpstr>Include method()</vt:lpstr>
      <vt:lpstr>How to get the object of RequestDispatcher</vt:lpstr>
      <vt:lpstr>Slide 47</vt:lpstr>
      <vt:lpstr>Example of RequestDispatcher interface</vt:lpstr>
      <vt:lpstr>How it workd ?</vt:lpstr>
      <vt:lpstr>index.html</vt:lpstr>
      <vt:lpstr>Login.java</vt:lpstr>
      <vt:lpstr>Slide 52</vt:lpstr>
      <vt:lpstr>WelcomeServlet.java </vt:lpstr>
      <vt:lpstr>web.xml</vt:lpstr>
      <vt:lpstr>Continue…</vt:lpstr>
      <vt:lpstr>SendRedirect in servlet</vt:lpstr>
      <vt:lpstr>Difference between forward() and sendRedirect() method</vt:lpstr>
      <vt:lpstr>Continue….</vt:lpstr>
      <vt:lpstr>Syntax of sendRedirect() method</vt:lpstr>
      <vt:lpstr>DemoServlet.javas</vt:lpstr>
      <vt:lpstr>Creating custom google search using sendRedirect index.html</vt:lpstr>
      <vt:lpstr>MySearcher.java</vt:lpstr>
      <vt:lpstr>Web.xml</vt:lpstr>
      <vt:lpstr>ServletConfig Interface</vt:lpstr>
      <vt:lpstr>Advantage of ServletConfig</vt:lpstr>
      <vt:lpstr>Methods of ServletConfig interface</vt:lpstr>
      <vt:lpstr>How to get the object of ServletConfig</vt:lpstr>
      <vt:lpstr>Web.xml</vt:lpstr>
      <vt:lpstr>Index.html</vt:lpstr>
      <vt:lpstr>DemoServlet.java</vt:lpstr>
      <vt:lpstr>ServletContext Interface</vt:lpstr>
      <vt:lpstr>Advantage of ServletContext</vt:lpstr>
      <vt:lpstr>Usage of ServletContext Interface</vt:lpstr>
      <vt:lpstr>Slide 74</vt:lpstr>
      <vt:lpstr>Commonly used methods of ServletContext interface</vt:lpstr>
      <vt:lpstr>How to get the object of ServletContext interface</vt:lpstr>
      <vt:lpstr>Example of getServletContext() method </vt:lpstr>
      <vt:lpstr>Syntax to provide the initialization parameter in Context scope </vt:lpstr>
      <vt:lpstr>Example of ServletContext to get the initialization parameter</vt:lpstr>
      <vt:lpstr>DemoServlet.java</vt:lpstr>
      <vt:lpstr>web.xml</vt:lpstr>
      <vt:lpstr>Example of ServletContext to get all the initialization parameters</vt:lpstr>
      <vt:lpstr>DemoServlet.java</vt:lpstr>
      <vt:lpstr>web.xml</vt:lpstr>
      <vt:lpstr>Attribute in Servlet</vt:lpstr>
      <vt:lpstr>Attribute specific methods of ServletRequest, HttpSession and ServletContext interface </vt:lpstr>
      <vt:lpstr>Example of ServletContext to set and get attribute</vt:lpstr>
      <vt:lpstr>DemoServlet1.java</vt:lpstr>
      <vt:lpstr>DemoServlet2.java</vt:lpstr>
      <vt:lpstr>Web.xml</vt:lpstr>
      <vt:lpstr>Difference between ServletConfig and ServletContext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173</cp:revision>
  <dcterms:created xsi:type="dcterms:W3CDTF">2017-06-20T16:40:50Z</dcterms:created>
  <dcterms:modified xsi:type="dcterms:W3CDTF">2017-07-08T03:11:46Z</dcterms:modified>
</cp:coreProperties>
</file>