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58" r:id="rId12"/>
    <p:sldId id="2146847059" r:id="rId13"/>
    <p:sldId id="2146847060" r:id="rId14"/>
    <p:sldId id="2146847061" r:id="rId15"/>
    <p:sldId id="2146847062" r:id="rId16"/>
    <p:sldId id="2146847063" r:id="rId17"/>
    <p:sldId id="268" r:id="rId18"/>
    <p:sldId id="2146847055" r:id="rId19"/>
    <p:sldId id="269" r:id="rId20"/>
    <p:sldId id="2146847056" r:id="rId21"/>
    <p:sldId id="2146847057"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5033" autoAdjust="0"/>
  </p:normalViewPr>
  <p:slideViewPr>
    <p:cSldViewPr snapToGrid="0">
      <p:cViewPr varScale="1">
        <p:scale>
          <a:sx n="82" d="100"/>
          <a:sy n="82" d="100"/>
        </p:scale>
        <p:origin x="119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ooks.google.com/" TargetMode="External"/><Relationship Id="rId2" Type="http://schemas.openxmlformats.org/officeDocument/2006/relationships/hyperlink" Target="https://www2.deloitte.com/in/en.html" TargetMode="External"/><Relationship Id="rId1" Type="http://schemas.openxmlformats.org/officeDocument/2006/relationships/slideLayout" Target="../slideLayouts/slideLayout2.xml"/><Relationship Id="rId6" Type="http://schemas.openxmlformats.org/officeDocument/2006/relationships/hyperlink" Target="https://hbr.org/" TargetMode="External"/><Relationship Id="rId5" Type="http://schemas.openxmlformats.org/officeDocument/2006/relationships/hyperlink" Target="https://wellfound.com/" TargetMode="External"/><Relationship Id="rId4" Type="http://schemas.openxmlformats.org/officeDocument/2006/relationships/hyperlink" Target="https://www.wsj.co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redly.com/badges/7e741dbf-ac62-47be-ad57-f1fe6f141887/public_ur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Unicorn Startups Data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43292" y="4343769"/>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accent1">
                    <a:lumMod val="75000"/>
                  </a:schemeClr>
                </a:solidFill>
                <a:latin typeface="Arial"/>
                <a:cs typeface="Arial"/>
              </a:rPr>
              <a:t>Prathamesh Santosh Pagale</a:t>
            </a:r>
          </a:p>
          <a:p>
            <a:r>
              <a:rPr lang="en-US" sz="2000" b="1" dirty="0">
                <a:solidFill>
                  <a:schemeClr val="accent1">
                    <a:lumMod val="75000"/>
                  </a:schemeClr>
                </a:solidFill>
                <a:latin typeface="Arial"/>
                <a:cs typeface="Arial"/>
              </a:rPr>
              <a:t>College name:- Vidya </a:t>
            </a:r>
            <a:r>
              <a:rPr lang="en-US" sz="2000" b="1" dirty="0" err="1">
                <a:solidFill>
                  <a:schemeClr val="accent1">
                    <a:lumMod val="75000"/>
                  </a:schemeClr>
                </a:solidFill>
                <a:latin typeface="Arial"/>
                <a:cs typeface="Arial"/>
              </a:rPr>
              <a:t>Pratishathan’s</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Kamalnayan</a:t>
            </a:r>
            <a:r>
              <a:rPr lang="en-US" sz="2000" b="1" dirty="0">
                <a:solidFill>
                  <a:schemeClr val="accent1">
                    <a:lumMod val="75000"/>
                  </a:schemeClr>
                </a:solidFill>
                <a:latin typeface="Arial"/>
                <a:cs typeface="Arial"/>
              </a:rPr>
              <a:t> Bajaj institute of engineering and technology , Baramati </a:t>
            </a:r>
          </a:p>
          <a:p>
            <a:r>
              <a:rPr lang="en-US" sz="2000" b="1" dirty="0">
                <a:solidFill>
                  <a:schemeClr val="accent1">
                    <a:lumMod val="75000"/>
                  </a:schemeClr>
                </a:solidFill>
                <a:latin typeface="Arial"/>
                <a:cs typeface="Arial"/>
              </a:rPr>
              <a:t>Department:– Artificial intelligence and data science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838F-96A2-8322-A83D-27534CE33175}"/>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13279867-6FAD-A24A-0676-F7835BDB6EB1}"/>
              </a:ext>
            </a:extLst>
          </p:cNvPr>
          <p:cNvPicPr>
            <a:picLocks noGrp="1" noChangeAspect="1"/>
          </p:cNvPicPr>
          <p:nvPr>
            <p:ph idx="1"/>
          </p:nvPr>
        </p:nvPicPr>
        <p:blipFill>
          <a:blip r:embed="rId2"/>
          <a:stretch>
            <a:fillRect/>
          </a:stretch>
        </p:blipFill>
        <p:spPr>
          <a:xfrm>
            <a:off x="718457" y="1301749"/>
            <a:ext cx="10496939" cy="5052397"/>
          </a:xfrm>
        </p:spPr>
      </p:pic>
    </p:spTree>
    <p:extLst>
      <p:ext uri="{BB962C8B-B14F-4D97-AF65-F5344CB8AC3E}">
        <p14:creationId xmlns:p14="http://schemas.microsoft.com/office/powerpoint/2010/main" val="341068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EBF2-0AA2-478D-2C4B-926151815BAE}"/>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E36B6602-2F85-E762-3555-A6CE22AED4BD}"/>
              </a:ext>
            </a:extLst>
          </p:cNvPr>
          <p:cNvPicPr>
            <a:picLocks noGrp="1" noChangeAspect="1"/>
          </p:cNvPicPr>
          <p:nvPr>
            <p:ph idx="1"/>
          </p:nvPr>
        </p:nvPicPr>
        <p:blipFill>
          <a:blip r:embed="rId2"/>
          <a:stretch>
            <a:fillRect/>
          </a:stretch>
        </p:blipFill>
        <p:spPr>
          <a:xfrm>
            <a:off x="811763" y="1301750"/>
            <a:ext cx="10571583" cy="4673600"/>
          </a:xfrm>
        </p:spPr>
      </p:pic>
    </p:spTree>
    <p:extLst>
      <p:ext uri="{BB962C8B-B14F-4D97-AF65-F5344CB8AC3E}">
        <p14:creationId xmlns:p14="http://schemas.microsoft.com/office/powerpoint/2010/main" val="46028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5392-4EE7-2A9D-72B0-6829852D39AC}"/>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55EB0080-3137-07FA-01C4-8A856F433619}"/>
              </a:ext>
            </a:extLst>
          </p:cNvPr>
          <p:cNvPicPr>
            <a:picLocks noGrp="1" noChangeAspect="1"/>
          </p:cNvPicPr>
          <p:nvPr>
            <p:ph idx="1"/>
          </p:nvPr>
        </p:nvPicPr>
        <p:blipFill>
          <a:blip r:embed="rId2"/>
          <a:stretch>
            <a:fillRect/>
          </a:stretch>
        </p:blipFill>
        <p:spPr>
          <a:xfrm>
            <a:off x="158620" y="1661824"/>
            <a:ext cx="11569959" cy="4419983"/>
          </a:xfrm>
        </p:spPr>
      </p:pic>
    </p:spTree>
    <p:extLst>
      <p:ext uri="{BB962C8B-B14F-4D97-AF65-F5344CB8AC3E}">
        <p14:creationId xmlns:p14="http://schemas.microsoft.com/office/powerpoint/2010/main" val="181818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C0BD-78F6-2986-E29C-E85E597337E1}"/>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98EA6751-7F68-6CDF-0EC8-8A0240CC6924}"/>
              </a:ext>
            </a:extLst>
          </p:cNvPr>
          <p:cNvPicPr>
            <a:picLocks noGrp="1" noChangeAspect="1"/>
          </p:cNvPicPr>
          <p:nvPr>
            <p:ph idx="1"/>
          </p:nvPr>
        </p:nvPicPr>
        <p:blipFill>
          <a:blip r:embed="rId2"/>
          <a:stretch>
            <a:fillRect/>
          </a:stretch>
        </p:blipFill>
        <p:spPr>
          <a:xfrm>
            <a:off x="699796" y="1614196"/>
            <a:ext cx="10580914" cy="4541648"/>
          </a:xfrm>
        </p:spPr>
      </p:pic>
    </p:spTree>
    <p:extLst>
      <p:ext uri="{BB962C8B-B14F-4D97-AF65-F5344CB8AC3E}">
        <p14:creationId xmlns:p14="http://schemas.microsoft.com/office/powerpoint/2010/main" val="36811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10344"/>
            <a:ext cx="11029615" cy="4673324"/>
          </a:xfrm>
        </p:spPr>
        <p:txBody>
          <a:bodyPr>
            <a:normAutofit/>
          </a:bodyPr>
          <a:lstStyle/>
          <a:p>
            <a:pPr marL="305435" indent="-305435"/>
            <a:r>
              <a:rPr lang="en-US" sz="2000" dirty="0">
                <a:solidFill>
                  <a:srgbClr val="0F0F0F"/>
                </a:solidFill>
                <a:ea typeface="+mn-lt"/>
                <a:cs typeface="+mn-lt"/>
              </a:rPr>
              <a:t>In conclusion, the Unicorn Startups Data Analysis project aimed to uncover patterns, trends, and key indicators that distinguish successful startups with valuations exceeding $1 billion. The comprehensive analysis revealed several noteworthy insights that contribute to a deeper understanding of the factors driving unicorn startup success.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597159"/>
            <a:ext cx="11029615" cy="7259217"/>
          </a:xfrm>
        </p:spPr>
        <p:txBody>
          <a:bodyPr/>
          <a:lstStyle/>
          <a:p>
            <a:pPr marL="0" indent="0">
              <a:buNone/>
            </a:pPr>
            <a:endParaRPr lang="en-US" sz="2000" b="1" dirty="0"/>
          </a:p>
          <a:p>
            <a:pPr marL="305435" indent="-305435"/>
            <a:r>
              <a:rPr lang="en-US" sz="2000" dirty="0">
                <a:ea typeface="+mn-lt"/>
                <a:cs typeface="+mn-lt"/>
              </a:rPr>
              <a:t>Unicorn Startup Data Analysis's future includes using real-time predictions, ethical considerations, and diverse data sources. Emerging technologies and collaborations between different industries will be essential for providing straightforward insights to those involved in the ever-changing startup scene.</a:t>
            </a:r>
          </a:p>
          <a:p>
            <a:pPr marL="305435" indent="-305435"/>
            <a:endParaRPr lang="en-US" sz="2000" dirty="0">
              <a:ea typeface="+mn-lt"/>
              <a:cs typeface="+mn-lt"/>
            </a:endParaRPr>
          </a:p>
          <a:p>
            <a:pPr marL="305435" indent="-305435"/>
            <a:endParaRPr lang="en-US" sz="2000" dirty="0">
              <a:ea typeface="+mn-lt"/>
              <a:cs typeface="+mn-lt"/>
            </a:endParaRPr>
          </a:p>
          <a:p>
            <a:pPr marL="305435" indent="-305435"/>
            <a:endParaRPr lang="en-US" sz="2000" dirty="0">
              <a:ea typeface="+mn-lt"/>
              <a:cs typeface="+mn-lt"/>
            </a:endParaRPr>
          </a:p>
          <a:p>
            <a:pPr marL="305435" indent="-305435"/>
            <a:endParaRPr lang="en-US" sz="2000" dirty="0">
              <a:ea typeface="+mn-lt"/>
              <a:cs typeface="+mn-lt"/>
            </a:endParaRPr>
          </a:p>
          <a:p>
            <a:pPr marL="305435" indent="-305435"/>
            <a:endParaRPr lang="en-US" sz="2000" dirty="0">
              <a:ea typeface="+mn-lt"/>
              <a:cs typeface="+mn-lt"/>
            </a:endParaRPr>
          </a:p>
          <a:p>
            <a:pPr marL="305435" indent="-305435"/>
            <a:endParaRPr lang="en-US" sz="2000" dirty="0">
              <a:ea typeface="+mn-lt"/>
              <a:cs typeface="+mn-lt"/>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hlinkClick r:id="rId2"/>
              </a:rPr>
              <a:t>Deloitte India | Audit, Consulting, Financial Advisory, Risk Advisory, Tax services</a:t>
            </a:r>
            <a:endParaRPr lang="en-US" sz="2400" dirty="0"/>
          </a:p>
          <a:p>
            <a:pPr marL="305435" indent="-305435"/>
            <a:r>
              <a:rPr lang="en-IN" sz="2400" dirty="0">
                <a:hlinkClick r:id="rId3"/>
              </a:rPr>
              <a:t>Google Books</a:t>
            </a:r>
            <a:endParaRPr lang="en-US" sz="2400" dirty="0"/>
          </a:p>
          <a:p>
            <a:pPr marL="305435" indent="-305435"/>
            <a:r>
              <a:rPr lang="en-US" sz="2400" dirty="0">
                <a:hlinkClick r:id="rId4"/>
              </a:rPr>
              <a:t>The Wall Street Journal - Breaking News, Business, Financial &amp; Economic News, World News and Video (wsj.com)</a:t>
            </a:r>
            <a:endParaRPr lang="en-US" sz="2400" dirty="0"/>
          </a:p>
          <a:p>
            <a:pPr marL="305435" indent="-305435"/>
            <a:r>
              <a:rPr lang="en-US" sz="2400" dirty="0" err="1">
                <a:hlinkClick r:id="rId5"/>
              </a:rPr>
              <a:t>Wellfound</a:t>
            </a:r>
            <a:r>
              <a:rPr lang="en-US" sz="2400" dirty="0">
                <a:hlinkClick r:id="rId5"/>
              </a:rPr>
              <a:t> (formerly AngelList Talent) - Startup Job Search</a:t>
            </a:r>
            <a:endParaRPr lang="en-US" sz="2400" dirty="0"/>
          </a:p>
          <a:p>
            <a:pPr marL="305435" indent="-305435"/>
            <a:r>
              <a:rPr lang="en-US" sz="2400" dirty="0">
                <a:hlinkClick r:id="rId6"/>
              </a:rPr>
              <a:t>Harvard Business Review - Ideas and Advice for Leaders (hbr.org)</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39" y="674164"/>
            <a:ext cx="11029616" cy="530296"/>
          </a:xfrm>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6" name="Picture 5">
            <a:extLst>
              <a:ext uri="{FF2B5EF4-FFF2-40B4-BE49-F238E27FC236}">
                <a16:creationId xmlns:a16="http://schemas.microsoft.com/office/drawing/2014/main" id="{A23C1225-46B0-1AD4-2ACA-1F01F022E22D}"/>
              </a:ext>
            </a:extLst>
          </p:cNvPr>
          <p:cNvPicPr>
            <a:picLocks noChangeAspect="1"/>
          </p:cNvPicPr>
          <p:nvPr/>
        </p:nvPicPr>
        <p:blipFill>
          <a:blip r:embed="rId2"/>
          <a:stretch>
            <a:fillRect/>
          </a:stretch>
        </p:blipFill>
        <p:spPr>
          <a:xfrm>
            <a:off x="534538" y="1185798"/>
            <a:ext cx="10736841" cy="4449891"/>
          </a:xfrm>
          <a:prstGeom prst="rect">
            <a:avLst/>
          </a:prstGeom>
        </p:spPr>
      </p:pic>
      <p:sp>
        <p:nvSpPr>
          <p:cNvPr id="7" name="TextBox 6">
            <a:extLst>
              <a:ext uri="{FF2B5EF4-FFF2-40B4-BE49-F238E27FC236}">
                <a16:creationId xmlns:a16="http://schemas.microsoft.com/office/drawing/2014/main" id="{72CED0CD-C007-185F-5D26-FAAC69501AFB}"/>
              </a:ext>
            </a:extLst>
          </p:cNvPr>
          <p:cNvSpPr txBox="1"/>
          <p:nvPr/>
        </p:nvSpPr>
        <p:spPr>
          <a:xfrm>
            <a:off x="363893" y="5737560"/>
            <a:ext cx="10907486" cy="892552"/>
          </a:xfrm>
          <a:prstGeom prst="rect">
            <a:avLst/>
          </a:prstGeom>
          <a:noFill/>
        </p:spPr>
        <p:txBody>
          <a:bodyPr wrap="square" rtlCol="0">
            <a:spAutoFit/>
          </a:bodyPr>
          <a:lstStyle/>
          <a:p>
            <a:pPr algn="just"/>
            <a:r>
              <a:rPr lang="en-US" sz="2400" dirty="0" err="1">
                <a:latin typeface="Times New Roman" pitchFamily="18" charset="0"/>
                <a:cs typeface="Times New Roman" pitchFamily="18" charset="0"/>
              </a:rPr>
              <a:t>CredlyLink</a:t>
            </a:r>
            <a:r>
              <a:rPr lang="en-US" sz="3200" dirty="0">
                <a:latin typeface="Times New Roman" pitchFamily="18" charset="0"/>
                <a:cs typeface="Times New Roman" pitchFamily="18" charset="0"/>
              </a:rPr>
              <a:t>:-</a:t>
            </a:r>
            <a:r>
              <a:rPr lang="en-US" sz="2000" u="sng" dirty="0">
                <a:solidFill>
                  <a:schemeClr val="accent3"/>
                </a:solidFill>
                <a:latin typeface="Times New Roman" pitchFamily="18" charset="0"/>
                <a:cs typeface="Times New Roman" pitchFamily="18" charset="0"/>
              </a:rPr>
              <a:t>https://www.credly.com/badges/5290b336-9315-4097-8e07-a814e7420301/public_url</a:t>
            </a:r>
          </a:p>
          <a:p>
            <a:pPr algn="just">
              <a:buNone/>
            </a:pPr>
            <a:endParaRPr lang="en-US" sz="2000" u="sng" dirty="0">
              <a:solidFill>
                <a:schemeClr val="accent3"/>
              </a:solidFill>
              <a:latin typeface="Times New Roman" pitchFamily="18" charset="0"/>
              <a:cs typeface="Times New Roman" pitchFamily="18" charset="0"/>
            </a:endParaRPr>
          </a:p>
        </p:txBody>
      </p:sp>
    </p:spTree>
    <p:extLst>
      <p:ext uri="{BB962C8B-B14F-4D97-AF65-F5344CB8AC3E}">
        <p14:creationId xmlns:p14="http://schemas.microsoft.com/office/powerpoint/2010/main" val="392982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975E7004-51E0-34AD-6EAC-B23D6CD1886A}"/>
              </a:ext>
            </a:extLst>
          </p:cNvPr>
          <p:cNvPicPr>
            <a:picLocks noChangeAspect="1"/>
          </p:cNvPicPr>
          <p:nvPr/>
        </p:nvPicPr>
        <p:blipFill>
          <a:blip r:embed="rId2"/>
          <a:stretch>
            <a:fillRect/>
          </a:stretch>
        </p:blipFill>
        <p:spPr>
          <a:xfrm>
            <a:off x="662472" y="1247692"/>
            <a:ext cx="10123715" cy="4434651"/>
          </a:xfrm>
          <a:prstGeom prst="rect">
            <a:avLst/>
          </a:prstGeom>
        </p:spPr>
      </p:pic>
      <p:sp>
        <p:nvSpPr>
          <p:cNvPr id="5" name="TextBox 4">
            <a:extLst>
              <a:ext uri="{FF2B5EF4-FFF2-40B4-BE49-F238E27FC236}">
                <a16:creationId xmlns:a16="http://schemas.microsoft.com/office/drawing/2014/main" id="{6F2C2210-75DD-8529-F143-B52BF4F93027}"/>
              </a:ext>
            </a:extLst>
          </p:cNvPr>
          <p:cNvSpPr txBox="1"/>
          <p:nvPr/>
        </p:nvSpPr>
        <p:spPr>
          <a:xfrm>
            <a:off x="596432" y="6027973"/>
            <a:ext cx="9713167" cy="369332"/>
          </a:xfrm>
          <a:prstGeom prst="rect">
            <a:avLst/>
          </a:prstGeom>
          <a:noFill/>
        </p:spPr>
        <p:txBody>
          <a:bodyPr wrap="square" rtlCol="0">
            <a:spAutoFit/>
          </a:bodyPr>
          <a:lstStyle/>
          <a:p>
            <a:pPr marL="0" algn="just" rtl="0" eaLnBrk="1" latinLnBrk="0" hangingPunct="1">
              <a:spcBef>
                <a:spcPts val="0"/>
              </a:spcBef>
              <a:spcAft>
                <a:spcPts val="0"/>
              </a:spcAft>
            </a:pPr>
            <a:r>
              <a:rPr lang="en-US" sz="1800" kern="1200" dirty="0" err="1">
                <a:solidFill>
                  <a:srgbClr val="000000"/>
                </a:solidFill>
                <a:effectLst/>
                <a:latin typeface="Times New Roman" panose="02020603050405020304" pitchFamily="18" charset="0"/>
                <a:ea typeface="+mn-ea"/>
                <a:cs typeface="Times New Roman" panose="02020603050405020304" pitchFamily="18" charset="0"/>
              </a:rPr>
              <a:t>CredlyLink</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a:t>
            </a:r>
            <a:r>
              <a:rPr lang="en-US" sz="1800" u="sng" kern="1200" dirty="0">
                <a:solidFill>
                  <a:srgbClr val="27CED7"/>
                </a:solidFill>
                <a:effectLst/>
                <a:latin typeface="Times New Roman" panose="02020603050405020304" pitchFamily="18" charset="0"/>
                <a:ea typeface="+mn-ea"/>
                <a:cs typeface="Times New Roman" panose="02020603050405020304" pitchFamily="18" charset="0"/>
                <a:hlinkClick r:id="rId3"/>
              </a:rPr>
              <a:t>https://www.credly.com/badges/7e741dbf-ac62-47be-ad57-f1fe6f141887/public_url</a:t>
            </a:r>
            <a:endParaRPr lang="en-IN" dirty="0">
              <a:effectLst/>
            </a:endParaRPr>
          </a:p>
        </p:txBody>
      </p:sp>
    </p:spTree>
    <p:extLst>
      <p:ext uri="{BB962C8B-B14F-4D97-AF65-F5344CB8AC3E}">
        <p14:creationId xmlns:p14="http://schemas.microsoft.com/office/powerpoint/2010/main" val="251231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endParaRPr lang="en-US" b="1" dirty="0">
              <a:solidFill>
                <a:srgbClr val="00206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DFD059A-610D-E12F-157D-BC64372DCE9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ea typeface="+mn-lt"/>
                <a:cs typeface="+mn-lt"/>
              </a:rPr>
              <a:t>Unicorn startups are privately held companies valued at over $1 billion, and they are a significant focus in the global business landscape. Analyzing data related to unicorn startups provides a valuable opportunity to understand the factors contributing to their success. The aim of this data analysis project is to discover patterns, trends, and key indicators that set unicorn startups apart from other companies.</a:t>
            </a:r>
            <a:r>
              <a:rPr lang="en-IN" sz="2800" dirty="0">
                <a:solidFill>
                  <a:srgbClr val="0F0F0F"/>
                </a:solidFill>
                <a:ea typeface="+mn-lt"/>
                <a:cs typeface="+mn-lt"/>
              </a:rPr>
              <a:t>.</a:t>
            </a:r>
            <a:endParaRPr lang="en-IN" sz="28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To address the outlined problem statement, a comprehensive data analysis approach will be undertaken. The solution involves a series of steps and methodologies to extract meaningful insights from the dataset of unicorn startups. Here is a proposed solution:</a:t>
            </a:r>
          </a:p>
          <a:p>
            <a:pPr marL="305435" indent="-305435"/>
            <a:r>
              <a:rPr lang="en-IN" sz="1200" b="1" dirty="0">
                <a:latin typeface="Calibri"/>
                <a:ea typeface="+mn-lt"/>
                <a:cs typeface="+mn-lt"/>
              </a:rPr>
              <a:t>Data Collection:</a:t>
            </a:r>
          </a:p>
          <a:p>
            <a:pPr marL="305435" indent="-305435"/>
            <a:r>
              <a:rPr lang="en-US" sz="1200" b="1" dirty="0">
                <a:latin typeface="Calibri"/>
                <a:cs typeface="Calibri"/>
              </a:rPr>
              <a:t>Gather a diverse dataset of unicorn startups, including information on funding rounds, investor details, geographical location, industry, financial metrics, exit strategies, and any relevant risk factors.</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Clean the dataset by handling missing values, removing duplicates, and standardizing formats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Convert categorical variables into numerical formats if necessary.</a:t>
            </a:r>
            <a:endParaRPr lang="en-IN" sz="1200" b="1" dirty="0">
              <a:latin typeface="Calibri"/>
              <a:cs typeface="Calibri"/>
            </a:endParaRPr>
          </a:p>
          <a:p>
            <a:pPr marL="305435" indent="-305435"/>
            <a:r>
              <a:rPr lang="en-IN" sz="1200" b="1" dirty="0">
                <a:latin typeface="Calibri"/>
                <a:ea typeface="+mn-lt"/>
                <a:cs typeface="+mn-lt"/>
              </a:rPr>
              <a:t>Exploratory Data Analysis (EDA):</a:t>
            </a:r>
            <a:endParaRPr lang="en-IN" sz="1200" b="1" dirty="0">
              <a:latin typeface="Calibri"/>
              <a:cs typeface="Calibri"/>
            </a:endParaRPr>
          </a:p>
          <a:p>
            <a:pPr marL="629920" lvl="1" indent="-305435"/>
            <a:r>
              <a:rPr lang="en-US" sz="1200" b="1" dirty="0">
                <a:latin typeface="Calibri"/>
                <a:cs typeface="Calibri"/>
              </a:rPr>
              <a:t>Conduct EDA to gain a preliminary understanding of the dataset.</a:t>
            </a:r>
            <a:endParaRPr lang="en-IN" sz="1200" b="1" dirty="0">
              <a:latin typeface="Calibri"/>
              <a:cs typeface="Calibri"/>
            </a:endParaRPr>
          </a:p>
          <a:p>
            <a:pPr marL="629920" lvl="1" indent="-305435"/>
            <a:r>
              <a:rPr lang="en-US" sz="1200" b="1" dirty="0">
                <a:latin typeface="Calibri"/>
                <a:cs typeface="Calibri"/>
              </a:rPr>
              <a:t>Explore basic statistics, distributions, and visualizations to identify patterns and outliers </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Geographic and Industry Analysis :</a:t>
            </a:r>
          </a:p>
          <a:p>
            <a:pPr marL="629920" lvl="1" indent="-305435"/>
            <a:r>
              <a:rPr lang="en-US" sz="1200" b="1" dirty="0">
                <a:latin typeface="Calibri"/>
                <a:ea typeface="+mn-lt"/>
                <a:cs typeface="+mn-lt"/>
              </a:rPr>
              <a:t>Use geographical and industry segmentation to analyze the distribution of unicorn startups. Apply visualization techniques to highlight concentrations in specific regions or industries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99562"/>
            <a:ext cx="11029615" cy="4673324"/>
          </a:xfrm>
        </p:spPr>
        <p:txBody>
          <a:bodyPr/>
          <a:lstStyle/>
          <a:p>
            <a:pPr marL="305435" indent="-305435"/>
            <a:r>
              <a:rPr lang="en-IN" sz="1800" b="1" dirty="0">
                <a:solidFill>
                  <a:srgbClr val="0F0F0F"/>
                </a:solidFill>
              </a:rPr>
              <a:t>System requirements :- </a:t>
            </a:r>
            <a:r>
              <a:rPr lang="en-IN" sz="1800" dirty="0">
                <a:solidFill>
                  <a:srgbClr val="0F0F0F"/>
                </a:solidFill>
              </a:rPr>
              <a:t>Windows 10 or ubuntu or </a:t>
            </a:r>
            <a:r>
              <a:rPr lang="en-IN" sz="1800" dirty="0" err="1">
                <a:solidFill>
                  <a:srgbClr val="0F0F0F"/>
                </a:solidFill>
              </a:rPr>
              <a:t>linux</a:t>
            </a:r>
            <a:r>
              <a:rPr lang="en-IN" sz="1800" dirty="0">
                <a:solidFill>
                  <a:srgbClr val="0F0F0F"/>
                </a:solidFill>
              </a:rPr>
              <a:t> operating system , 4GB RAM, 256 GB storage   </a:t>
            </a:r>
          </a:p>
          <a:p>
            <a:pPr marL="305435" indent="-305435"/>
            <a:r>
              <a:rPr lang="en-IN" sz="1800" b="1" dirty="0">
                <a:solidFill>
                  <a:srgbClr val="0F0F0F"/>
                </a:solidFill>
              </a:rPr>
              <a:t>Library required to build the model:- </a:t>
            </a:r>
            <a:r>
              <a:rPr lang="en-IN" sz="1800" dirty="0">
                <a:solidFill>
                  <a:srgbClr val="0F0F0F"/>
                </a:solidFill>
              </a:rPr>
              <a:t>pandas , </a:t>
            </a:r>
            <a:r>
              <a:rPr lang="en-IN" sz="1800" dirty="0" err="1">
                <a:solidFill>
                  <a:srgbClr val="0F0F0F"/>
                </a:solidFill>
              </a:rPr>
              <a:t>numpy</a:t>
            </a:r>
            <a:r>
              <a:rPr lang="en-IN" sz="1800" dirty="0">
                <a:solidFill>
                  <a:srgbClr val="0F0F0F"/>
                </a:solidFill>
              </a:rPr>
              <a:t> , seaborn , matplotlib , </a:t>
            </a:r>
            <a:r>
              <a:rPr lang="en-IN" sz="1800" dirty="0" err="1">
                <a:solidFill>
                  <a:srgbClr val="0F0F0F"/>
                </a:solidFill>
              </a:rPr>
              <a:t>scipy</a:t>
            </a:r>
            <a:r>
              <a:rPr lang="en-IN" sz="1800" dirty="0">
                <a:solidFill>
                  <a:srgbClr val="0F0F0F"/>
                </a:solidFill>
              </a:rPr>
              <a:t> , math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400" b="1" dirty="0">
                <a:ea typeface="+mn-lt"/>
                <a:cs typeface="+mn-lt"/>
              </a:rPr>
              <a:t>Data Collection</a:t>
            </a:r>
            <a:r>
              <a:rPr lang="en-US" sz="1400" dirty="0">
                <a:ea typeface="+mn-lt"/>
                <a:cs typeface="+mn-lt"/>
              </a:rPr>
              <a:t>:</a:t>
            </a:r>
          </a:p>
          <a:p>
            <a:pPr marL="305435" indent="-305435"/>
            <a:r>
              <a:rPr lang="en-US" sz="1400" dirty="0">
                <a:ea typeface="+mn-lt"/>
                <a:cs typeface="+mn-lt"/>
              </a:rPr>
              <a:t>Gather data on unicorn startups from diverse sources, including financial reports, investment databases, and reputable business news outlets.</a:t>
            </a:r>
          </a:p>
          <a:p>
            <a:pPr marL="305435" indent="-305435"/>
            <a:r>
              <a:rPr lang="en-US" sz="1400" b="1" dirty="0">
                <a:ea typeface="+mn-lt"/>
                <a:cs typeface="+mn-lt"/>
              </a:rPr>
              <a:t>Data Cleaning and Preprocessing:</a:t>
            </a:r>
            <a:r>
              <a:rPr lang="en-IN" sz="1400" b="1" dirty="0">
                <a:ea typeface="+mn-lt"/>
                <a:cs typeface="+mn-lt"/>
              </a:rPr>
              <a:t>:</a:t>
            </a:r>
            <a:endParaRPr lang="en-US" dirty="0">
              <a:ea typeface="+mn-lt"/>
              <a:cs typeface="+mn-lt"/>
            </a:endParaRPr>
          </a:p>
          <a:p>
            <a:pPr marL="629920" lvl="1" indent="-305435"/>
            <a:r>
              <a:rPr lang="en-US" dirty="0">
                <a:ea typeface="+mn-lt"/>
                <a:cs typeface="+mn-lt"/>
              </a:rPr>
              <a:t>Handle missing values, remove duplicates, and standardize data formats.</a:t>
            </a:r>
          </a:p>
          <a:p>
            <a:pPr marL="629920" lvl="1" indent="-305435"/>
            <a:r>
              <a:rPr lang="en-US" dirty="0">
                <a:ea typeface="+mn-lt"/>
                <a:cs typeface="+mn-lt"/>
              </a:rPr>
              <a:t>Convert categorical variables into numerical formats if necessary.</a:t>
            </a:r>
          </a:p>
          <a:p>
            <a:pPr marL="629920" lvl="1" indent="-305435"/>
            <a:r>
              <a:rPr lang="en-US" dirty="0">
                <a:ea typeface="+mn-lt"/>
                <a:cs typeface="+mn-lt"/>
              </a:rPr>
              <a:t>Perform exploratory data analysis (EDA) to understand the distribution and characteristics of the data.</a:t>
            </a:r>
            <a:r>
              <a:rPr lang="en-IN" sz="1400" b="1" dirty="0">
                <a:ea typeface="+mn-lt"/>
                <a:cs typeface="+mn-lt"/>
              </a:rPr>
              <a:t>Data Input:</a:t>
            </a:r>
            <a:r>
              <a:rPr lang="en-IN" dirty="0">
                <a:ea typeface="+mn-lt"/>
                <a:cs typeface="+mn-lt"/>
              </a:rPr>
              <a:t>.</a:t>
            </a:r>
            <a:endParaRPr lang="en-IN" dirty="0"/>
          </a:p>
          <a:p>
            <a:pPr marL="305435" indent="-305435"/>
            <a:r>
              <a:rPr lang="en-US" sz="1400" b="1" dirty="0">
                <a:ea typeface="+mn-lt"/>
                <a:cs typeface="+mn-lt"/>
              </a:rPr>
              <a:t>Feature Engineering:</a:t>
            </a:r>
          </a:p>
          <a:p>
            <a:pPr marL="629920" lvl="1" indent="-305435"/>
            <a:r>
              <a:rPr lang="en-US" dirty="0">
                <a:ea typeface="+mn-lt"/>
                <a:cs typeface="+mn-lt"/>
              </a:rPr>
              <a:t>Consider generating features related to funding rounds, investor profiles, market trends, and technological innovations.</a:t>
            </a:r>
          </a:p>
          <a:p>
            <a:pPr marL="629920" lvl="1" indent="-305435"/>
            <a:endParaRPr lang="en-US" sz="1400" b="1" dirty="0">
              <a:ea typeface="+mn-lt"/>
              <a:cs typeface="+mn-lt"/>
            </a:endParaRPr>
          </a:p>
          <a:p>
            <a:pPr marL="305435" indent="-305435"/>
            <a:r>
              <a:rPr lang="en-US" sz="1800" b="1" kern="1200" dirty="0">
                <a:solidFill>
                  <a:srgbClr val="404040"/>
                </a:solidFill>
                <a:effectLst/>
                <a:latin typeface="Franklin Gothic Book" panose="020B0503020102020204" pitchFamily="34" charset="0"/>
                <a:ea typeface="+mn-ea"/>
                <a:cs typeface="+mn-cs"/>
              </a:rPr>
              <a:t>Identification of Success Factors:</a:t>
            </a:r>
            <a:r>
              <a:rPr lang="en-US" sz="1400" b="1" dirty="0">
                <a:ea typeface="+mn-lt"/>
                <a:cs typeface="+mn-lt"/>
              </a:rPr>
              <a:t>:</a:t>
            </a:r>
          </a:p>
          <a:p>
            <a:pPr marL="629920" lvl="1" indent="-305435"/>
            <a:r>
              <a:rPr lang="en-US" dirty="0">
                <a:ea typeface="+mn-lt"/>
                <a:cs typeface="+mn-lt"/>
              </a:rPr>
              <a:t>Conduct statistical analysis to identify key success factors.</a:t>
            </a:r>
          </a:p>
          <a:p>
            <a:pPr marL="629920" lvl="1" indent="-305435"/>
            <a:r>
              <a:rPr lang="en-US" dirty="0">
                <a:ea typeface="+mn-lt"/>
                <a:cs typeface="+mn-lt"/>
              </a:rPr>
              <a:t>Explore correlations between success metrics and various features..</a:t>
            </a:r>
          </a:p>
          <a:p>
            <a:pPr marL="0" indent="0">
              <a:buNone/>
            </a:pPr>
            <a:endParaRPr lang="en-US" sz="1400"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2354205E-8726-7062-1BA5-FD19F57E69EC}"/>
              </a:ext>
            </a:extLst>
          </p:cNvPr>
          <p:cNvPicPr>
            <a:picLocks noGrp="1" noChangeAspect="1"/>
          </p:cNvPicPr>
          <p:nvPr>
            <p:ph idx="1"/>
          </p:nvPr>
        </p:nvPicPr>
        <p:blipFill>
          <a:blip r:embed="rId2"/>
          <a:stretch>
            <a:fillRect/>
          </a:stretch>
        </p:blipFill>
        <p:spPr>
          <a:xfrm>
            <a:off x="914400" y="1697585"/>
            <a:ext cx="10363200" cy="406181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8AEC-0E2E-66D6-CB5A-39C910E5FE72}"/>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7" name="Content Placeholder 6">
            <a:extLst>
              <a:ext uri="{FF2B5EF4-FFF2-40B4-BE49-F238E27FC236}">
                <a16:creationId xmlns:a16="http://schemas.microsoft.com/office/drawing/2014/main" id="{62201109-03B4-C8DF-18BC-873639AE038F}"/>
              </a:ext>
            </a:extLst>
          </p:cNvPr>
          <p:cNvPicPr>
            <a:picLocks noGrp="1" noChangeAspect="1"/>
          </p:cNvPicPr>
          <p:nvPr>
            <p:ph idx="1"/>
          </p:nvPr>
        </p:nvPicPr>
        <p:blipFill>
          <a:blip r:embed="rId2"/>
          <a:stretch>
            <a:fillRect/>
          </a:stretch>
        </p:blipFill>
        <p:spPr>
          <a:xfrm>
            <a:off x="811762" y="1301750"/>
            <a:ext cx="10375641" cy="4854094"/>
          </a:xfrm>
        </p:spPr>
      </p:pic>
    </p:spTree>
    <p:extLst>
      <p:ext uri="{BB962C8B-B14F-4D97-AF65-F5344CB8AC3E}">
        <p14:creationId xmlns:p14="http://schemas.microsoft.com/office/powerpoint/2010/main" val="289928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B357-B5C5-DC0E-17E7-A3AFF2E04D6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76A79145-3AB9-52DF-58C4-D4BA8056FE63}"/>
              </a:ext>
            </a:extLst>
          </p:cNvPr>
          <p:cNvPicPr>
            <a:picLocks noGrp="1" noChangeAspect="1"/>
          </p:cNvPicPr>
          <p:nvPr>
            <p:ph idx="1"/>
          </p:nvPr>
        </p:nvPicPr>
        <p:blipFill>
          <a:blip r:embed="rId2"/>
          <a:stretch>
            <a:fillRect/>
          </a:stretch>
        </p:blipFill>
        <p:spPr>
          <a:xfrm>
            <a:off x="793102" y="1301750"/>
            <a:ext cx="10524931" cy="4854094"/>
          </a:xfrm>
        </p:spPr>
      </p:pic>
    </p:spTree>
    <p:extLst>
      <p:ext uri="{BB962C8B-B14F-4D97-AF65-F5344CB8AC3E}">
        <p14:creationId xmlns:p14="http://schemas.microsoft.com/office/powerpoint/2010/main" val="396458036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127</TotalTime>
  <Words>658</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Times New Roman</vt:lpstr>
      <vt:lpstr>Wingdings 2</vt:lpstr>
      <vt:lpstr>DividendVTI</vt:lpstr>
      <vt:lpstr>Unicorn Startups Data Analysis</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Conclusion</vt:lpstr>
      <vt:lpstr>PowerPoint Presentation</vt:lpstr>
      <vt:lpstr>References</vt:lpstr>
      <vt:lpstr>course certificate 1 </vt:lpstr>
      <vt:lpstr>course certificate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Prathamesh Pagale</cp:lastModifiedBy>
  <cp:revision>22</cp:revision>
  <dcterms:created xsi:type="dcterms:W3CDTF">2021-05-26T16:50:10Z</dcterms:created>
  <dcterms:modified xsi:type="dcterms:W3CDTF">2024-01-13T06:57:28Z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