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6086f3453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06086f3453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6086f3453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06086f3453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6086f3453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6086f3453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6086f3453_2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06086f3453_2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6086f3453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6086f345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6086f3453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6086f3453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6086f3453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6086f3453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6086f3453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06086f3453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6086f3453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6086f3453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6086f3453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6086f3453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6086f3453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6086f3453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06086f3453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06086f3453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0" y="311175"/>
            <a:ext cx="8520600" cy="122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GB" sz="3970"/>
              <a:t>Chat Application</a:t>
            </a:r>
            <a:endParaRPr b="1" sz="3270"/>
          </a:p>
        </p:txBody>
      </p:sp>
      <p:sp>
        <p:nvSpPr>
          <p:cNvPr id="129" name="Google Shape;129;p13"/>
          <p:cNvSpPr txBox="1"/>
          <p:nvPr/>
        </p:nvSpPr>
        <p:spPr>
          <a:xfrm>
            <a:off x="848550" y="1395700"/>
            <a:ext cx="7446900" cy="167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GB" sz="2000">
                <a:solidFill>
                  <a:schemeClr val="dk2"/>
                </a:solidFill>
              </a:rPr>
              <a:t>Presented by,</a:t>
            </a:r>
            <a:endParaRPr i="1" sz="2000">
              <a:solidFill>
                <a:schemeClr val="dk2"/>
              </a:solidFill>
            </a:endParaRPr>
          </a:p>
          <a:p>
            <a:pPr indent="0" lvl="0" marL="0" rtl="0" algn="ctr">
              <a:spcBef>
                <a:spcPts val="0"/>
              </a:spcBef>
              <a:spcAft>
                <a:spcPts val="0"/>
              </a:spcAft>
              <a:buNone/>
            </a:pPr>
            <a:r>
              <a:rPr b="1" lang="en-GB" sz="2300">
                <a:solidFill>
                  <a:schemeClr val="dk2"/>
                </a:solidFill>
              </a:rPr>
              <a:t>Salvi Vinit Vivek</a:t>
            </a:r>
            <a:endParaRPr b="1" sz="2300">
              <a:solidFill>
                <a:schemeClr val="dk2"/>
              </a:solidFill>
            </a:endParaRPr>
          </a:p>
          <a:p>
            <a:pPr indent="0" lvl="0" marL="0" rtl="0" algn="ctr">
              <a:spcBef>
                <a:spcPts val="0"/>
              </a:spcBef>
              <a:spcAft>
                <a:spcPts val="0"/>
              </a:spcAft>
              <a:buNone/>
            </a:pPr>
            <a:r>
              <a:rPr b="1" lang="en-GB" sz="2300">
                <a:solidFill>
                  <a:schemeClr val="dk2"/>
                </a:solidFill>
              </a:rPr>
              <a:t>Shirdhankar Prathamesh </a:t>
            </a:r>
            <a:r>
              <a:rPr b="1" lang="en-GB" sz="2300">
                <a:solidFill>
                  <a:schemeClr val="dk2"/>
                </a:solidFill>
              </a:rPr>
              <a:t>Pradyumna</a:t>
            </a:r>
            <a:endParaRPr b="1" sz="2300">
              <a:solidFill>
                <a:schemeClr val="dk2"/>
              </a:solidFill>
            </a:endParaRPr>
          </a:p>
          <a:p>
            <a:pPr indent="0" lvl="0" marL="0" rtl="0" algn="ctr">
              <a:spcBef>
                <a:spcPts val="0"/>
              </a:spcBef>
              <a:spcAft>
                <a:spcPts val="0"/>
              </a:spcAft>
              <a:buNone/>
            </a:pPr>
            <a:r>
              <a:rPr b="1" lang="en-GB" sz="2300">
                <a:solidFill>
                  <a:schemeClr val="dk2"/>
                </a:solidFill>
              </a:rPr>
              <a:t>Surve Rushikesh Shekha</a:t>
            </a:r>
            <a:r>
              <a:rPr lang="en-GB" sz="2300">
                <a:solidFill>
                  <a:schemeClr val="dk2"/>
                </a:solidFill>
              </a:rPr>
              <a:t>r</a:t>
            </a:r>
            <a:endParaRPr sz="2300">
              <a:solidFill>
                <a:schemeClr val="dk2"/>
              </a:solidFill>
            </a:endParaRPr>
          </a:p>
        </p:txBody>
      </p:sp>
      <p:sp>
        <p:nvSpPr>
          <p:cNvPr id="130" name="Google Shape;130;p13"/>
          <p:cNvSpPr txBox="1"/>
          <p:nvPr/>
        </p:nvSpPr>
        <p:spPr>
          <a:xfrm>
            <a:off x="3258450" y="4357025"/>
            <a:ext cx="2627100" cy="45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dk2"/>
                </a:solidFill>
              </a:rPr>
              <a:t>30 September 2024</a:t>
            </a:r>
            <a:endParaRPr sz="1800">
              <a:solidFill>
                <a:schemeClr val="dk2"/>
              </a:solidFill>
            </a:endParaRPr>
          </a:p>
        </p:txBody>
      </p:sp>
      <p:sp>
        <p:nvSpPr>
          <p:cNvPr id="131" name="Google Shape;131;p13"/>
          <p:cNvSpPr txBox="1"/>
          <p:nvPr/>
        </p:nvSpPr>
        <p:spPr>
          <a:xfrm>
            <a:off x="848550" y="3215475"/>
            <a:ext cx="7446900" cy="862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i="1" lang="en-GB" sz="1800"/>
              <a:t>Under Guidance of</a:t>
            </a:r>
            <a:endParaRPr i="1" sz="1800"/>
          </a:p>
          <a:p>
            <a:pPr indent="0" lvl="0" marL="0" rtl="0" algn="ctr">
              <a:spcBef>
                <a:spcPts val="0"/>
              </a:spcBef>
              <a:spcAft>
                <a:spcPts val="0"/>
              </a:spcAft>
              <a:buNone/>
            </a:pPr>
            <a:r>
              <a:rPr b="1" lang="en-GB" sz="1900"/>
              <a:t>Prof. Onkar Dike</a:t>
            </a:r>
            <a:endParaRPr b="1" sz="190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idx="1" type="body"/>
          </p:nvPr>
        </p:nvSpPr>
        <p:spPr>
          <a:xfrm>
            <a:off x="311700" y="1152475"/>
            <a:ext cx="8520600" cy="3752400"/>
          </a:xfrm>
          <a:prstGeom prst="rect">
            <a:avLst/>
          </a:prstGeom>
        </p:spPr>
        <p:txBody>
          <a:bodyPr anchorCtr="0" anchor="t" bIns="91425" lIns="91425" spcFirstLastPara="1" rIns="91425" wrap="square" tIns="91425">
            <a:noAutofit/>
          </a:bodyPr>
          <a:lstStyle/>
          <a:p>
            <a:pPr indent="-351155" lvl="0" marL="457200" rtl="0" algn="l">
              <a:lnSpc>
                <a:spcPct val="80000"/>
              </a:lnSpc>
              <a:spcBef>
                <a:spcPts val="0"/>
              </a:spcBef>
              <a:spcAft>
                <a:spcPts val="0"/>
              </a:spcAft>
              <a:buSzPts val="1930"/>
              <a:buChar char="➢"/>
            </a:pPr>
            <a:r>
              <a:rPr lang="en-GB" sz="1929"/>
              <a:t>Notification System: Implementing real-time notifications to alert users when a new message is received, even when they are not actively using the chat window.</a:t>
            </a:r>
            <a:endParaRPr sz="1929"/>
          </a:p>
          <a:p>
            <a:pPr indent="-351155" lvl="0" marL="457200" rtl="0" algn="l">
              <a:lnSpc>
                <a:spcPct val="80000"/>
              </a:lnSpc>
              <a:spcBef>
                <a:spcPts val="1000"/>
              </a:spcBef>
              <a:spcAft>
                <a:spcPts val="0"/>
              </a:spcAft>
              <a:buSzPts val="1930"/>
              <a:buChar char="➢"/>
            </a:pPr>
            <a:r>
              <a:rPr lang="en-GB" sz="1929"/>
              <a:t>Multimedia Sharing: Adding functionality to allow users to send and receive multimedia content such as images, videos, and documents.</a:t>
            </a:r>
            <a:endParaRPr sz="1929"/>
          </a:p>
          <a:p>
            <a:pPr indent="-351155" lvl="0" marL="457200" rtl="0" algn="l">
              <a:lnSpc>
                <a:spcPct val="80000"/>
              </a:lnSpc>
              <a:spcBef>
                <a:spcPts val="1000"/>
              </a:spcBef>
              <a:spcAft>
                <a:spcPts val="0"/>
              </a:spcAft>
              <a:buSzPts val="1930"/>
              <a:buChar char="➢"/>
            </a:pPr>
            <a:r>
              <a:rPr lang="en-GB" sz="1929"/>
              <a:t>Message Deletion: Introducing the option for users to delete their own messages, either for themselves or for everyone in the chat.</a:t>
            </a:r>
            <a:endParaRPr sz="1929"/>
          </a:p>
          <a:p>
            <a:pPr indent="-351155" lvl="0" marL="457200" rtl="0" algn="l">
              <a:lnSpc>
                <a:spcPct val="80000"/>
              </a:lnSpc>
              <a:spcBef>
                <a:spcPts val="1000"/>
              </a:spcBef>
              <a:spcAft>
                <a:spcPts val="0"/>
              </a:spcAft>
              <a:buSzPts val="1930"/>
              <a:buChar char="➢"/>
            </a:pPr>
            <a:r>
              <a:rPr lang="en-GB" sz="1929"/>
              <a:t>Account Settings Management: Allowing users to edit their profile settings, such as updating their display name, password, or profile picture.</a:t>
            </a:r>
            <a:endParaRPr sz="1929"/>
          </a:p>
          <a:p>
            <a:pPr indent="-351155" lvl="0" marL="457200" rtl="0" algn="l">
              <a:lnSpc>
                <a:spcPct val="80000"/>
              </a:lnSpc>
              <a:spcBef>
                <a:spcPts val="1000"/>
              </a:spcBef>
              <a:spcAft>
                <a:spcPts val="0"/>
              </a:spcAft>
              <a:buSzPts val="1930"/>
              <a:buChar char="➢"/>
            </a:pPr>
            <a:r>
              <a:rPr lang="en-GB" sz="1929"/>
              <a:t>Group Chat Functionality: Extending the app to support group chats, where multiple users can communicate together in a single conversation.</a:t>
            </a:r>
            <a:endParaRPr sz="1929"/>
          </a:p>
          <a:p>
            <a:pPr indent="0" lvl="0" marL="0" rtl="0" algn="l">
              <a:lnSpc>
                <a:spcPct val="80000"/>
              </a:lnSpc>
              <a:spcBef>
                <a:spcPts val="1000"/>
              </a:spcBef>
              <a:spcAft>
                <a:spcPts val="1000"/>
              </a:spcAft>
              <a:buSzPts val="935"/>
              <a:buNone/>
            </a:pPr>
            <a:r>
              <a:t/>
            </a:r>
            <a:endParaRPr sz="1929"/>
          </a:p>
        </p:txBody>
      </p:sp>
      <p:sp>
        <p:nvSpPr>
          <p:cNvPr id="190" name="Google Shape;190;p22"/>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620"/>
              <a:t>Future Scope</a:t>
            </a:r>
            <a:endParaRPr b="1" sz="362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idx="1" type="body"/>
          </p:nvPr>
        </p:nvSpPr>
        <p:spPr>
          <a:xfrm>
            <a:off x="819150" y="1253400"/>
            <a:ext cx="7505700" cy="2636700"/>
          </a:xfrm>
          <a:prstGeom prst="rect">
            <a:avLst/>
          </a:prstGeom>
        </p:spPr>
        <p:txBody>
          <a:bodyPr anchorCtr="0" anchor="t" bIns="91425" lIns="91425" spcFirstLastPara="1" rIns="91425" wrap="square" tIns="91425">
            <a:noAutofit/>
          </a:bodyPr>
          <a:lstStyle/>
          <a:p>
            <a:pPr indent="457200" lvl="0" marL="0" rtl="0" algn="just">
              <a:lnSpc>
                <a:spcPct val="95000"/>
              </a:lnSpc>
              <a:spcBef>
                <a:spcPts val="1200"/>
              </a:spcBef>
              <a:spcAft>
                <a:spcPts val="1200"/>
              </a:spcAft>
              <a:buNone/>
            </a:pPr>
            <a:r>
              <a:rPr lang="en-GB" sz="2000"/>
              <a:t>W</a:t>
            </a:r>
            <a:r>
              <a:rPr lang="en-GB" sz="2000"/>
              <a:t>e developed a real-time chat application functionality, gaining valuable experience in full-stack development with React, Node.js, Express.js, MongoDB, and Socket.io. We successfully implemented core features like messaging and user authentication, and we plan to enhance the app with functionalities such as multimedia sharing, notifications, and group chat. This project has deepened our understanding of web application development and real-time communication technologies.</a:t>
            </a:r>
            <a:endParaRPr sz="2000"/>
          </a:p>
        </p:txBody>
      </p:sp>
      <p:sp>
        <p:nvSpPr>
          <p:cNvPr id="196" name="Google Shape;196;p23"/>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620"/>
              <a:t>Conclusion</a:t>
            </a:r>
            <a:endParaRPr b="1" sz="362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idx="1" type="body"/>
          </p:nvPr>
        </p:nvSpPr>
        <p:spPr>
          <a:xfrm>
            <a:off x="311700" y="1152475"/>
            <a:ext cx="8520600" cy="373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Documentation</a:t>
            </a:r>
            <a:endParaRPr sz="1800"/>
          </a:p>
          <a:p>
            <a:pPr indent="-342900" lvl="1" marL="914400" rtl="0" algn="l">
              <a:spcBef>
                <a:spcPts val="0"/>
              </a:spcBef>
              <a:spcAft>
                <a:spcPts val="0"/>
              </a:spcAft>
              <a:buSzPts val="1800"/>
              <a:buChar char="○"/>
            </a:pPr>
            <a:r>
              <a:rPr lang="en-GB" sz="1800"/>
              <a:t>React: react.dev</a:t>
            </a:r>
            <a:endParaRPr sz="1800"/>
          </a:p>
          <a:p>
            <a:pPr indent="-342900" lvl="1" marL="914400" rtl="0" algn="l">
              <a:spcBef>
                <a:spcPts val="0"/>
              </a:spcBef>
              <a:spcAft>
                <a:spcPts val="0"/>
              </a:spcAft>
              <a:buSzPts val="1800"/>
              <a:buChar char="○"/>
            </a:pPr>
            <a:r>
              <a:rPr lang="en-GB" sz="1800"/>
              <a:t>Node.js: nodejs.org</a:t>
            </a:r>
            <a:endParaRPr sz="1800"/>
          </a:p>
          <a:p>
            <a:pPr indent="-342900" lvl="1" marL="914400" rtl="0" algn="l">
              <a:spcBef>
                <a:spcPts val="0"/>
              </a:spcBef>
              <a:spcAft>
                <a:spcPts val="0"/>
              </a:spcAft>
              <a:buSzPts val="1800"/>
              <a:buChar char="○"/>
            </a:pPr>
            <a:r>
              <a:rPr lang="en-GB" sz="1800"/>
              <a:t>Express.js: expressjs.com</a:t>
            </a:r>
            <a:endParaRPr sz="1800"/>
          </a:p>
          <a:p>
            <a:pPr indent="-342900" lvl="1" marL="914400" rtl="0" algn="l">
              <a:spcBef>
                <a:spcPts val="0"/>
              </a:spcBef>
              <a:spcAft>
                <a:spcPts val="0"/>
              </a:spcAft>
              <a:buSzPts val="1800"/>
              <a:buChar char="○"/>
            </a:pPr>
            <a:r>
              <a:rPr lang="en-GB" sz="1800"/>
              <a:t>MongoDB: mongodb.com/docs</a:t>
            </a:r>
            <a:endParaRPr sz="1800"/>
          </a:p>
          <a:p>
            <a:pPr indent="-342900" lvl="1" marL="914400" rtl="0" algn="l">
              <a:spcBef>
                <a:spcPts val="0"/>
              </a:spcBef>
              <a:spcAft>
                <a:spcPts val="0"/>
              </a:spcAft>
              <a:buSzPts val="1800"/>
              <a:buChar char="○"/>
            </a:pPr>
            <a:r>
              <a:rPr lang="en-GB" sz="1800"/>
              <a:t>Socket.io: socket.io/docs</a:t>
            </a:r>
            <a:endParaRPr sz="1800"/>
          </a:p>
          <a:p>
            <a:pPr indent="-342900" lvl="0" marL="457200" rtl="0" algn="l">
              <a:spcBef>
                <a:spcPts val="0"/>
              </a:spcBef>
              <a:spcAft>
                <a:spcPts val="0"/>
              </a:spcAft>
              <a:buSzPts val="1800"/>
              <a:buChar char="➢"/>
            </a:pPr>
            <a:r>
              <a:rPr lang="en-GB" sz="1800"/>
              <a:t>Tutorials &amp; Articles</a:t>
            </a:r>
            <a:endParaRPr sz="1800"/>
          </a:p>
          <a:p>
            <a:pPr indent="-342900" lvl="1" marL="914400" rtl="0" algn="l">
              <a:spcBef>
                <a:spcPts val="0"/>
              </a:spcBef>
              <a:spcAft>
                <a:spcPts val="0"/>
              </a:spcAft>
              <a:buSzPts val="1800"/>
              <a:buChar char="○"/>
            </a:pPr>
            <a:r>
              <a:rPr lang="en-GB" sz="1800"/>
              <a:t>Online tutorials from YouTube and relevant blogs on chat app development.</a:t>
            </a:r>
            <a:endParaRPr sz="1800"/>
          </a:p>
          <a:p>
            <a:pPr indent="-342900" lvl="0" marL="457200" rtl="0" algn="l">
              <a:spcBef>
                <a:spcPts val="0"/>
              </a:spcBef>
              <a:spcAft>
                <a:spcPts val="0"/>
              </a:spcAft>
              <a:buSzPts val="1800"/>
              <a:buChar char="➢"/>
            </a:pPr>
            <a:r>
              <a:rPr lang="en-GB" sz="1800"/>
              <a:t>Generative AI tools</a:t>
            </a:r>
            <a:endParaRPr sz="1800"/>
          </a:p>
          <a:p>
            <a:pPr indent="-342900" lvl="1" marL="914400" rtl="0" algn="l">
              <a:spcBef>
                <a:spcPts val="0"/>
              </a:spcBef>
              <a:spcAft>
                <a:spcPts val="0"/>
              </a:spcAft>
              <a:buSzPts val="1800"/>
              <a:buChar char="○"/>
            </a:pPr>
            <a:r>
              <a:rPr lang="en-GB" sz="1800"/>
              <a:t>Particularly useful for debugging</a:t>
            </a:r>
            <a:endParaRPr sz="1800"/>
          </a:p>
        </p:txBody>
      </p:sp>
      <p:sp>
        <p:nvSpPr>
          <p:cNvPr id="202" name="Google Shape;202;p2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620"/>
              <a:t>References</a:t>
            </a:r>
            <a:endParaRPr b="1" sz="362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6700"/>
              <a:t>Thank You !!</a:t>
            </a:r>
            <a:endParaRPr b="1" sz="6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Clr>
                <a:schemeClr val="dk1"/>
              </a:buClr>
              <a:buSzPts val="275"/>
              <a:buFont typeface="Arial"/>
              <a:buNone/>
            </a:pPr>
            <a:r>
              <a:rPr b="1" lang="en-GB" sz="3600"/>
              <a:t>Introduction</a:t>
            </a:r>
            <a:endParaRPr b="1" sz="3600"/>
          </a:p>
        </p:txBody>
      </p:sp>
      <p:sp>
        <p:nvSpPr>
          <p:cNvPr id="137" name="Google Shape;137;p14"/>
          <p:cNvSpPr txBox="1"/>
          <p:nvPr>
            <p:ph idx="1" type="body"/>
          </p:nvPr>
        </p:nvSpPr>
        <p:spPr>
          <a:xfrm>
            <a:off x="311700" y="1042875"/>
            <a:ext cx="8520600" cy="3416400"/>
          </a:xfrm>
          <a:prstGeom prst="rect">
            <a:avLst/>
          </a:prstGeom>
        </p:spPr>
        <p:txBody>
          <a:bodyPr anchorCtr="0" anchor="t" bIns="91425" lIns="91425" spcFirstLastPara="1" rIns="91425" wrap="square" tIns="91425">
            <a:noAutofit/>
          </a:bodyPr>
          <a:lstStyle/>
          <a:p>
            <a:pPr indent="-355600" lvl="0" marL="457200" rtl="0" algn="l">
              <a:lnSpc>
                <a:spcPct val="95000"/>
              </a:lnSpc>
              <a:spcBef>
                <a:spcPts val="0"/>
              </a:spcBef>
              <a:spcAft>
                <a:spcPts val="0"/>
              </a:spcAft>
              <a:buSzPts val="2000"/>
              <a:buChar char="➢"/>
            </a:pPr>
            <a:r>
              <a:rPr lang="en-GB" sz="2000"/>
              <a:t>Chat applications enable </a:t>
            </a:r>
            <a:r>
              <a:rPr b="1" lang="en-GB" sz="2000"/>
              <a:t>real-time communication</a:t>
            </a:r>
            <a:r>
              <a:rPr lang="en-GB" sz="2000"/>
              <a:t> between users.</a:t>
            </a:r>
            <a:endParaRPr sz="2000"/>
          </a:p>
          <a:p>
            <a:pPr indent="-355600" lvl="0" marL="457200" rtl="0" algn="l">
              <a:lnSpc>
                <a:spcPct val="95000"/>
              </a:lnSpc>
              <a:spcBef>
                <a:spcPts val="0"/>
              </a:spcBef>
              <a:spcAft>
                <a:spcPts val="0"/>
              </a:spcAft>
              <a:buSzPts val="2000"/>
              <a:buChar char="➢"/>
            </a:pPr>
            <a:r>
              <a:rPr lang="en-GB" sz="2000"/>
              <a:t>Our project is a real-time chat application that allows seamless communication.</a:t>
            </a:r>
            <a:endParaRPr sz="2000"/>
          </a:p>
          <a:p>
            <a:pPr indent="-355600" lvl="0" marL="457200" rtl="0" algn="l">
              <a:lnSpc>
                <a:spcPct val="95000"/>
              </a:lnSpc>
              <a:spcBef>
                <a:spcPts val="1000"/>
              </a:spcBef>
              <a:spcAft>
                <a:spcPts val="0"/>
              </a:spcAft>
              <a:buSzPts val="2000"/>
              <a:buChar char="➢"/>
            </a:pPr>
            <a:r>
              <a:rPr b="1" lang="en-GB" sz="2000"/>
              <a:t>Why we chose this project:</a:t>
            </a:r>
            <a:endParaRPr b="1" sz="2000"/>
          </a:p>
          <a:p>
            <a:pPr indent="-355600" lvl="1" marL="914400" rtl="0" algn="l">
              <a:lnSpc>
                <a:spcPct val="95000"/>
              </a:lnSpc>
              <a:spcBef>
                <a:spcPts val="0"/>
              </a:spcBef>
              <a:spcAft>
                <a:spcPts val="0"/>
              </a:spcAft>
              <a:buSzPts val="2000"/>
              <a:buChar char="○"/>
            </a:pPr>
            <a:r>
              <a:rPr lang="en-GB" sz="2000"/>
              <a:t>It combines key technologies: web development, real-time communication, and database management.</a:t>
            </a:r>
            <a:endParaRPr sz="2000"/>
          </a:p>
          <a:p>
            <a:pPr indent="-355600" lvl="1" marL="914400" rtl="0" algn="l">
              <a:lnSpc>
                <a:spcPct val="95000"/>
              </a:lnSpc>
              <a:spcBef>
                <a:spcPts val="0"/>
              </a:spcBef>
              <a:spcAft>
                <a:spcPts val="0"/>
              </a:spcAft>
              <a:buSzPts val="2000"/>
              <a:buChar char="○"/>
            </a:pPr>
            <a:r>
              <a:rPr lang="en-GB" sz="2000"/>
              <a:t>Provides experience in Socket.io for real-time data transfer.</a:t>
            </a:r>
            <a:endParaRPr sz="2000"/>
          </a:p>
          <a:p>
            <a:pPr indent="-355600" lvl="0" marL="457200" rtl="0" algn="l">
              <a:lnSpc>
                <a:spcPct val="95000"/>
              </a:lnSpc>
              <a:spcBef>
                <a:spcPts val="1000"/>
              </a:spcBef>
              <a:spcAft>
                <a:spcPts val="1200"/>
              </a:spcAft>
              <a:buSzPts val="2000"/>
              <a:buChar char="➢"/>
            </a:pPr>
            <a:r>
              <a:rPr b="1" lang="en-GB" sz="2000"/>
              <a:t>Objective</a:t>
            </a:r>
            <a:r>
              <a:rPr lang="en-GB" sz="2000"/>
              <a:t>: To gain hands-on experience with full-stack development by creating a functional chat system.</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620"/>
              <a:t>Technology Stack</a:t>
            </a:r>
            <a:endParaRPr b="1" sz="3620"/>
          </a:p>
        </p:txBody>
      </p:sp>
      <p:sp>
        <p:nvSpPr>
          <p:cNvPr id="143" name="Google Shape;143;p15"/>
          <p:cNvSpPr txBox="1"/>
          <p:nvPr>
            <p:ph idx="1" type="body"/>
          </p:nvPr>
        </p:nvSpPr>
        <p:spPr>
          <a:xfrm>
            <a:off x="311700" y="1000075"/>
            <a:ext cx="8520600" cy="40011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b="1" lang="en-GB" sz="1900"/>
              <a:t>Frontend - React: </a:t>
            </a:r>
            <a:endParaRPr b="1" sz="1900"/>
          </a:p>
          <a:p>
            <a:pPr indent="-349250" lvl="1" marL="914400" rtl="0" algn="l">
              <a:lnSpc>
                <a:spcPct val="115000"/>
              </a:lnSpc>
              <a:spcBef>
                <a:spcPts val="0"/>
              </a:spcBef>
              <a:spcAft>
                <a:spcPts val="0"/>
              </a:spcAft>
              <a:buSzPts val="1900"/>
              <a:buChar char="○"/>
            </a:pPr>
            <a:r>
              <a:rPr lang="en-GB" sz="1900"/>
              <a:t>For building the user interface and handling client-side logic.</a:t>
            </a:r>
            <a:endParaRPr sz="1900"/>
          </a:p>
          <a:p>
            <a:pPr indent="-349250" lvl="0" marL="457200" rtl="0" algn="l">
              <a:lnSpc>
                <a:spcPct val="115000"/>
              </a:lnSpc>
              <a:spcBef>
                <a:spcPts val="0"/>
              </a:spcBef>
              <a:spcAft>
                <a:spcPts val="0"/>
              </a:spcAft>
              <a:buSzPts val="1900"/>
              <a:buChar char="➢"/>
            </a:pPr>
            <a:r>
              <a:rPr b="1" lang="en-GB" sz="1900"/>
              <a:t>Backend - Node.js and Express.js:</a:t>
            </a:r>
            <a:endParaRPr b="1" sz="1900"/>
          </a:p>
          <a:p>
            <a:pPr indent="-349250" lvl="1" marL="914400" rtl="0" algn="l">
              <a:lnSpc>
                <a:spcPct val="115000"/>
              </a:lnSpc>
              <a:spcBef>
                <a:spcPts val="0"/>
              </a:spcBef>
              <a:spcAft>
                <a:spcPts val="0"/>
              </a:spcAft>
              <a:buSzPts val="1900"/>
              <a:buChar char="○"/>
            </a:pPr>
            <a:r>
              <a:rPr lang="en-GB" sz="1900"/>
              <a:t>Node.js: For executing server-side JavaScript.</a:t>
            </a:r>
            <a:endParaRPr sz="1900"/>
          </a:p>
          <a:p>
            <a:pPr indent="-349250" lvl="1" marL="914400" rtl="0" algn="l">
              <a:lnSpc>
                <a:spcPct val="115000"/>
              </a:lnSpc>
              <a:spcBef>
                <a:spcPts val="0"/>
              </a:spcBef>
              <a:spcAft>
                <a:spcPts val="0"/>
              </a:spcAft>
              <a:buSzPts val="1900"/>
              <a:buChar char="○"/>
            </a:pPr>
            <a:r>
              <a:rPr lang="en-GB" sz="1900"/>
              <a:t>Express.js: Lightweight web framework for handling HTTP requests and routing.</a:t>
            </a:r>
            <a:endParaRPr sz="1900"/>
          </a:p>
          <a:p>
            <a:pPr indent="-349250" lvl="0" marL="457200" rtl="0" algn="l">
              <a:lnSpc>
                <a:spcPct val="115000"/>
              </a:lnSpc>
              <a:spcBef>
                <a:spcPts val="0"/>
              </a:spcBef>
              <a:spcAft>
                <a:spcPts val="0"/>
              </a:spcAft>
              <a:buSzPts val="1900"/>
              <a:buChar char="➢"/>
            </a:pPr>
            <a:r>
              <a:rPr b="1" lang="en-GB" sz="1900"/>
              <a:t>Database - MongoDB: </a:t>
            </a:r>
            <a:endParaRPr b="1" sz="1900"/>
          </a:p>
          <a:p>
            <a:pPr indent="-349250" lvl="1" marL="914400" rtl="0" algn="l">
              <a:lnSpc>
                <a:spcPct val="115000"/>
              </a:lnSpc>
              <a:spcBef>
                <a:spcPts val="0"/>
              </a:spcBef>
              <a:spcAft>
                <a:spcPts val="0"/>
              </a:spcAft>
              <a:buSzPts val="1900"/>
              <a:buChar char="○"/>
            </a:pPr>
            <a:r>
              <a:rPr lang="en-GB" sz="1900"/>
              <a:t>NoSQL database for storing user data and chat messages.</a:t>
            </a:r>
            <a:endParaRPr sz="1900"/>
          </a:p>
          <a:p>
            <a:pPr indent="-349250" lvl="0" marL="457200" rtl="0" algn="l">
              <a:lnSpc>
                <a:spcPct val="115000"/>
              </a:lnSpc>
              <a:spcBef>
                <a:spcPts val="0"/>
              </a:spcBef>
              <a:spcAft>
                <a:spcPts val="0"/>
              </a:spcAft>
              <a:buSzPts val="1900"/>
              <a:buChar char="➢"/>
            </a:pPr>
            <a:r>
              <a:rPr b="1" lang="en-GB" sz="1900"/>
              <a:t>Real-time Communication - Socket.io: </a:t>
            </a:r>
            <a:endParaRPr b="1" sz="1900"/>
          </a:p>
          <a:p>
            <a:pPr indent="-349250" lvl="1" marL="914400" rtl="0" algn="l">
              <a:lnSpc>
                <a:spcPct val="115000"/>
              </a:lnSpc>
              <a:spcBef>
                <a:spcPts val="0"/>
              </a:spcBef>
              <a:spcAft>
                <a:spcPts val="0"/>
              </a:spcAft>
              <a:buSzPts val="1900"/>
              <a:buChar char="○"/>
            </a:pPr>
            <a:r>
              <a:rPr lang="en-GB" sz="1900"/>
              <a:t>Enables real-time, bidirectional communication between client and server.</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16"/>
          <p:cNvPicPr preferRelativeResize="0"/>
          <p:nvPr/>
        </p:nvPicPr>
        <p:blipFill>
          <a:blip r:embed="rId3">
            <a:alphaModFix/>
          </a:blip>
          <a:stretch>
            <a:fillRect/>
          </a:stretch>
        </p:blipFill>
        <p:spPr>
          <a:xfrm>
            <a:off x="0" y="0"/>
            <a:ext cx="9143999" cy="5143499"/>
          </a:xfrm>
          <a:prstGeom prst="rect">
            <a:avLst/>
          </a:prstGeom>
          <a:noFill/>
          <a:ln>
            <a:noFill/>
          </a:ln>
        </p:spPr>
      </p:pic>
      <p:sp>
        <p:nvSpPr>
          <p:cNvPr id="149" name="Google Shape;149;p16"/>
          <p:cNvSpPr txBox="1"/>
          <p:nvPr>
            <p:ph type="title"/>
          </p:nvPr>
        </p:nvSpPr>
        <p:spPr>
          <a:xfrm>
            <a:off x="5284350" y="153500"/>
            <a:ext cx="37071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b="1" lang="en-GB" sz="2620"/>
              <a:t>Generic</a:t>
            </a:r>
            <a:r>
              <a:rPr b="1" lang="en-GB" sz="2620"/>
              <a:t> Architecture</a:t>
            </a:r>
            <a:endParaRPr b="1" sz="26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620"/>
              <a:t>Features</a:t>
            </a:r>
            <a:endParaRPr b="1" sz="3620"/>
          </a:p>
        </p:txBody>
      </p:sp>
      <p:sp>
        <p:nvSpPr>
          <p:cNvPr id="155" name="Google Shape;155;p17"/>
          <p:cNvSpPr txBox="1"/>
          <p:nvPr>
            <p:ph idx="1" type="body"/>
          </p:nvPr>
        </p:nvSpPr>
        <p:spPr>
          <a:xfrm>
            <a:off x="311700" y="1000075"/>
            <a:ext cx="8520600" cy="40011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GB" sz="2000">
                <a:solidFill>
                  <a:srgbClr val="000000"/>
                </a:solidFill>
              </a:rPr>
              <a:t>Real-time Messaging: Instantly send and receive messages using Socket.io for real-time communication between users.</a:t>
            </a:r>
            <a:endParaRPr sz="2000">
              <a:solidFill>
                <a:srgbClr val="000000"/>
              </a:solidFill>
            </a:endParaRPr>
          </a:p>
          <a:p>
            <a:pPr indent="-355600" lvl="0" marL="457200" rtl="0" algn="l">
              <a:lnSpc>
                <a:spcPct val="115000"/>
              </a:lnSpc>
              <a:spcBef>
                <a:spcPts val="1000"/>
              </a:spcBef>
              <a:spcAft>
                <a:spcPts val="0"/>
              </a:spcAft>
              <a:buClr>
                <a:srgbClr val="000000"/>
              </a:buClr>
              <a:buSzPts val="2000"/>
              <a:buChar char="➢"/>
            </a:pPr>
            <a:r>
              <a:rPr lang="en-GB" sz="2000">
                <a:solidFill>
                  <a:srgbClr val="000000"/>
                </a:solidFill>
              </a:rPr>
              <a:t>User Authentication: Secure login and registration system to authenticate users before accessing the chat.</a:t>
            </a:r>
            <a:endParaRPr sz="2000">
              <a:solidFill>
                <a:srgbClr val="000000"/>
              </a:solidFill>
            </a:endParaRPr>
          </a:p>
          <a:p>
            <a:pPr indent="-355600" lvl="0" marL="457200" rtl="0" algn="l">
              <a:lnSpc>
                <a:spcPct val="115000"/>
              </a:lnSpc>
              <a:spcBef>
                <a:spcPts val="1000"/>
              </a:spcBef>
              <a:spcAft>
                <a:spcPts val="0"/>
              </a:spcAft>
              <a:buClr>
                <a:srgbClr val="000000"/>
              </a:buClr>
              <a:buSzPts val="2000"/>
              <a:buChar char="➢"/>
            </a:pPr>
            <a:r>
              <a:rPr lang="en-GB" sz="2000">
                <a:solidFill>
                  <a:srgbClr val="000000"/>
                </a:solidFill>
              </a:rPr>
              <a:t>Message Storage: All messages are saved in MongoDB, allowing users to view chat history.</a:t>
            </a:r>
            <a:endParaRPr sz="2000">
              <a:solidFill>
                <a:srgbClr val="000000"/>
              </a:solidFill>
            </a:endParaRPr>
          </a:p>
          <a:p>
            <a:pPr indent="-355600" lvl="0" marL="457200" rtl="0" algn="l">
              <a:lnSpc>
                <a:spcPct val="115000"/>
              </a:lnSpc>
              <a:spcBef>
                <a:spcPts val="1000"/>
              </a:spcBef>
              <a:spcAft>
                <a:spcPts val="1000"/>
              </a:spcAft>
              <a:buClr>
                <a:srgbClr val="000000"/>
              </a:buClr>
              <a:buSzPts val="2000"/>
              <a:buChar char="➢"/>
            </a:pPr>
            <a:r>
              <a:rPr lang="en-GB" sz="2000">
                <a:solidFill>
                  <a:srgbClr val="000000"/>
                </a:solidFill>
              </a:rPr>
              <a:t>Responsive User Interface: Built with React to ensure smooth user interaction across different screen sizes.</a:t>
            </a:r>
            <a:endParaRPr sz="20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304800" y="228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620"/>
              <a:t>Implementation</a:t>
            </a:r>
            <a:endParaRPr b="1" sz="3620"/>
          </a:p>
        </p:txBody>
      </p:sp>
      <p:pic>
        <p:nvPicPr>
          <p:cNvPr id="161" name="Google Shape;161;p18"/>
          <p:cNvPicPr preferRelativeResize="0"/>
          <p:nvPr/>
        </p:nvPicPr>
        <p:blipFill>
          <a:blip r:embed="rId3">
            <a:alphaModFix/>
          </a:blip>
          <a:stretch>
            <a:fillRect/>
          </a:stretch>
        </p:blipFill>
        <p:spPr>
          <a:xfrm>
            <a:off x="474750" y="1434800"/>
            <a:ext cx="3892050" cy="3459275"/>
          </a:xfrm>
          <a:prstGeom prst="rect">
            <a:avLst/>
          </a:prstGeom>
          <a:noFill/>
          <a:ln>
            <a:noFill/>
          </a:ln>
        </p:spPr>
      </p:pic>
      <p:pic>
        <p:nvPicPr>
          <p:cNvPr id="162" name="Google Shape;162;p18"/>
          <p:cNvPicPr preferRelativeResize="0"/>
          <p:nvPr/>
        </p:nvPicPr>
        <p:blipFill>
          <a:blip r:embed="rId4">
            <a:alphaModFix/>
          </a:blip>
          <a:stretch>
            <a:fillRect/>
          </a:stretch>
        </p:blipFill>
        <p:spPr>
          <a:xfrm>
            <a:off x="4432850" y="1434800"/>
            <a:ext cx="4324500" cy="3459275"/>
          </a:xfrm>
          <a:prstGeom prst="rect">
            <a:avLst/>
          </a:prstGeom>
          <a:noFill/>
          <a:ln>
            <a:noFill/>
          </a:ln>
        </p:spPr>
      </p:pic>
      <p:sp>
        <p:nvSpPr>
          <p:cNvPr id="163" name="Google Shape;163;p18"/>
          <p:cNvSpPr txBox="1"/>
          <p:nvPr/>
        </p:nvSpPr>
        <p:spPr>
          <a:xfrm>
            <a:off x="794025" y="859325"/>
            <a:ext cx="32535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GB" sz="1600" u="sng">
                <a:solidFill>
                  <a:schemeClr val="dk2"/>
                </a:solidFill>
              </a:rPr>
              <a:t>Sign Up page</a:t>
            </a:r>
            <a:endParaRPr b="1" sz="1600" u="sng">
              <a:solidFill>
                <a:schemeClr val="dk2"/>
              </a:solidFill>
            </a:endParaRPr>
          </a:p>
        </p:txBody>
      </p:sp>
      <p:sp>
        <p:nvSpPr>
          <p:cNvPr id="164" name="Google Shape;164;p18"/>
          <p:cNvSpPr txBox="1"/>
          <p:nvPr/>
        </p:nvSpPr>
        <p:spPr>
          <a:xfrm>
            <a:off x="4968338" y="859325"/>
            <a:ext cx="32535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GB" sz="1600" u="sng">
                <a:solidFill>
                  <a:schemeClr val="dk2"/>
                </a:solidFill>
              </a:rPr>
              <a:t>Sign in page</a:t>
            </a:r>
            <a:endParaRPr b="1" sz="1600" u="sng">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304800" y="228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620"/>
              <a:t>Implementation</a:t>
            </a:r>
            <a:endParaRPr b="1" sz="3620"/>
          </a:p>
        </p:txBody>
      </p:sp>
      <p:sp>
        <p:nvSpPr>
          <p:cNvPr id="170" name="Google Shape;170;p19"/>
          <p:cNvSpPr txBox="1"/>
          <p:nvPr/>
        </p:nvSpPr>
        <p:spPr>
          <a:xfrm>
            <a:off x="2817600" y="648900"/>
            <a:ext cx="35088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GB" sz="1600" u="sng">
                <a:solidFill>
                  <a:schemeClr val="dk2"/>
                </a:solidFill>
              </a:rPr>
              <a:t>User 1 chat screen</a:t>
            </a:r>
            <a:endParaRPr b="1" sz="1600" u="sng">
              <a:solidFill>
                <a:schemeClr val="dk2"/>
              </a:solidFill>
            </a:endParaRPr>
          </a:p>
        </p:txBody>
      </p:sp>
      <p:pic>
        <p:nvPicPr>
          <p:cNvPr id="171" name="Google Shape;171;p19"/>
          <p:cNvPicPr preferRelativeResize="0"/>
          <p:nvPr/>
        </p:nvPicPr>
        <p:blipFill>
          <a:blip r:embed="rId3">
            <a:alphaModFix/>
          </a:blip>
          <a:stretch>
            <a:fillRect/>
          </a:stretch>
        </p:blipFill>
        <p:spPr>
          <a:xfrm>
            <a:off x="204900" y="1145400"/>
            <a:ext cx="8733052" cy="3770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0"/>
          <p:cNvPicPr preferRelativeResize="0"/>
          <p:nvPr/>
        </p:nvPicPr>
        <p:blipFill>
          <a:blip r:embed="rId3">
            <a:alphaModFix/>
          </a:blip>
          <a:stretch>
            <a:fillRect/>
          </a:stretch>
        </p:blipFill>
        <p:spPr>
          <a:xfrm>
            <a:off x="203350" y="1145400"/>
            <a:ext cx="8733023" cy="3780774"/>
          </a:xfrm>
          <a:prstGeom prst="rect">
            <a:avLst/>
          </a:prstGeom>
          <a:noFill/>
          <a:ln>
            <a:noFill/>
          </a:ln>
        </p:spPr>
      </p:pic>
      <p:sp>
        <p:nvSpPr>
          <p:cNvPr id="177" name="Google Shape;177;p20"/>
          <p:cNvSpPr txBox="1"/>
          <p:nvPr>
            <p:ph type="title"/>
          </p:nvPr>
        </p:nvSpPr>
        <p:spPr>
          <a:xfrm>
            <a:off x="304800" y="228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620"/>
              <a:t>Implementation</a:t>
            </a:r>
            <a:endParaRPr b="1" sz="3620"/>
          </a:p>
        </p:txBody>
      </p:sp>
      <p:sp>
        <p:nvSpPr>
          <p:cNvPr id="178" name="Google Shape;178;p20"/>
          <p:cNvSpPr txBox="1"/>
          <p:nvPr/>
        </p:nvSpPr>
        <p:spPr>
          <a:xfrm>
            <a:off x="2817600" y="648900"/>
            <a:ext cx="35088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GB" sz="1600" u="sng">
                <a:solidFill>
                  <a:schemeClr val="dk2"/>
                </a:solidFill>
              </a:rPr>
              <a:t>User 2 chat screen</a:t>
            </a:r>
            <a:endParaRPr b="1" sz="1600" u="sng">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idx="1" type="body"/>
          </p:nvPr>
        </p:nvSpPr>
        <p:spPr>
          <a:xfrm>
            <a:off x="311700" y="1152475"/>
            <a:ext cx="8520600" cy="3902100"/>
          </a:xfrm>
          <a:prstGeom prst="rect">
            <a:avLst/>
          </a:prstGeom>
        </p:spPr>
        <p:txBody>
          <a:bodyPr anchorCtr="0" anchor="t" bIns="91425" lIns="91425" spcFirstLastPara="1" rIns="91425" wrap="square" tIns="91425">
            <a:noAutofit/>
          </a:bodyPr>
          <a:lstStyle/>
          <a:p>
            <a:pPr indent="-357505" lvl="0" marL="457200" rtl="0" algn="l">
              <a:lnSpc>
                <a:spcPct val="80000"/>
              </a:lnSpc>
              <a:spcBef>
                <a:spcPts val="0"/>
              </a:spcBef>
              <a:spcAft>
                <a:spcPts val="0"/>
              </a:spcAft>
              <a:buSzPts val="2030"/>
              <a:buChar char="➢"/>
            </a:pPr>
            <a:r>
              <a:rPr lang="en-GB" sz="2029"/>
              <a:t>Database Integration: Encountered difficulties in connecting the MongoDB database to the backend, ensuring proper data flow and management.</a:t>
            </a:r>
            <a:endParaRPr sz="2029"/>
          </a:p>
          <a:p>
            <a:pPr indent="-357505" lvl="0" marL="457200" rtl="0" algn="l">
              <a:lnSpc>
                <a:spcPct val="80000"/>
              </a:lnSpc>
              <a:spcBef>
                <a:spcPts val="1000"/>
              </a:spcBef>
              <a:spcAft>
                <a:spcPts val="0"/>
              </a:spcAft>
              <a:buSzPts val="2030"/>
              <a:buChar char="➢"/>
            </a:pPr>
            <a:r>
              <a:rPr lang="en-GB" sz="2029"/>
              <a:t>Version Compatibility: Faced challenges with compatibility issues between different versions of technologies (e.g., Node.js, Express.js, and MongoDB), which affected development and functionality.</a:t>
            </a:r>
            <a:endParaRPr sz="2029"/>
          </a:p>
          <a:p>
            <a:pPr indent="-357505" lvl="0" marL="457200" rtl="0" algn="l">
              <a:lnSpc>
                <a:spcPct val="80000"/>
              </a:lnSpc>
              <a:spcBef>
                <a:spcPts val="1000"/>
              </a:spcBef>
              <a:spcAft>
                <a:spcPts val="0"/>
              </a:spcAft>
              <a:buSzPts val="2030"/>
              <a:buChar char="➢"/>
            </a:pPr>
            <a:r>
              <a:rPr lang="en-GB" sz="2029"/>
              <a:t>Integrating Socket.io: Implemented real-time communication using Socket.io, dealing with issues related to connection stability and message synchronization across clients.</a:t>
            </a:r>
            <a:endParaRPr sz="2029"/>
          </a:p>
          <a:p>
            <a:pPr indent="-357505" lvl="0" marL="457200" rtl="0" algn="l">
              <a:lnSpc>
                <a:spcPct val="80000"/>
              </a:lnSpc>
              <a:spcBef>
                <a:spcPts val="1000"/>
              </a:spcBef>
              <a:spcAft>
                <a:spcPts val="1000"/>
              </a:spcAft>
              <a:buSzPts val="2030"/>
              <a:buChar char="➢"/>
            </a:pPr>
            <a:r>
              <a:rPr lang="en-GB" sz="2029"/>
              <a:t>User Interface Responsiveness: Ensuring the user interface built with React was responsive across various devices, requiring extensive testing and adjustments.</a:t>
            </a:r>
            <a:endParaRPr sz="2029"/>
          </a:p>
        </p:txBody>
      </p:sp>
      <p:sp>
        <p:nvSpPr>
          <p:cNvPr id="184" name="Google Shape;184;p21"/>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620"/>
              <a:t>Challenges Faced</a:t>
            </a:r>
            <a:endParaRPr b="1" sz="362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