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p:scale>
          <a:sx n="66" d="100"/>
          <a:sy n="66" d="100"/>
        </p:scale>
        <p:origin x="632" y="-3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27/09/2022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27/09/2022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5" name="think-cell Slide" r:id="rId6" imgW="360" imgH="360" progId="">
                  <p:embed/>
                </p:oleObj>
              </mc:Choice>
              <mc:Fallback>
                <p:oleObj name="think-cell Slide" r:id="rId6" imgW="360" imgH="360" progId="">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9"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33"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7"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9" name="think-cell Slide" r:id="rId7" imgW="360" imgH="360" progId="">
                  <p:embed/>
                </p:oleObj>
              </mc:Choice>
              <mc:Fallback>
                <p:oleObj name="think-cell Slide" r:id="rId7" imgW="360" imgH="360" progId="">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5"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9"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53"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13" name="think-cell Slide" r:id="rId7" imgW="360" imgH="360" progId="">
                  <p:embed/>
                </p:oleObj>
              </mc:Choice>
              <mc:Fallback>
                <p:oleObj name="think-cell Slide" r:id="rId7" imgW="360" imgH="360" progId="">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7" name="think-cell Slide" r:id="rId9" imgW="360" imgH="360" progId="">
                  <p:embed/>
                </p:oleObj>
              </mc:Choice>
              <mc:Fallback>
                <p:oleObj name="think-cell Slide" r:id="rId9" imgW="360" imgH="360"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61" name="think-cell Slide" r:id="rId5" imgW="360" imgH="360" progId="">
                  <p:embed/>
                </p:oleObj>
              </mc:Choice>
              <mc:Fallback>
                <p:oleObj name="think-cell Slide" r:id="rId5" imgW="360" imgH="360" progId="">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85"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pPr/>
              <a:t>9/27/2022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41" name="think-cell Slide" r:id="rId25" imgW="360" imgH="360" progId="">
                  <p:embed/>
                </p:oleObj>
              </mc:Choice>
              <mc:Fallback>
                <p:oleObj name="think-cell Slide" r:id="rId25" imgW="360" imgH="360" progId="">
                  <p:embed/>
                  <p:pic>
                    <p:nvPicPr>
                      <p:cNvPr id="0" name="Picture 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81" name="think-cell Slide" r:id="rId14" imgW="360" imgH="360" progId="">
                  <p:embed/>
                </p:oleObj>
              </mc:Choice>
              <mc:Fallback>
                <p:oleObj name="think-cell Slide" r:id="rId14" imgW="360" imgH="360" progId="">
                  <p:embed/>
                  <p:pic>
                    <p:nvPicPr>
                      <p:cNvPr id="0" name="Picture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hyperlink" Target="https://github.com/abhishek311017"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www.linkedin.com/in/abhishek-singh1997" TargetMode="External"/><Relationship Id="rId5" Type="http://schemas.openxmlformats.org/officeDocument/2006/relationships/hyperlink" Target="Prathamesh_joshi__Resume.pptx"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172333717"/>
              </p:ext>
            </p:extLst>
          </p:nvPr>
        </p:nvGraphicFramePr>
        <p:xfrm>
          <a:off x="9229725" y="1214756"/>
          <a:ext cx="2962275" cy="5143202"/>
        </p:xfrm>
        <a:graphic>
          <a:graphicData uri="http://schemas.openxmlformats.org/drawingml/2006/table">
            <a:tbl>
              <a:tblPr firstRow="1" bandRow="1">
                <a:tableStyleId>{0E3FDE45-AF77-4B5C-9715-49D594BDF05E}</a:tableStyleId>
              </a:tblPr>
              <a:tblGrid>
                <a:gridCol w="904875">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711501">
                <a:tc>
                  <a:txBody>
                    <a:bodyPr/>
                    <a:lstStyle/>
                    <a:p>
                      <a:pPr algn="ct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Fundamentals in c,data-types,control statements ,Functions,Pointers &amp; Arrays</a:t>
                      </a:r>
                    </a:p>
                  </a:txBody>
                  <a:tcPr/>
                </a:tc>
                <a:extLst>
                  <a:ext uri="{0D108BD9-81ED-4DB2-BD59-A6C34878D82A}">
                    <a16:rowId xmlns:a16="http://schemas.microsoft.com/office/drawing/2014/main" val="10000"/>
                  </a:ext>
                </a:extLst>
              </a:tr>
              <a:tr h="687784">
                <a:tc>
                  <a:txBody>
                    <a:bodyPr/>
                    <a:lstStyle/>
                    <a:p>
                      <a:pPr algn="ct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C#Basics,OOPS,Generics,Collections,Array,Loops,File Handling,Functions</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36619847"/>
                  </a:ext>
                </a:extLst>
              </a:tr>
              <a:tr h="68778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ADO.NET,ASP.NET with MVC5 and WEB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API,Entity</a:t>
                      </a: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 Framework</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362141945"/>
                  </a:ext>
                </a:extLst>
              </a:tr>
              <a:tr h="972385">
                <a:tc>
                  <a:txBody>
                    <a:bodyPr/>
                    <a:lstStyle/>
                    <a:p>
                      <a:pPr algn="ct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Java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700" dirty="0">
                          <a:solidFill>
                            <a:schemeClr val="tx1"/>
                          </a:solidFill>
                        </a:rPr>
                        <a:t>Basics, Input/Output, Flow Control, Operators, Strings, Arrays, OOPs Concepts, Keywords, Access Modifiers, Memory Allocation, Packages, Collection Framework, Multithreading, Regex.</a:t>
                      </a:r>
                      <a:endParaRPr lang="en-US" sz="700" dirty="0">
                        <a:solidFill>
                          <a:schemeClr val="tx1"/>
                        </a:solidFill>
                      </a:endParaRPr>
                    </a:p>
                  </a:txBody>
                  <a:tcPr/>
                </a:tc>
                <a:extLst>
                  <a:ext uri="{0D108BD9-81ED-4DB2-BD59-A6C34878D82A}">
                    <a16:rowId xmlns:a16="http://schemas.microsoft.com/office/drawing/2014/main" val="10002"/>
                  </a:ext>
                </a:extLst>
              </a:tr>
              <a:tr h="541572">
                <a:tc>
                  <a:txBody>
                    <a:bodyPr/>
                    <a:lstStyle/>
                    <a:p>
                      <a:pPr algn="ct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lang="en-US" sz="800" dirty="0">
                        <a:solidFill>
                          <a:schemeClr val="tx1"/>
                        </a:solidFill>
                      </a:endParaRPr>
                    </a:p>
                  </a:txBody>
                  <a:tcPr/>
                </a:tc>
                <a:extLst>
                  <a:ext uri="{0D108BD9-81ED-4DB2-BD59-A6C34878D82A}">
                    <a16:rowId xmlns:a16="http://schemas.microsoft.com/office/drawing/2014/main" val="10003"/>
                  </a:ext>
                </a:extLst>
              </a:tr>
              <a:tr h="877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ES6 &amp; TypeScript ,Optimized UI Designed,Bootstrap</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4"/>
                  </a:ext>
                </a:extLst>
              </a:tr>
              <a:tr h="664658">
                <a:tc>
                  <a:txBody>
                    <a:bodyPr/>
                    <a:lstStyle/>
                    <a:p>
                      <a:pPr algn="ct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Oracle DB, SQl DB,MongoDB ,No Sql Basics.</a:t>
                      </a:r>
                    </a:p>
                  </a:txBody>
                  <a:tcPr/>
                </a:tc>
                <a:extLst>
                  <a:ext uri="{0D108BD9-81ED-4DB2-BD59-A6C34878D82A}">
                    <a16:rowId xmlns:a16="http://schemas.microsoft.com/office/drawing/2014/main" val="10006"/>
                  </a:ext>
                </a:extLst>
              </a:tr>
            </a:tbl>
          </a:graphicData>
        </a:graphic>
      </p:graphicFrame>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Mumbai</a:t>
            </a:r>
          </a:p>
          <a:p>
            <a:pPr eaLnBrk="1" hangingPunct="1"/>
            <a:endParaRPr lang="nl-NL" altLang="nl-NL" dirty="0"/>
          </a:p>
        </p:txBody>
      </p:sp>
      <p:sp>
        <p:nvSpPr>
          <p:cNvPr id="7173" name="Text Placeholder 24"/>
          <p:cNvSpPr>
            <a:spLocks noGrp="1"/>
          </p:cNvSpPr>
          <p:nvPr>
            <p:ph type="body" sz="quarter" idx="47"/>
          </p:nvPr>
        </p:nvSpPr>
        <p:spPr>
          <a:xfrm>
            <a:off x="3299244" y="1603137"/>
            <a:ext cx="3582574" cy="182789"/>
          </a:xfrm>
        </p:spPr>
        <p:txBody>
          <a:bodyPr/>
          <a:lstStyle/>
          <a:p>
            <a:pPr eaLnBrk="1" hangingPunct="1"/>
            <a:r>
              <a:rPr lang="en-US" altLang="nl-NL" dirty="0">
                <a:solidFill>
                  <a:schemeClr val="accent2">
                    <a:lumMod val="60000"/>
                    <a:lumOff val="40000"/>
                  </a:schemeClr>
                </a:solidFill>
              </a:rPr>
              <a:t>PRATHAMESH.JAYANT-JOSHI</a:t>
            </a:r>
            <a:r>
              <a:rPr lang="nl-NL" altLang="nl-NL" dirty="0">
                <a:solidFill>
                  <a:srgbClr val="88D5ED"/>
                </a:solidFill>
              </a:rPr>
              <a:t>@cCAPGEMINI.COM</a:t>
            </a:r>
            <a:r>
              <a:rPr lang="nl-NL" altLang="nl-NL" dirty="0"/>
              <a:t> </a:t>
            </a:r>
          </a:p>
        </p:txBody>
      </p:sp>
      <p:sp>
        <p:nvSpPr>
          <p:cNvPr id="7174" name="Text Placeholder 25"/>
          <p:cNvSpPr>
            <a:spLocks noGrp="1"/>
          </p:cNvSpPr>
          <p:nvPr>
            <p:ph type="body" sz="quarter" idx="48"/>
          </p:nvPr>
        </p:nvSpPr>
        <p:spPr>
          <a:xfrm>
            <a:off x="3355973" y="1828483"/>
            <a:ext cx="2382837" cy="330200"/>
          </a:xfrm>
        </p:spPr>
        <p:txBody>
          <a:bodyPr/>
          <a:lstStyle/>
          <a:p>
            <a:pPr eaLnBrk="1" hangingPunct="1"/>
            <a:r>
              <a:rPr lang="nl-NL" altLang="nl-NL" dirty="0"/>
              <a:t>+91 9503366606</a:t>
            </a:r>
            <a:endParaRPr lang="en-US" altLang="nl-NL" dirty="0"/>
          </a:p>
        </p:txBody>
      </p:sp>
      <p:sp>
        <p:nvSpPr>
          <p:cNvPr id="7175" name="Text Placeholder 26"/>
          <p:cNvSpPr>
            <a:spLocks noGrp="1"/>
          </p:cNvSpPr>
          <p:nvPr>
            <p:ph type="body" sz="quarter" idx="50"/>
          </p:nvPr>
        </p:nvSpPr>
        <p:spPr>
          <a:xfrm>
            <a:off x="518736" y="2773544"/>
            <a:ext cx="3978346" cy="3894772"/>
          </a:xfrm>
        </p:spPr>
        <p:txBody>
          <a:bodyPr/>
          <a:lstStyle/>
          <a:p>
            <a:pPr marL="171450" indent="-171450">
              <a:buFont typeface="Arial" panose="020B0604020202020204" pitchFamily="34" charset="0"/>
              <a:buChar char="•"/>
            </a:pPr>
            <a:r>
              <a:rPr lang="en-IN" altLang="en-US" sz="1200" b="1" dirty="0">
                <a:latin typeface="Arial Nova Cond" panose="020B0604020202020204" pitchFamily="34" charset="0"/>
                <a:cs typeface="Times New Roman" panose="02020603050405020304" pitchFamily="18" charset="0"/>
              </a:rPr>
              <a:t>Proficient in Version Control System(Git&amp;Github)</a:t>
            </a:r>
            <a:endParaRPr lang="en-US" altLang="en-US" sz="1200" b="1" dirty="0">
              <a:latin typeface="Arial Nova Cond" panose="020B0604020202020204" pitchFamily="34" charset="0"/>
              <a:cs typeface="Times New Roman" panose="02020603050405020304" pitchFamily="18" charset="0"/>
            </a:endParaRPr>
          </a:p>
          <a:p>
            <a:pPr marL="171450" indent="-171450">
              <a:buFont typeface="Arial" panose="020B0604020202020204" pitchFamily="34" charset="0"/>
              <a:buChar char="•"/>
            </a:pPr>
            <a:r>
              <a:rPr lang="en-US" sz="1200" b="1" dirty="0">
                <a:latin typeface="Arial Nova Cond" panose="020B0604020202020204" pitchFamily="34" charset="0"/>
                <a:cs typeface="Times New Roman" panose="02020603050405020304" pitchFamily="18" charset="0"/>
              </a:rPr>
              <a:t>Hands on Experience On</a:t>
            </a:r>
            <a:r>
              <a:rPr lang="en-US" sz="1200" dirty="0">
                <a:latin typeface="Arial Nova Cond" panose="020B0604020202020204" pitchFamily="34" charset="0"/>
                <a:cs typeface="Times New Roman" panose="02020603050405020304" pitchFamily="18" charset="0"/>
              </a:rPr>
              <a:t> </a:t>
            </a:r>
            <a:r>
              <a:rPr lang="en-US" sz="1200" b="1" dirty="0">
                <a:latin typeface="Arial Nova Cond" panose="020B0604020202020204" pitchFamily="34" charset="0"/>
                <a:cs typeface="Times New Roman" panose="02020603050405020304" pitchFamily="18" charset="0"/>
              </a:rPr>
              <a:t>C#,ADO.NET,LINQ,Entity Framework,Sql Server,ASP.NET MVC5 &amp; Web Api.</a:t>
            </a:r>
          </a:p>
          <a:p>
            <a:pPr marL="171450" indent="-171450">
              <a:buFont typeface="Arial" panose="020B0604020202020204" pitchFamily="34" charset="0"/>
              <a:buChar char="•"/>
            </a:pPr>
            <a:r>
              <a:rPr lang="en-US" sz="1200" dirty="0">
                <a:latin typeface="Arial Nova Cond" panose="020B0604020202020204" pitchFamily="34" charset="0"/>
                <a:cs typeface="Times New Roman" panose="02020603050405020304" pitchFamily="18" charset="0"/>
                <a:sym typeface="+mn-ea"/>
              </a:rPr>
              <a:t>Proficient in Creating </a:t>
            </a:r>
            <a:r>
              <a:rPr lang="en-US" sz="1200" b="1" dirty="0">
                <a:latin typeface="Arial Nova Cond" panose="020B0604020202020204" pitchFamily="34" charset="0"/>
                <a:cs typeface="Times New Roman" panose="02020603050405020304" pitchFamily="18" charset="0"/>
                <a:sym typeface="+mn-ea"/>
              </a:rPr>
              <a:t>Single page  Web</a:t>
            </a:r>
            <a:r>
              <a:rPr lang="en-US" sz="1200" dirty="0">
                <a:latin typeface="Arial Nova Cond" panose="020B0604020202020204" pitchFamily="34" charset="0"/>
                <a:cs typeface="Times New Roman" panose="02020603050405020304" pitchFamily="18" charset="0"/>
                <a:sym typeface="+mn-ea"/>
              </a:rPr>
              <a:t> Application in </a:t>
            </a:r>
            <a:r>
              <a:rPr lang="en-US" sz="1200" b="1" dirty="0">
                <a:latin typeface="Arial Nova Cond" panose="020B0604020202020204" pitchFamily="34" charset="0"/>
                <a:cs typeface="Times New Roman" panose="02020603050405020304" pitchFamily="18" charset="0"/>
                <a:sym typeface="+mn-ea"/>
              </a:rPr>
              <a:t>HTML 5, CSS,JS </a:t>
            </a:r>
            <a:r>
              <a:rPr lang="en-US" sz="1200" b="1">
                <a:latin typeface="Arial Nova Cond" panose="020B0604020202020204" pitchFamily="34" charset="0"/>
                <a:cs typeface="Times New Roman" panose="02020603050405020304" pitchFamily="18" charset="0"/>
                <a:sym typeface="+mn-ea"/>
              </a:rPr>
              <a:t>,Bootstrap5,Angular.</a:t>
            </a:r>
            <a:endParaRPr lang="en-US" sz="1200" b="1" dirty="0">
              <a:latin typeface="Arial Nova Cond" panose="020B0604020202020204" pitchFamily="34" charset="0"/>
              <a:cs typeface="Times New Roman" panose="02020603050405020304" pitchFamily="18" charset="0"/>
              <a:sym typeface="+mn-ea"/>
            </a:endParaRPr>
          </a:p>
          <a:p>
            <a:pPr marL="171450" indent="-171450">
              <a:buFont typeface="Arial" panose="020B0604020202020204" pitchFamily="34" charset="0"/>
              <a:buChar char="•"/>
            </a:pPr>
            <a:r>
              <a:rPr lang="en-US" sz="1200" b="1" dirty="0">
                <a:latin typeface="Arial Nova Cond" panose="020B0604020202020204" pitchFamily="34" charset="0"/>
                <a:cs typeface="Times New Roman" panose="02020603050405020304" pitchFamily="18" charset="0"/>
              </a:rPr>
              <a:t>Completed </a:t>
            </a:r>
            <a:r>
              <a:rPr lang="pt-BR" sz="1200" b="1" dirty="0">
                <a:latin typeface="Arial Nova Cond" panose="020B0604020202020204" pitchFamily="34" charset="0"/>
                <a:cs typeface="Times New Roman" panose="02020603050405020304" pitchFamily="18" charset="0"/>
              </a:rPr>
              <a:t>Microsoft Azure Fundamentals AZ-900 Certification.</a:t>
            </a:r>
          </a:p>
          <a:p>
            <a:pPr marL="171450" indent="-171450">
              <a:buFont typeface="Arial" panose="020B0604020202020204" pitchFamily="34" charset="0"/>
              <a:buChar char="•"/>
            </a:pPr>
            <a:r>
              <a:rPr lang="en-US" sz="1200" b="1" dirty="0">
                <a:latin typeface="Arial Nova Cond" panose="020B0604020202020204" pitchFamily="34" charset="0"/>
                <a:cs typeface="Times New Roman" panose="02020603050405020304" pitchFamily="18" charset="0"/>
              </a:rPr>
              <a:t>Completed </a:t>
            </a:r>
            <a:r>
              <a:rPr lang="pt-BR" sz="1200" b="1" dirty="0">
                <a:latin typeface="Arial Nova Cond" panose="020B0604020202020204" pitchFamily="34" charset="0"/>
                <a:cs typeface="Times New Roman" panose="02020603050405020304" pitchFamily="18" charset="0"/>
              </a:rPr>
              <a:t>Microsoft Azure  AZ-104 Certification.</a:t>
            </a:r>
          </a:p>
          <a:p>
            <a:pPr marL="171450" indent="-171450">
              <a:buFont typeface="Arial" panose="020B0604020202020204" pitchFamily="34" charset="0"/>
              <a:buChar char="•"/>
            </a:pPr>
            <a:r>
              <a:rPr lang="en-US" sz="1200" b="1" dirty="0">
                <a:latin typeface="Arial Nova Cond" panose="020B0604020202020204" pitchFamily="34" charset="0"/>
                <a:cs typeface="Times New Roman" panose="02020603050405020304" pitchFamily="18" charset="0"/>
              </a:rPr>
              <a:t>Completed </a:t>
            </a:r>
            <a:r>
              <a:rPr lang="pt-BR" sz="1200" b="1" dirty="0">
                <a:latin typeface="Arial Nova Cond" panose="020B0604020202020204" pitchFamily="34" charset="0"/>
                <a:cs typeface="Times New Roman" panose="02020603050405020304" pitchFamily="18" charset="0"/>
              </a:rPr>
              <a:t>Microsoft Azure AZ-204 Certification.</a:t>
            </a:r>
          </a:p>
          <a:p>
            <a:pPr marL="171450" indent="-171450">
              <a:buFont typeface="Arial" panose="020B0604020202020204" pitchFamily="34" charset="0"/>
              <a:buChar char="•"/>
            </a:pPr>
            <a:r>
              <a:rPr lang="en-IN" sz="1200" b="1" dirty="0">
                <a:latin typeface="Arial Nova Cond" panose="020B0604020202020204" pitchFamily="34" charset="0"/>
                <a:cs typeface="Times New Roman" panose="02020603050405020304" pitchFamily="18" charset="0"/>
              </a:rPr>
              <a:t>Good Understanding in Object Oriented Concepts.</a:t>
            </a:r>
          </a:p>
          <a:p>
            <a:pPr marL="171450" indent="-171450">
              <a:buFont typeface="Arial" panose="020B0604020202020204" pitchFamily="34" charset="0"/>
              <a:buChar char="•"/>
            </a:pPr>
            <a:r>
              <a:rPr lang="en-IN" sz="1200" b="1" dirty="0">
                <a:latin typeface="Arial Nova Cond" panose="020B0604020202020204" pitchFamily="34" charset="0"/>
                <a:cs typeface="Times New Roman" panose="02020603050405020304" pitchFamily="18" charset="0"/>
              </a:rPr>
              <a:t>Ready To Learn New Technologies. </a:t>
            </a:r>
          </a:p>
          <a:p>
            <a:pPr marL="171450" indent="-171450">
              <a:buFont typeface="Arial" panose="020B0604020202020204" pitchFamily="34" charset="0"/>
              <a:buChar char="•"/>
            </a:pPr>
            <a:endParaRPr lang="en-US" sz="1200" b="1" dirty="0">
              <a:latin typeface="Arial Nova Cond" panose="020B0604020202020204" pitchFamily="34" charset="0"/>
              <a:cs typeface="Times New Roman" panose="02020603050405020304" pitchFamily="18" charset="0"/>
            </a:endParaRPr>
          </a:p>
          <a:p>
            <a:endParaRPr lang="en-US" altLang="nl-NL" sz="1200" b="1" dirty="0">
              <a:latin typeface="Arial Nova Cond" panose="020B0604020202020204" pitchFamily="34" charset="0"/>
              <a:cs typeface="Times New Roman" panose="02020603050405020304" pitchFamily="18" charset="0"/>
            </a:endParaRPr>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err="1"/>
              <a:t>Prathamesh</a:t>
            </a:r>
            <a:r>
              <a:rPr lang="en-US" altLang="en-IN" dirty="0"/>
              <a:t> Joshi</a:t>
            </a:r>
          </a:p>
        </p:txBody>
      </p:sp>
      <p:pic>
        <p:nvPicPr>
          <p:cNvPr id="7179" name="Picture 7">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4881554" y="6215082"/>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p:cNvSpPr txBox="1">
            <a:spLocks noChangeArrowheads="1"/>
          </p:cNvSpPr>
          <p:nvPr/>
        </p:nvSpPr>
        <p:spPr bwMode="auto">
          <a:xfrm>
            <a:off x="5381620" y="6357958"/>
            <a:ext cx="3624264" cy="261610"/>
          </a:xfrm>
          <a:prstGeom prst="rect">
            <a:avLst/>
          </a:prstGeom>
          <a:solidFill>
            <a:schemeClr val="bg1"/>
          </a:solidFill>
          <a:ln>
            <a:solidFill>
              <a:schemeClr val="bg1"/>
            </a:solidFill>
          </a:ln>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lvl="0">
              <a:defRPr/>
            </a:pPr>
            <a:r>
              <a:rPr lang="en-IN" altLang="en-US" sz="1100" b="1" dirty="0">
                <a:solidFill>
                  <a:prstClr val="black"/>
                </a:solidFill>
                <a:hlinkClick r:id="rId5" action="ppaction://hlinkpres?slideindex=1&amp;slidetitle="/>
              </a:rPr>
              <a:t>https://</a:t>
            </a:r>
            <a:r>
              <a:rPr lang="en-IN" altLang="en-US" sz="1100" b="1" dirty="0">
                <a:hlinkClick r:id="rId5" action="ppaction://hlinkpres?slideindex=1&amp;slidetitle="/>
              </a:rPr>
              <a:t>github.com/prathamesh7500</a:t>
            </a:r>
            <a:endParaRPr kumimoji="0" lang="en-IN" altLang="en-US" sz="1100" b="1" i="0" u="none" strike="noStrike" kern="1200" cap="none" spc="0" normalizeH="0" baseline="0" noProof="0" dirty="0">
              <a:ln>
                <a:noFill/>
              </a:ln>
              <a:effectLst/>
              <a:uLnTx/>
              <a:uFillTx/>
              <a:latin typeface="Verdana" panose="020B0604030504040204" pitchFamily="34" charset="0"/>
              <a:ea typeface="+mn-ea"/>
              <a:cs typeface="+mn-cs"/>
            </a:endParaRPr>
          </a:p>
        </p:txBody>
      </p:sp>
      <p:pic>
        <p:nvPicPr>
          <p:cNvPr id="7182" name="Picture 4" descr="Free icon download | Linkedin">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52992" y="5715016"/>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478" y="552736"/>
            <a:ext cx="2540634" cy="443198"/>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Master Of Computer Application  2017 </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- 2020</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24" name="Picture Placeholder 23" descr="Prathamesh Joshi Photo.png"/>
          <p:cNvPicPr>
            <a:picLocks noGrp="1" noChangeAspect="1"/>
          </p:cNvPicPr>
          <p:nvPr>
            <p:ph type="pic" sz="quarter" idx="46"/>
          </p:nvPr>
        </p:nvPicPr>
        <p:blipFill>
          <a:blip r:embed="rId8" cstate="print"/>
          <a:stretch>
            <a:fillRect/>
          </a:stretch>
        </p:blipFill>
        <p:spPr>
          <a:xfrm>
            <a:off x="585574" y="287492"/>
            <a:ext cx="1438460" cy="1877764"/>
          </a:xfrm>
        </p:spPr>
      </p:pic>
      <p:sp>
        <p:nvSpPr>
          <p:cNvPr id="25" name="TextBox 3"/>
          <p:cNvSpPr txBox="1">
            <a:spLocks noChangeArrowheads="1"/>
          </p:cNvSpPr>
          <p:nvPr/>
        </p:nvSpPr>
        <p:spPr bwMode="auto">
          <a:xfrm>
            <a:off x="5381620" y="5786454"/>
            <a:ext cx="3409950" cy="261610"/>
          </a:xfrm>
          <a:prstGeom prst="rect">
            <a:avLst/>
          </a:prstGeom>
          <a:solidFill>
            <a:schemeClr val="bg1"/>
          </a:solidFill>
          <a:ln>
            <a:solidFill>
              <a:schemeClr val="bg1"/>
            </a:solidFill>
          </a:ln>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lvl="0">
              <a:defRPr/>
            </a:pPr>
            <a:r>
              <a:rPr lang="en-IN" altLang="en-US" sz="1100" b="1" dirty="0">
                <a:hlinkClick r:id="rId5" action="ppaction://hlinkpres?slideindex=1&amp;slidetitle="/>
              </a:rPr>
              <a:t>linkedin.com/in/</a:t>
            </a:r>
            <a:r>
              <a:rPr lang="en-IN" altLang="en-US" sz="1100" b="1" dirty="0" err="1">
                <a:hlinkClick r:id="rId5" action="ppaction://hlinkpres?slideindex=1&amp;slidetitle="/>
              </a:rPr>
              <a:t>prthmshjsh</a:t>
            </a:r>
            <a:endParaRPr kumimoji="0" lang="en-IN" altLang="en-US" sz="1100" b="1" i="0" u="none" strike="noStrike" kern="1200" cap="none" spc="0" normalizeH="0" baseline="0" noProof="0" dirty="0">
              <a:ln>
                <a:noFill/>
              </a:ln>
              <a:effectLst/>
              <a:uLnTx/>
              <a:uFillTx/>
              <a:latin typeface="Verdana" panose="020B0604030504040204" pitchFamily="34" charset="0"/>
              <a:ea typeface="+mn-ea"/>
              <a:cs typeface="+mn-cs"/>
            </a:endParaRPr>
          </a:p>
        </p:txBody>
      </p:sp>
      <p:sp>
        <p:nvSpPr>
          <p:cNvPr id="26" name="Text Placeholder 25"/>
          <p:cNvSpPr>
            <a:spLocks noGrp="1"/>
          </p:cNvSpPr>
          <p:nvPr>
            <p:ph type="body" sz="quarter" idx="36"/>
          </p:nvPr>
        </p:nvSpPr>
        <p:spPr>
          <a:xfrm>
            <a:off x="4810116" y="2928934"/>
            <a:ext cx="4009644" cy="3616996"/>
          </a:xfrm>
        </p:spPr>
        <p:txBody>
          <a:bodyPr/>
          <a:lstStyle/>
          <a:p>
            <a:r>
              <a:rPr lang="en-IN" dirty="0"/>
              <a:t> </a:t>
            </a:r>
          </a:p>
          <a:p>
            <a:endParaRPr lang="en-IN" dirty="0"/>
          </a:p>
        </p:txBody>
      </p:sp>
      <p:sp>
        <p:nvSpPr>
          <p:cNvPr id="27" name="TextBox 26"/>
          <p:cNvSpPr txBox="1"/>
          <p:nvPr/>
        </p:nvSpPr>
        <p:spPr>
          <a:xfrm>
            <a:off x="5024430" y="3000372"/>
            <a:ext cx="2857520" cy="215444"/>
          </a:xfrm>
          <a:prstGeom prst="rect">
            <a:avLst/>
          </a:prstGeom>
          <a:noFill/>
        </p:spPr>
        <p:txBody>
          <a:bodyPr wrap="square" rtlCol="0">
            <a:spAutoFit/>
          </a:bodyPr>
          <a:lstStyle/>
          <a:p>
            <a:endParaRPr lang="en-IN" sz="800" dirty="0">
              <a:latin typeface="Times New Roman" pitchFamily="18" charset="0"/>
              <a:cs typeface="Times New Roman" pitchFamily="18" charset="0"/>
            </a:endParaRPr>
          </a:p>
        </p:txBody>
      </p:sp>
      <p:sp>
        <p:nvSpPr>
          <p:cNvPr id="19" name="TextBox 18"/>
          <p:cNvSpPr txBox="1"/>
          <p:nvPr/>
        </p:nvSpPr>
        <p:spPr>
          <a:xfrm>
            <a:off x="5024430" y="3000372"/>
            <a:ext cx="3000396" cy="2585323"/>
          </a:xfrm>
          <a:prstGeom prst="rect">
            <a:avLst/>
          </a:prstGeom>
          <a:noFill/>
        </p:spPr>
        <p:txBody>
          <a:bodyPr wrap="square" rtlCol="0">
            <a:spAutoFit/>
          </a:bodyPr>
          <a:lstStyle/>
          <a:p>
            <a:pPr marL="228600" indent="-228600"/>
            <a:r>
              <a:rPr lang="en-IN" sz="900" b="1" dirty="0">
                <a:latin typeface="Times New Roman" pitchFamily="18" charset="0"/>
                <a:cs typeface="Times New Roman" pitchFamily="18" charset="0"/>
              </a:rPr>
              <a:t>• Hold 17,162 Rank on Hackerearth</a:t>
            </a:r>
          </a:p>
          <a:p>
            <a:pPr marL="228600" indent="-228600"/>
            <a:r>
              <a:rPr lang="en-IN" sz="900" b="1" dirty="0">
                <a:latin typeface="Times New Roman" pitchFamily="18" charset="0"/>
                <a:cs typeface="Times New Roman" pitchFamily="18" charset="0"/>
              </a:rPr>
              <a:t>.  </a:t>
            </a:r>
          </a:p>
          <a:p>
            <a:pPr marL="228600" indent="-228600"/>
            <a:r>
              <a:rPr lang="en-IN" sz="900" b="1" dirty="0">
                <a:latin typeface="Times New Roman" pitchFamily="18" charset="0"/>
                <a:cs typeface="Times New Roman" pitchFamily="18" charset="0"/>
              </a:rPr>
              <a:t>• Hold 3rd Star Badge in Python Programming &amp; 4 Star Badge in SQL on Hackerrank..</a:t>
            </a:r>
          </a:p>
          <a:p>
            <a:pPr marL="228600" indent="-228600"/>
            <a:r>
              <a:rPr lang="en-IN" sz="900" b="1" dirty="0">
                <a:latin typeface="Times New Roman" pitchFamily="18" charset="0"/>
                <a:cs typeface="Times New Roman" pitchFamily="18" charset="0"/>
              </a:rPr>
              <a:t>  </a:t>
            </a:r>
          </a:p>
          <a:p>
            <a:pPr marL="228600" indent="-228600"/>
            <a:r>
              <a:rPr lang="en-IN" sz="900" b="1" dirty="0">
                <a:latin typeface="Times New Roman" pitchFamily="18" charset="0"/>
                <a:cs typeface="Times New Roman" pitchFamily="18" charset="0"/>
              </a:rPr>
              <a:t>• Hold IMB Badge For Completing Online Training On DBMS. </a:t>
            </a:r>
          </a:p>
          <a:p>
            <a:endParaRPr lang="en-IN" sz="900" b="1" dirty="0">
              <a:latin typeface="Times New Roman" pitchFamily="18" charset="0"/>
              <a:cs typeface="Times New Roman" pitchFamily="18" charset="0"/>
            </a:endParaRPr>
          </a:p>
          <a:p>
            <a:r>
              <a:rPr lang="en-IN" sz="900" b="1" dirty="0">
                <a:latin typeface="Times New Roman" pitchFamily="18" charset="0"/>
                <a:cs typeface="Times New Roman" pitchFamily="18" charset="0"/>
              </a:rPr>
              <a:t>Certification under COURSERA</a:t>
            </a:r>
          </a:p>
          <a:p>
            <a:endParaRPr lang="en-IN" sz="900" b="1" dirty="0">
              <a:latin typeface="Times New Roman" pitchFamily="18" charset="0"/>
              <a:cs typeface="Times New Roman" pitchFamily="18" charset="0"/>
            </a:endParaRPr>
          </a:p>
          <a:p>
            <a:r>
              <a:rPr lang="en-IN" sz="900" b="1" dirty="0">
                <a:latin typeface="Times New Roman" pitchFamily="18" charset="0"/>
                <a:cs typeface="Times New Roman" pitchFamily="18" charset="0"/>
              </a:rPr>
              <a:t>• Data Structures And Algorithms with University of California San Diego. </a:t>
            </a:r>
          </a:p>
          <a:p>
            <a:r>
              <a:rPr lang="en-IN" sz="900" b="1" dirty="0">
                <a:latin typeface="Times New Roman" pitchFamily="18" charset="0"/>
                <a:cs typeface="Times New Roman" pitchFamily="18" charset="0"/>
              </a:rPr>
              <a:t>• HTML 5 : Basic of Web Development &amp; Coding Specialization. </a:t>
            </a:r>
          </a:p>
          <a:p>
            <a:r>
              <a:rPr lang="en-IN" sz="900" b="1" dirty="0">
                <a:latin typeface="Times New Roman" pitchFamily="18" charset="0"/>
                <a:cs typeface="Times New Roman" pitchFamily="18" charset="0"/>
              </a:rPr>
              <a:t>• Full-Stack Web Development With React Specialization.</a:t>
            </a:r>
          </a:p>
          <a:p>
            <a:r>
              <a:rPr lang="en-IN" sz="900" b="1" dirty="0">
                <a:latin typeface="Times New Roman" pitchFamily="18" charset="0"/>
                <a:cs typeface="Times New Roman" pitchFamily="18" charset="0"/>
              </a:rPr>
              <a:t>• Python 3 Specialization With University of Michigan.</a:t>
            </a:r>
          </a:p>
          <a:p>
            <a:r>
              <a:rPr lang="en-IN" sz="900" b="1" dirty="0">
                <a:latin typeface="Times New Roman" pitchFamily="18" charset="0"/>
                <a:cs typeface="Times New Roman" pitchFamily="18" charset="0"/>
              </a:rPr>
              <a:t>• Crash Course On Python By Google.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285</TotalTime>
  <Words>349</Words>
  <Application>Microsoft Office PowerPoint</Application>
  <PresentationFormat>Widescreen</PresentationFormat>
  <Paragraphs>46</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Arial Nova Cond</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Jayant Joshi, Prathamesh</cp:lastModifiedBy>
  <cp:revision>151</cp:revision>
  <dcterms:created xsi:type="dcterms:W3CDTF">2020-09-22T06:24:00Z</dcterms:created>
  <dcterms:modified xsi:type="dcterms:W3CDTF">2022-09-27T12:14:22Z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